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0" r:id="rId2"/>
  </p:sldMasterIdLst>
  <p:notesMasterIdLst>
    <p:notesMasterId r:id="rId121"/>
  </p:notesMasterIdLst>
  <p:sldIdLst>
    <p:sldId id="575" r:id="rId3"/>
    <p:sldId id="574" r:id="rId4"/>
    <p:sldId id="256" r:id="rId5"/>
    <p:sldId id="568" r:id="rId6"/>
    <p:sldId id="266" r:id="rId7"/>
    <p:sldId id="308" r:id="rId8"/>
    <p:sldId id="309" r:id="rId9"/>
    <p:sldId id="310" r:id="rId10"/>
    <p:sldId id="311" r:id="rId11"/>
    <p:sldId id="312" r:id="rId12"/>
    <p:sldId id="307" r:id="rId13"/>
    <p:sldId id="278" r:id="rId14"/>
    <p:sldId id="279" r:id="rId15"/>
    <p:sldId id="280" r:id="rId16"/>
    <p:sldId id="269" r:id="rId17"/>
    <p:sldId id="281" r:id="rId18"/>
    <p:sldId id="302" r:id="rId19"/>
    <p:sldId id="283" r:id="rId20"/>
    <p:sldId id="282" r:id="rId21"/>
    <p:sldId id="284" r:id="rId22"/>
    <p:sldId id="299" r:id="rId23"/>
    <p:sldId id="313" r:id="rId24"/>
    <p:sldId id="314" r:id="rId25"/>
    <p:sldId id="327" r:id="rId26"/>
    <p:sldId id="341" r:id="rId27"/>
    <p:sldId id="342" r:id="rId28"/>
    <p:sldId id="343" r:id="rId29"/>
    <p:sldId id="317" r:id="rId30"/>
    <p:sldId id="330" r:id="rId31"/>
    <p:sldId id="331" r:id="rId32"/>
    <p:sldId id="332" r:id="rId33"/>
    <p:sldId id="569" r:id="rId34"/>
    <p:sldId id="365" r:id="rId35"/>
    <p:sldId id="367" r:id="rId36"/>
    <p:sldId id="368" r:id="rId37"/>
    <p:sldId id="285" r:id="rId38"/>
    <p:sldId id="369" r:id="rId39"/>
    <p:sldId id="370" r:id="rId40"/>
    <p:sldId id="371" r:id="rId41"/>
    <p:sldId id="372" r:id="rId42"/>
    <p:sldId id="374" r:id="rId43"/>
    <p:sldId id="373" r:id="rId44"/>
    <p:sldId id="375" r:id="rId45"/>
    <p:sldId id="377" r:id="rId46"/>
    <p:sldId id="570" r:id="rId47"/>
    <p:sldId id="270" r:id="rId48"/>
    <p:sldId id="333" r:id="rId49"/>
    <p:sldId id="378" r:id="rId50"/>
    <p:sldId id="394" r:id="rId51"/>
    <p:sldId id="389" r:id="rId52"/>
    <p:sldId id="390" r:id="rId53"/>
    <p:sldId id="353" r:id="rId54"/>
    <p:sldId id="393" r:id="rId55"/>
    <p:sldId id="344" r:id="rId56"/>
    <p:sldId id="351" r:id="rId57"/>
    <p:sldId id="345" r:id="rId58"/>
    <p:sldId id="395" r:id="rId59"/>
    <p:sldId id="400" r:id="rId60"/>
    <p:sldId id="352" r:id="rId61"/>
    <p:sldId id="402" r:id="rId62"/>
    <p:sldId id="329" r:id="rId63"/>
    <p:sldId id="340" r:id="rId64"/>
    <p:sldId id="404" r:id="rId65"/>
    <p:sldId id="336" r:id="rId66"/>
    <p:sldId id="571" r:id="rId67"/>
    <p:sldId id="324" r:id="rId68"/>
    <p:sldId id="359" r:id="rId69"/>
    <p:sldId id="363" r:id="rId70"/>
    <p:sldId id="364" r:id="rId71"/>
    <p:sldId id="349" r:id="rId72"/>
    <p:sldId id="405" r:id="rId73"/>
    <p:sldId id="350" r:id="rId74"/>
    <p:sldId id="406" r:id="rId75"/>
    <p:sldId id="407" r:id="rId76"/>
    <p:sldId id="572" r:id="rId77"/>
    <p:sldId id="346" r:id="rId78"/>
    <p:sldId id="474" r:id="rId79"/>
    <p:sldId id="532" r:id="rId80"/>
    <p:sldId id="489" r:id="rId81"/>
    <p:sldId id="509" r:id="rId82"/>
    <p:sldId id="533" r:id="rId83"/>
    <p:sldId id="391" r:id="rId84"/>
    <p:sldId id="534" r:id="rId85"/>
    <p:sldId id="420" r:id="rId86"/>
    <p:sldId id="427" r:id="rId87"/>
    <p:sldId id="428" r:id="rId88"/>
    <p:sldId id="573" r:id="rId89"/>
    <p:sldId id="429" r:id="rId90"/>
    <p:sldId id="424" r:id="rId91"/>
    <p:sldId id="425" r:id="rId92"/>
    <p:sldId id="461" r:id="rId93"/>
    <p:sldId id="547" r:id="rId94"/>
    <p:sldId id="564" r:id="rId95"/>
    <p:sldId id="548" r:id="rId96"/>
    <p:sldId id="549" r:id="rId97"/>
    <p:sldId id="550" r:id="rId98"/>
    <p:sldId id="551" r:id="rId99"/>
    <p:sldId id="543" r:id="rId100"/>
    <p:sldId id="539" r:id="rId101"/>
    <p:sldId id="540" r:id="rId102"/>
    <p:sldId id="541" r:id="rId103"/>
    <p:sldId id="435" r:id="rId104"/>
    <p:sldId id="438" r:id="rId105"/>
    <p:sldId id="530" r:id="rId106"/>
    <p:sldId id="529" r:id="rId107"/>
    <p:sldId id="439" r:id="rId108"/>
    <p:sldId id="440" r:id="rId109"/>
    <p:sldId id="441" r:id="rId110"/>
    <p:sldId id="442" r:id="rId111"/>
    <p:sldId id="436" r:id="rId112"/>
    <p:sldId id="565" r:id="rId113"/>
    <p:sldId id="566" r:id="rId114"/>
    <p:sldId id="443" r:id="rId115"/>
    <p:sldId id="444" r:id="rId116"/>
    <p:sldId id="445" r:id="rId117"/>
    <p:sldId id="446" r:id="rId118"/>
    <p:sldId id="447" r:id="rId119"/>
    <p:sldId id="567"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38"/>
  </p:normalViewPr>
  <p:slideViewPr>
    <p:cSldViewPr snapToGrid="0">
      <p:cViewPr varScale="1">
        <p:scale>
          <a:sx n="118" d="100"/>
          <a:sy n="118"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_rels/data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8.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6" Type="http://schemas.openxmlformats.org/officeDocument/2006/relationships/image" Target="../media/image100.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6" Type="http://schemas.openxmlformats.org/officeDocument/2006/relationships/image" Target="../media/image100.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C74124-E016-AA42-8225-A0CDFF6709C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73AD268-F6D6-9A46-85D9-E7388E6D76FB}">
      <dgm:prSet/>
      <dgm:spPr/>
      <dgm:t>
        <a:bodyPr/>
        <a:lstStyle/>
        <a:p>
          <a:r>
            <a:rPr lang="en-US"/>
            <a:t>Exam 1 is on Thursday</a:t>
          </a:r>
        </a:p>
      </dgm:t>
    </dgm:pt>
    <dgm:pt modelId="{172953C9-74AB-2748-B0AA-0D0F93AFA9CA}" type="parTrans" cxnId="{F094C209-3FBC-E041-918F-AA4D69AFBAAE}">
      <dgm:prSet/>
      <dgm:spPr/>
      <dgm:t>
        <a:bodyPr/>
        <a:lstStyle/>
        <a:p>
          <a:endParaRPr lang="en-US"/>
        </a:p>
      </dgm:t>
    </dgm:pt>
    <dgm:pt modelId="{C9807D99-169F-1F48-AB0C-20DAA67014C1}" type="sibTrans" cxnId="{F094C209-3FBC-E041-918F-AA4D69AFBAAE}">
      <dgm:prSet/>
      <dgm:spPr/>
      <dgm:t>
        <a:bodyPr/>
        <a:lstStyle/>
        <a:p>
          <a:endParaRPr lang="en-US"/>
        </a:p>
      </dgm:t>
    </dgm:pt>
    <dgm:pt modelId="{FAA2D865-5215-9D4C-B22B-088D438BEC31}">
      <dgm:prSet/>
      <dgm:spPr/>
      <dgm:t>
        <a:bodyPr/>
        <a:lstStyle/>
        <a:p>
          <a:r>
            <a:rPr lang="en-US"/>
            <a:t>Assignment 5 is due Thursday at 3pm </a:t>
          </a:r>
        </a:p>
      </dgm:t>
    </dgm:pt>
    <dgm:pt modelId="{DC2E5471-3C0F-294E-8217-3515F1FBDA3D}" type="parTrans" cxnId="{6B025BC0-B87C-F24A-B78B-33D2C137ADF7}">
      <dgm:prSet/>
      <dgm:spPr/>
      <dgm:t>
        <a:bodyPr/>
        <a:lstStyle/>
        <a:p>
          <a:endParaRPr lang="en-US"/>
        </a:p>
      </dgm:t>
    </dgm:pt>
    <dgm:pt modelId="{E50D2B55-0EEC-7D4A-A144-8432DC9B1E08}" type="sibTrans" cxnId="{6B025BC0-B87C-F24A-B78B-33D2C137ADF7}">
      <dgm:prSet/>
      <dgm:spPr/>
      <dgm:t>
        <a:bodyPr/>
        <a:lstStyle/>
        <a:p>
          <a:endParaRPr lang="en-US"/>
        </a:p>
      </dgm:t>
    </dgm:pt>
    <dgm:pt modelId="{F3AC9ACE-3C3B-D642-B2DF-AD9CB6600CBC}">
      <dgm:prSet/>
      <dgm:spPr/>
      <dgm:t>
        <a:bodyPr/>
        <a:lstStyle/>
        <a:p>
          <a:r>
            <a:rPr lang="en-US"/>
            <a:t>No Quiz this week</a:t>
          </a:r>
        </a:p>
      </dgm:t>
    </dgm:pt>
    <dgm:pt modelId="{9BA382D9-0A84-AA44-A9DB-7BB49DFD863B}" type="parTrans" cxnId="{88701E08-CF44-FD4D-84B8-9C7E1B86F5AC}">
      <dgm:prSet/>
      <dgm:spPr/>
      <dgm:t>
        <a:bodyPr/>
        <a:lstStyle/>
        <a:p>
          <a:endParaRPr lang="en-US"/>
        </a:p>
      </dgm:t>
    </dgm:pt>
    <dgm:pt modelId="{8E7E6320-D94E-D147-B5C8-61C1648312B2}" type="sibTrans" cxnId="{88701E08-CF44-FD4D-84B8-9C7E1B86F5AC}">
      <dgm:prSet/>
      <dgm:spPr/>
      <dgm:t>
        <a:bodyPr/>
        <a:lstStyle/>
        <a:p>
          <a:endParaRPr lang="en-US"/>
        </a:p>
      </dgm:t>
    </dgm:pt>
    <dgm:pt modelId="{CFF94F0E-41EA-8B46-B464-968D669B530D}">
      <dgm:prSet/>
      <dgm:spPr/>
      <dgm:t>
        <a:bodyPr/>
        <a:lstStyle/>
        <a:p>
          <a:r>
            <a:rPr lang="en-US"/>
            <a:t>It is a good idea to spend the weekend working on your group projects while you have a little free time!!! </a:t>
          </a:r>
        </a:p>
      </dgm:t>
    </dgm:pt>
    <dgm:pt modelId="{86ED0C83-40D0-2545-87FE-0668C41AB057}" type="parTrans" cxnId="{6D728C78-FA42-7C40-928C-720A856E8C02}">
      <dgm:prSet/>
      <dgm:spPr/>
      <dgm:t>
        <a:bodyPr/>
        <a:lstStyle/>
        <a:p>
          <a:endParaRPr lang="en-US"/>
        </a:p>
      </dgm:t>
    </dgm:pt>
    <dgm:pt modelId="{A6EAD60E-3D41-7A4A-A272-1BBFA094BBF6}" type="sibTrans" cxnId="{6D728C78-FA42-7C40-928C-720A856E8C02}">
      <dgm:prSet/>
      <dgm:spPr/>
      <dgm:t>
        <a:bodyPr/>
        <a:lstStyle/>
        <a:p>
          <a:endParaRPr lang="en-US"/>
        </a:p>
      </dgm:t>
    </dgm:pt>
    <dgm:pt modelId="{25432973-782D-9849-9D89-CE40B0390180}">
      <dgm:prSet/>
      <dgm:spPr/>
      <dgm:t>
        <a:bodyPr/>
        <a:lstStyle/>
        <a:p>
          <a:r>
            <a:rPr lang="en-US"/>
            <a:t>Mid-course survey!!! </a:t>
          </a:r>
        </a:p>
      </dgm:t>
    </dgm:pt>
    <dgm:pt modelId="{1918BE4E-5897-6947-B66F-0AAFD88538E8}" type="parTrans" cxnId="{A1B8E343-C138-4F47-8820-0B675D238443}">
      <dgm:prSet/>
      <dgm:spPr/>
      <dgm:t>
        <a:bodyPr/>
        <a:lstStyle/>
        <a:p>
          <a:endParaRPr lang="en-US"/>
        </a:p>
      </dgm:t>
    </dgm:pt>
    <dgm:pt modelId="{35349687-375E-734C-9063-8F56BBF55D53}" type="sibTrans" cxnId="{A1B8E343-C138-4F47-8820-0B675D238443}">
      <dgm:prSet/>
      <dgm:spPr/>
      <dgm:t>
        <a:bodyPr/>
        <a:lstStyle/>
        <a:p>
          <a:endParaRPr lang="en-US"/>
        </a:p>
      </dgm:t>
    </dgm:pt>
    <dgm:pt modelId="{72D15BD0-658C-6144-9511-A225A8C3A5B2}" type="pres">
      <dgm:prSet presAssocID="{34C74124-E016-AA42-8225-A0CDFF6709CE}" presName="linear" presStyleCnt="0">
        <dgm:presLayoutVars>
          <dgm:animLvl val="lvl"/>
          <dgm:resizeHandles val="exact"/>
        </dgm:presLayoutVars>
      </dgm:prSet>
      <dgm:spPr/>
    </dgm:pt>
    <dgm:pt modelId="{C870CAEC-10E0-C54E-B11D-F9972F5A25CD}" type="pres">
      <dgm:prSet presAssocID="{673AD268-F6D6-9A46-85D9-E7388E6D76FB}" presName="parentText" presStyleLbl="node1" presStyleIdx="0" presStyleCnt="5">
        <dgm:presLayoutVars>
          <dgm:chMax val="0"/>
          <dgm:bulletEnabled val="1"/>
        </dgm:presLayoutVars>
      </dgm:prSet>
      <dgm:spPr/>
    </dgm:pt>
    <dgm:pt modelId="{F2AF5B3C-2BA9-F64A-8F0C-5F8235F73AFC}" type="pres">
      <dgm:prSet presAssocID="{C9807D99-169F-1F48-AB0C-20DAA67014C1}" presName="spacer" presStyleCnt="0"/>
      <dgm:spPr/>
    </dgm:pt>
    <dgm:pt modelId="{07F0AA1D-D854-E84D-A80B-9F13FBB54534}" type="pres">
      <dgm:prSet presAssocID="{FAA2D865-5215-9D4C-B22B-088D438BEC31}" presName="parentText" presStyleLbl="node1" presStyleIdx="1" presStyleCnt="5">
        <dgm:presLayoutVars>
          <dgm:chMax val="0"/>
          <dgm:bulletEnabled val="1"/>
        </dgm:presLayoutVars>
      </dgm:prSet>
      <dgm:spPr/>
    </dgm:pt>
    <dgm:pt modelId="{FB2034D2-8C57-EE49-A4D9-82070F86D236}" type="pres">
      <dgm:prSet presAssocID="{E50D2B55-0EEC-7D4A-A144-8432DC9B1E08}" presName="spacer" presStyleCnt="0"/>
      <dgm:spPr/>
    </dgm:pt>
    <dgm:pt modelId="{BA14C8F6-602E-D049-A972-62A9A108CD17}" type="pres">
      <dgm:prSet presAssocID="{F3AC9ACE-3C3B-D642-B2DF-AD9CB6600CBC}" presName="parentText" presStyleLbl="node1" presStyleIdx="2" presStyleCnt="5">
        <dgm:presLayoutVars>
          <dgm:chMax val="0"/>
          <dgm:bulletEnabled val="1"/>
        </dgm:presLayoutVars>
      </dgm:prSet>
      <dgm:spPr/>
    </dgm:pt>
    <dgm:pt modelId="{F505982C-89AB-B24F-920F-93C91C3F8547}" type="pres">
      <dgm:prSet presAssocID="{8E7E6320-D94E-D147-B5C8-61C1648312B2}" presName="spacer" presStyleCnt="0"/>
      <dgm:spPr/>
    </dgm:pt>
    <dgm:pt modelId="{1F1C28E5-1A4F-0B43-807A-6CB62D3AEE9B}" type="pres">
      <dgm:prSet presAssocID="{CFF94F0E-41EA-8B46-B464-968D669B530D}" presName="parentText" presStyleLbl="node1" presStyleIdx="3" presStyleCnt="5">
        <dgm:presLayoutVars>
          <dgm:chMax val="0"/>
          <dgm:bulletEnabled val="1"/>
        </dgm:presLayoutVars>
      </dgm:prSet>
      <dgm:spPr/>
    </dgm:pt>
    <dgm:pt modelId="{FBF7125C-ECC3-2A4B-9A37-C5AA4A8575DA}" type="pres">
      <dgm:prSet presAssocID="{A6EAD60E-3D41-7A4A-A272-1BBFA094BBF6}" presName="spacer" presStyleCnt="0"/>
      <dgm:spPr/>
    </dgm:pt>
    <dgm:pt modelId="{5DDCAE37-1094-B74C-B9DA-5806316BD9E8}" type="pres">
      <dgm:prSet presAssocID="{25432973-782D-9849-9D89-CE40B0390180}" presName="parentText" presStyleLbl="node1" presStyleIdx="4" presStyleCnt="5">
        <dgm:presLayoutVars>
          <dgm:chMax val="0"/>
          <dgm:bulletEnabled val="1"/>
        </dgm:presLayoutVars>
      </dgm:prSet>
      <dgm:spPr/>
    </dgm:pt>
  </dgm:ptLst>
  <dgm:cxnLst>
    <dgm:cxn modelId="{88701E08-CF44-FD4D-84B8-9C7E1B86F5AC}" srcId="{34C74124-E016-AA42-8225-A0CDFF6709CE}" destId="{F3AC9ACE-3C3B-D642-B2DF-AD9CB6600CBC}" srcOrd="2" destOrd="0" parTransId="{9BA382D9-0A84-AA44-A9DB-7BB49DFD863B}" sibTransId="{8E7E6320-D94E-D147-B5C8-61C1648312B2}"/>
    <dgm:cxn modelId="{F094C209-3FBC-E041-918F-AA4D69AFBAAE}" srcId="{34C74124-E016-AA42-8225-A0CDFF6709CE}" destId="{673AD268-F6D6-9A46-85D9-E7388E6D76FB}" srcOrd="0" destOrd="0" parTransId="{172953C9-74AB-2748-B0AA-0D0F93AFA9CA}" sibTransId="{C9807D99-169F-1F48-AB0C-20DAA67014C1}"/>
    <dgm:cxn modelId="{BBA4A20A-6D60-AC40-8A87-0BD72223F148}" type="presOf" srcId="{673AD268-F6D6-9A46-85D9-E7388E6D76FB}" destId="{C870CAEC-10E0-C54E-B11D-F9972F5A25CD}" srcOrd="0" destOrd="0" presId="urn:microsoft.com/office/officeart/2005/8/layout/vList2"/>
    <dgm:cxn modelId="{362C4036-D239-7A42-8AB7-1E50F93E6D28}" type="presOf" srcId="{FAA2D865-5215-9D4C-B22B-088D438BEC31}" destId="{07F0AA1D-D854-E84D-A80B-9F13FBB54534}" srcOrd="0" destOrd="0" presId="urn:microsoft.com/office/officeart/2005/8/layout/vList2"/>
    <dgm:cxn modelId="{A1B8E343-C138-4F47-8820-0B675D238443}" srcId="{34C74124-E016-AA42-8225-A0CDFF6709CE}" destId="{25432973-782D-9849-9D89-CE40B0390180}" srcOrd="4" destOrd="0" parTransId="{1918BE4E-5897-6947-B66F-0AAFD88538E8}" sibTransId="{35349687-375E-734C-9063-8F56BBF55D53}"/>
    <dgm:cxn modelId="{A4F73748-B6AE-734A-9767-1502AD389A4B}" type="presOf" srcId="{F3AC9ACE-3C3B-D642-B2DF-AD9CB6600CBC}" destId="{BA14C8F6-602E-D049-A972-62A9A108CD17}" srcOrd="0" destOrd="0" presId="urn:microsoft.com/office/officeart/2005/8/layout/vList2"/>
    <dgm:cxn modelId="{6D728C78-FA42-7C40-928C-720A856E8C02}" srcId="{34C74124-E016-AA42-8225-A0CDFF6709CE}" destId="{CFF94F0E-41EA-8B46-B464-968D669B530D}" srcOrd="3" destOrd="0" parTransId="{86ED0C83-40D0-2545-87FE-0668C41AB057}" sibTransId="{A6EAD60E-3D41-7A4A-A272-1BBFA094BBF6}"/>
    <dgm:cxn modelId="{CAE089B6-CAEA-4E4B-858D-6DE698D23F26}" type="presOf" srcId="{34C74124-E016-AA42-8225-A0CDFF6709CE}" destId="{72D15BD0-658C-6144-9511-A225A8C3A5B2}" srcOrd="0" destOrd="0" presId="urn:microsoft.com/office/officeart/2005/8/layout/vList2"/>
    <dgm:cxn modelId="{6B025BC0-B87C-F24A-B78B-33D2C137ADF7}" srcId="{34C74124-E016-AA42-8225-A0CDFF6709CE}" destId="{FAA2D865-5215-9D4C-B22B-088D438BEC31}" srcOrd="1" destOrd="0" parTransId="{DC2E5471-3C0F-294E-8217-3515F1FBDA3D}" sibTransId="{E50D2B55-0EEC-7D4A-A144-8432DC9B1E08}"/>
    <dgm:cxn modelId="{27F918CB-AD7F-5548-99FF-F6B75CF60EB5}" type="presOf" srcId="{25432973-782D-9849-9D89-CE40B0390180}" destId="{5DDCAE37-1094-B74C-B9DA-5806316BD9E8}" srcOrd="0" destOrd="0" presId="urn:microsoft.com/office/officeart/2005/8/layout/vList2"/>
    <dgm:cxn modelId="{DBC31BCD-72FC-BA4C-8805-583C9B789687}" type="presOf" srcId="{CFF94F0E-41EA-8B46-B464-968D669B530D}" destId="{1F1C28E5-1A4F-0B43-807A-6CB62D3AEE9B}" srcOrd="0" destOrd="0" presId="urn:microsoft.com/office/officeart/2005/8/layout/vList2"/>
    <dgm:cxn modelId="{569726FD-F762-6743-8BF1-F62295F0F4D1}" type="presParOf" srcId="{72D15BD0-658C-6144-9511-A225A8C3A5B2}" destId="{C870CAEC-10E0-C54E-B11D-F9972F5A25CD}" srcOrd="0" destOrd="0" presId="urn:microsoft.com/office/officeart/2005/8/layout/vList2"/>
    <dgm:cxn modelId="{913D9F9B-C0C0-0340-A4F5-AA552676B8E4}" type="presParOf" srcId="{72D15BD0-658C-6144-9511-A225A8C3A5B2}" destId="{F2AF5B3C-2BA9-F64A-8F0C-5F8235F73AFC}" srcOrd="1" destOrd="0" presId="urn:microsoft.com/office/officeart/2005/8/layout/vList2"/>
    <dgm:cxn modelId="{9256DC4B-2051-184F-AC9E-76AAEB24B767}" type="presParOf" srcId="{72D15BD0-658C-6144-9511-A225A8C3A5B2}" destId="{07F0AA1D-D854-E84D-A80B-9F13FBB54534}" srcOrd="2" destOrd="0" presId="urn:microsoft.com/office/officeart/2005/8/layout/vList2"/>
    <dgm:cxn modelId="{4D67CB4C-DDD1-3549-A8AA-8FD5F3DC7066}" type="presParOf" srcId="{72D15BD0-658C-6144-9511-A225A8C3A5B2}" destId="{FB2034D2-8C57-EE49-A4D9-82070F86D236}" srcOrd="3" destOrd="0" presId="urn:microsoft.com/office/officeart/2005/8/layout/vList2"/>
    <dgm:cxn modelId="{9B1A3BB6-C90D-2840-945B-69372C3F4883}" type="presParOf" srcId="{72D15BD0-658C-6144-9511-A225A8C3A5B2}" destId="{BA14C8F6-602E-D049-A972-62A9A108CD17}" srcOrd="4" destOrd="0" presId="urn:microsoft.com/office/officeart/2005/8/layout/vList2"/>
    <dgm:cxn modelId="{20F394DD-2779-764E-9AAA-5F49C44603CB}" type="presParOf" srcId="{72D15BD0-658C-6144-9511-A225A8C3A5B2}" destId="{F505982C-89AB-B24F-920F-93C91C3F8547}" srcOrd="5" destOrd="0" presId="urn:microsoft.com/office/officeart/2005/8/layout/vList2"/>
    <dgm:cxn modelId="{E2F85C66-83B4-EA47-987D-4FFFDA12688C}" type="presParOf" srcId="{72D15BD0-658C-6144-9511-A225A8C3A5B2}" destId="{1F1C28E5-1A4F-0B43-807A-6CB62D3AEE9B}" srcOrd="6" destOrd="0" presId="urn:microsoft.com/office/officeart/2005/8/layout/vList2"/>
    <dgm:cxn modelId="{D9DBF383-FC4B-DE4D-A630-1A0A9EADF00E}" type="presParOf" srcId="{72D15BD0-658C-6144-9511-A225A8C3A5B2}" destId="{FBF7125C-ECC3-2A4B-9A37-C5AA4A8575DA}" srcOrd="7" destOrd="0" presId="urn:microsoft.com/office/officeart/2005/8/layout/vList2"/>
    <dgm:cxn modelId="{639043B8-0861-7241-A6F3-3C5819E9C824}" type="presParOf" srcId="{72D15BD0-658C-6144-9511-A225A8C3A5B2}" destId="{5DDCAE37-1094-B74C-B9DA-5806316BD9E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6B9D68-2594-4543-98A3-655E9A9025D2}" type="doc">
      <dgm:prSet loTypeId="urn:microsoft.com/office/officeart/2005/8/layout/list1" loCatId="process" qsTypeId="urn:microsoft.com/office/officeart/2005/8/quickstyle/simple1" qsCatId="simple" csTypeId="urn:microsoft.com/office/officeart/2005/8/colors/colorful3" csCatId="colorful"/>
      <dgm:spPr/>
      <dgm:t>
        <a:bodyPr/>
        <a:lstStyle/>
        <a:p>
          <a:endParaRPr lang="en-US"/>
        </a:p>
      </dgm:t>
    </dgm:pt>
    <dgm:pt modelId="{33DC6C20-3550-6944-A36C-FF67DAF32912}">
      <dgm:prSet/>
      <dgm:spPr/>
      <dgm:t>
        <a:bodyPr/>
        <a:lstStyle/>
        <a:p>
          <a:r>
            <a:rPr lang="en-US" dirty="0"/>
            <a:t>Stores data as key-value, JSON, nodes, vectors, etc.</a:t>
          </a:r>
        </a:p>
      </dgm:t>
    </dgm:pt>
    <dgm:pt modelId="{79A34A1A-4BEE-C843-B49D-C13C3BBF63E2}" type="parTrans" cxnId="{C503BEAB-C550-3748-AA68-D4ECC8BFF994}">
      <dgm:prSet/>
      <dgm:spPr/>
      <dgm:t>
        <a:bodyPr/>
        <a:lstStyle/>
        <a:p>
          <a:endParaRPr lang="en-US"/>
        </a:p>
      </dgm:t>
    </dgm:pt>
    <dgm:pt modelId="{748CE9B8-5D71-CE4D-83D9-58BAECC7C1C9}" type="sibTrans" cxnId="{C503BEAB-C550-3748-AA68-D4ECC8BFF994}">
      <dgm:prSet/>
      <dgm:spPr/>
      <dgm:t>
        <a:bodyPr/>
        <a:lstStyle/>
        <a:p>
          <a:endParaRPr lang="en-US"/>
        </a:p>
      </dgm:t>
    </dgm:pt>
    <dgm:pt modelId="{C631842B-071F-A64F-805B-05E2DB2A9D63}">
      <dgm:prSet/>
      <dgm:spPr/>
      <dgm:t>
        <a:bodyPr/>
        <a:lstStyle/>
        <a:p>
          <a:r>
            <a:rPr lang="en-US"/>
            <a:t>Schema-less</a:t>
          </a:r>
        </a:p>
      </dgm:t>
    </dgm:pt>
    <dgm:pt modelId="{C33C24F5-3CA9-164C-BFA3-0B17AF21F091}" type="parTrans" cxnId="{3941B24E-303C-5248-B8B8-472D73025AB6}">
      <dgm:prSet/>
      <dgm:spPr/>
      <dgm:t>
        <a:bodyPr/>
        <a:lstStyle/>
        <a:p>
          <a:endParaRPr lang="en-US"/>
        </a:p>
      </dgm:t>
    </dgm:pt>
    <dgm:pt modelId="{BFB8FB3E-2C05-524F-952A-45C3C774A62B}" type="sibTrans" cxnId="{3941B24E-303C-5248-B8B8-472D73025AB6}">
      <dgm:prSet/>
      <dgm:spPr/>
      <dgm:t>
        <a:bodyPr/>
        <a:lstStyle/>
        <a:p>
          <a:endParaRPr lang="en-US"/>
        </a:p>
      </dgm:t>
    </dgm:pt>
    <dgm:pt modelId="{0F6A7630-C88D-424E-842E-7D8E3E421498}">
      <dgm:prSet/>
      <dgm:spPr/>
      <dgm:t>
        <a:bodyPr/>
        <a:lstStyle/>
        <a:p>
          <a:r>
            <a:rPr lang="en-US"/>
            <a:t>More flexible</a:t>
          </a:r>
        </a:p>
      </dgm:t>
    </dgm:pt>
    <dgm:pt modelId="{EDCED394-4E06-6342-ADB1-8E44707D6742}" type="parTrans" cxnId="{95BF6BD1-C3E9-7C4A-B3FD-00E1B90D974C}">
      <dgm:prSet/>
      <dgm:spPr/>
      <dgm:t>
        <a:bodyPr/>
        <a:lstStyle/>
        <a:p>
          <a:endParaRPr lang="en-US"/>
        </a:p>
      </dgm:t>
    </dgm:pt>
    <dgm:pt modelId="{630F6A92-B758-5742-8F74-DB3A87CE81A3}" type="sibTrans" cxnId="{95BF6BD1-C3E9-7C4A-B3FD-00E1B90D974C}">
      <dgm:prSet/>
      <dgm:spPr/>
      <dgm:t>
        <a:bodyPr/>
        <a:lstStyle/>
        <a:p>
          <a:endParaRPr lang="en-US"/>
        </a:p>
      </dgm:t>
    </dgm:pt>
    <dgm:pt modelId="{35C1713C-7FCC-C448-8975-9E228E78F515}">
      <dgm:prSet/>
      <dgm:spPr/>
      <dgm:t>
        <a:bodyPr/>
        <a:lstStyle/>
        <a:p>
          <a:r>
            <a:rPr lang="en-US"/>
            <a:t>BASE: Basically available, soft-state, eventually consistent</a:t>
          </a:r>
        </a:p>
      </dgm:t>
    </dgm:pt>
    <dgm:pt modelId="{2BB4C7D8-5400-8A4C-9D57-C6C58BD8B2D6}" type="parTrans" cxnId="{1E084D97-65D1-4446-B9E9-F5DBE69BFCB7}">
      <dgm:prSet/>
      <dgm:spPr/>
      <dgm:t>
        <a:bodyPr/>
        <a:lstStyle/>
        <a:p>
          <a:endParaRPr lang="en-US"/>
        </a:p>
      </dgm:t>
    </dgm:pt>
    <dgm:pt modelId="{6F802BF5-2CFC-1943-820E-71CE51BE2115}" type="sibTrans" cxnId="{1E084D97-65D1-4446-B9E9-F5DBE69BFCB7}">
      <dgm:prSet/>
      <dgm:spPr/>
      <dgm:t>
        <a:bodyPr/>
        <a:lstStyle/>
        <a:p>
          <a:endParaRPr lang="en-US"/>
        </a:p>
      </dgm:t>
    </dgm:pt>
    <dgm:pt modelId="{CC8C36D2-FFF7-B64A-AEA6-22934E241D05}" type="pres">
      <dgm:prSet presAssocID="{AC6B9D68-2594-4543-98A3-655E9A9025D2}" presName="linear" presStyleCnt="0">
        <dgm:presLayoutVars>
          <dgm:dir/>
          <dgm:animLvl val="lvl"/>
          <dgm:resizeHandles val="exact"/>
        </dgm:presLayoutVars>
      </dgm:prSet>
      <dgm:spPr/>
    </dgm:pt>
    <dgm:pt modelId="{E8BBB105-0903-674E-AF7F-3C5BA5C053E9}" type="pres">
      <dgm:prSet presAssocID="{33DC6C20-3550-6944-A36C-FF67DAF32912}" presName="parentLin" presStyleCnt="0"/>
      <dgm:spPr/>
    </dgm:pt>
    <dgm:pt modelId="{EBAB24E5-A60E-9343-9CFC-576FE742A475}" type="pres">
      <dgm:prSet presAssocID="{33DC6C20-3550-6944-A36C-FF67DAF32912}" presName="parentLeftMargin" presStyleLbl="node1" presStyleIdx="0" presStyleCnt="4"/>
      <dgm:spPr/>
    </dgm:pt>
    <dgm:pt modelId="{85337A55-2553-994C-881E-A5A31927085D}" type="pres">
      <dgm:prSet presAssocID="{33DC6C20-3550-6944-A36C-FF67DAF32912}" presName="parentText" presStyleLbl="node1" presStyleIdx="0" presStyleCnt="4">
        <dgm:presLayoutVars>
          <dgm:chMax val="0"/>
          <dgm:bulletEnabled val="1"/>
        </dgm:presLayoutVars>
      </dgm:prSet>
      <dgm:spPr/>
    </dgm:pt>
    <dgm:pt modelId="{919CE390-DC27-5943-A625-7F4792E52D12}" type="pres">
      <dgm:prSet presAssocID="{33DC6C20-3550-6944-A36C-FF67DAF32912}" presName="negativeSpace" presStyleCnt="0"/>
      <dgm:spPr/>
    </dgm:pt>
    <dgm:pt modelId="{6C319FA5-3A98-9042-BD01-0458747F2E24}" type="pres">
      <dgm:prSet presAssocID="{33DC6C20-3550-6944-A36C-FF67DAF32912}" presName="childText" presStyleLbl="conFgAcc1" presStyleIdx="0" presStyleCnt="4">
        <dgm:presLayoutVars>
          <dgm:bulletEnabled val="1"/>
        </dgm:presLayoutVars>
      </dgm:prSet>
      <dgm:spPr/>
    </dgm:pt>
    <dgm:pt modelId="{C4E11727-7273-E24A-A519-6BE8C5BB3DDC}" type="pres">
      <dgm:prSet presAssocID="{748CE9B8-5D71-CE4D-83D9-58BAECC7C1C9}" presName="spaceBetweenRectangles" presStyleCnt="0"/>
      <dgm:spPr/>
    </dgm:pt>
    <dgm:pt modelId="{9A85D40B-A9FC-6C4F-B6D2-FBC800F6E103}" type="pres">
      <dgm:prSet presAssocID="{C631842B-071F-A64F-805B-05E2DB2A9D63}" presName="parentLin" presStyleCnt="0"/>
      <dgm:spPr/>
    </dgm:pt>
    <dgm:pt modelId="{4B9DB94B-3A9C-2443-94A7-A10FE610662C}" type="pres">
      <dgm:prSet presAssocID="{C631842B-071F-A64F-805B-05E2DB2A9D63}" presName="parentLeftMargin" presStyleLbl="node1" presStyleIdx="0" presStyleCnt="4"/>
      <dgm:spPr/>
    </dgm:pt>
    <dgm:pt modelId="{803560AA-C4FE-EC4F-9927-6417BE3DEE6E}" type="pres">
      <dgm:prSet presAssocID="{C631842B-071F-A64F-805B-05E2DB2A9D63}" presName="parentText" presStyleLbl="node1" presStyleIdx="1" presStyleCnt="4">
        <dgm:presLayoutVars>
          <dgm:chMax val="0"/>
          <dgm:bulletEnabled val="1"/>
        </dgm:presLayoutVars>
      </dgm:prSet>
      <dgm:spPr/>
    </dgm:pt>
    <dgm:pt modelId="{FDE049DE-938F-3540-BF0F-ABC7CD013A38}" type="pres">
      <dgm:prSet presAssocID="{C631842B-071F-A64F-805B-05E2DB2A9D63}" presName="negativeSpace" presStyleCnt="0"/>
      <dgm:spPr/>
    </dgm:pt>
    <dgm:pt modelId="{10B68F25-B0AE-F045-98E8-8FAB6DBD9873}" type="pres">
      <dgm:prSet presAssocID="{C631842B-071F-A64F-805B-05E2DB2A9D63}" presName="childText" presStyleLbl="conFgAcc1" presStyleIdx="1" presStyleCnt="4">
        <dgm:presLayoutVars>
          <dgm:bulletEnabled val="1"/>
        </dgm:presLayoutVars>
      </dgm:prSet>
      <dgm:spPr/>
    </dgm:pt>
    <dgm:pt modelId="{7B359AD6-DB4A-1145-B079-C2870CEDE021}" type="pres">
      <dgm:prSet presAssocID="{BFB8FB3E-2C05-524F-952A-45C3C774A62B}" presName="spaceBetweenRectangles" presStyleCnt="0"/>
      <dgm:spPr/>
    </dgm:pt>
    <dgm:pt modelId="{CEF40FAE-6261-8B4B-B8FB-D6F027B771DD}" type="pres">
      <dgm:prSet presAssocID="{0F6A7630-C88D-424E-842E-7D8E3E421498}" presName="parentLin" presStyleCnt="0"/>
      <dgm:spPr/>
    </dgm:pt>
    <dgm:pt modelId="{8267C4EC-FA3F-D643-B99B-32083EAFE5CA}" type="pres">
      <dgm:prSet presAssocID="{0F6A7630-C88D-424E-842E-7D8E3E421498}" presName="parentLeftMargin" presStyleLbl="node1" presStyleIdx="1" presStyleCnt="4"/>
      <dgm:spPr/>
    </dgm:pt>
    <dgm:pt modelId="{585A5278-5FB1-9249-A35A-98E50844759A}" type="pres">
      <dgm:prSet presAssocID="{0F6A7630-C88D-424E-842E-7D8E3E421498}" presName="parentText" presStyleLbl="node1" presStyleIdx="2" presStyleCnt="4">
        <dgm:presLayoutVars>
          <dgm:chMax val="0"/>
          <dgm:bulletEnabled val="1"/>
        </dgm:presLayoutVars>
      </dgm:prSet>
      <dgm:spPr/>
    </dgm:pt>
    <dgm:pt modelId="{14A7D9D5-DA2A-604A-8C4E-FFB54FD0BA47}" type="pres">
      <dgm:prSet presAssocID="{0F6A7630-C88D-424E-842E-7D8E3E421498}" presName="negativeSpace" presStyleCnt="0"/>
      <dgm:spPr/>
    </dgm:pt>
    <dgm:pt modelId="{F56A6D3A-12AA-8043-8362-9493DE0E9480}" type="pres">
      <dgm:prSet presAssocID="{0F6A7630-C88D-424E-842E-7D8E3E421498}" presName="childText" presStyleLbl="conFgAcc1" presStyleIdx="2" presStyleCnt="4">
        <dgm:presLayoutVars>
          <dgm:bulletEnabled val="1"/>
        </dgm:presLayoutVars>
      </dgm:prSet>
      <dgm:spPr/>
    </dgm:pt>
    <dgm:pt modelId="{A6CB60AB-DBA1-5242-BEE5-1BFEC5F975B7}" type="pres">
      <dgm:prSet presAssocID="{630F6A92-B758-5742-8F74-DB3A87CE81A3}" presName="spaceBetweenRectangles" presStyleCnt="0"/>
      <dgm:spPr/>
    </dgm:pt>
    <dgm:pt modelId="{F6DB771E-9E51-2C41-B384-128EDDC255E5}" type="pres">
      <dgm:prSet presAssocID="{35C1713C-7FCC-C448-8975-9E228E78F515}" presName="parentLin" presStyleCnt="0"/>
      <dgm:spPr/>
    </dgm:pt>
    <dgm:pt modelId="{A8C3792A-EECF-324C-AD70-25C110A3CB5C}" type="pres">
      <dgm:prSet presAssocID="{35C1713C-7FCC-C448-8975-9E228E78F515}" presName="parentLeftMargin" presStyleLbl="node1" presStyleIdx="2" presStyleCnt="4"/>
      <dgm:spPr/>
    </dgm:pt>
    <dgm:pt modelId="{6F094A2A-E19C-0145-9435-3E8472E2AAA2}" type="pres">
      <dgm:prSet presAssocID="{35C1713C-7FCC-C448-8975-9E228E78F515}" presName="parentText" presStyleLbl="node1" presStyleIdx="3" presStyleCnt="4">
        <dgm:presLayoutVars>
          <dgm:chMax val="0"/>
          <dgm:bulletEnabled val="1"/>
        </dgm:presLayoutVars>
      </dgm:prSet>
      <dgm:spPr/>
    </dgm:pt>
    <dgm:pt modelId="{B59D6F65-4EB0-F14F-9290-1A9186E28AFB}" type="pres">
      <dgm:prSet presAssocID="{35C1713C-7FCC-C448-8975-9E228E78F515}" presName="negativeSpace" presStyleCnt="0"/>
      <dgm:spPr/>
    </dgm:pt>
    <dgm:pt modelId="{E2DA5C6B-12DB-144A-B084-A7092A0933D5}" type="pres">
      <dgm:prSet presAssocID="{35C1713C-7FCC-C448-8975-9E228E78F515}" presName="childText" presStyleLbl="conFgAcc1" presStyleIdx="3" presStyleCnt="4">
        <dgm:presLayoutVars>
          <dgm:bulletEnabled val="1"/>
        </dgm:presLayoutVars>
      </dgm:prSet>
      <dgm:spPr/>
    </dgm:pt>
  </dgm:ptLst>
  <dgm:cxnLst>
    <dgm:cxn modelId="{93FD8303-3394-4146-B4A8-08952FDD6FB3}" type="presOf" srcId="{C631842B-071F-A64F-805B-05E2DB2A9D63}" destId="{803560AA-C4FE-EC4F-9927-6417BE3DEE6E}" srcOrd="1" destOrd="0" presId="urn:microsoft.com/office/officeart/2005/8/layout/list1"/>
    <dgm:cxn modelId="{8AA7B10A-1554-AA4A-83D1-129C988E9443}" type="presOf" srcId="{35C1713C-7FCC-C448-8975-9E228E78F515}" destId="{A8C3792A-EECF-324C-AD70-25C110A3CB5C}" srcOrd="0" destOrd="0" presId="urn:microsoft.com/office/officeart/2005/8/layout/list1"/>
    <dgm:cxn modelId="{84836122-5853-4644-A225-06CBF5D083BE}" type="presOf" srcId="{33DC6C20-3550-6944-A36C-FF67DAF32912}" destId="{85337A55-2553-994C-881E-A5A31927085D}" srcOrd="1" destOrd="0" presId="urn:microsoft.com/office/officeart/2005/8/layout/list1"/>
    <dgm:cxn modelId="{EC27883E-216E-EB4B-B200-853E43BE7011}" type="presOf" srcId="{33DC6C20-3550-6944-A36C-FF67DAF32912}" destId="{EBAB24E5-A60E-9343-9CFC-576FE742A475}" srcOrd="0" destOrd="0" presId="urn:microsoft.com/office/officeart/2005/8/layout/list1"/>
    <dgm:cxn modelId="{3941B24E-303C-5248-B8B8-472D73025AB6}" srcId="{AC6B9D68-2594-4543-98A3-655E9A9025D2}" destId="{C631842B-071F-A64F-805B-05E2DB2A9D63}" srcOrd="1" destOrd="0" parTransId="{C33C24F5-3CA9-164C-BFA3-0B17AF21F091}" sibTransId="{BFB8FB3E-2C05-524F-952A-45C3C774A62B}"/>
    <dgm:cxn modelId="{FD218D6A-DDFC-AD42-929C-E908B13D8D21}" type="presOf" srcId="{35C1713C-7FCC-C448-8975-9E228E78F515}" destId="{6F094A2A-E19C-0145-9435-3E8472E2AAA2}" srcOrd="1" destOrd="0" presId="urn:microsoft.com/office/officeart/2005/8/layout/list1"/>
    <dgm:cxn modelId="{9F51AE70-E06F-794D-8560-96788B65EAE9}" type="presOf" srcId="{AC6B9D68-2594-4543-98A3-655E9A9025D2}" destId="{CC8C36D2-FFF7-B64A-AEA6-22934E241D05}" srcOrd="0" destOrd="0" presId="urn:microsoft.com/office/officeart/2005/8/layout/list1"/>
    <dgm:cxn modelId="{737B428B-ED6D-5840-B3E2-CB5096D303BF}" type="presOf" srcId="{0F6A7630-C88D-424E-842E-7D8E3E421498}" destId="{585A5278-5FB1-9249-A35A-98E50844759A}" srcOrd="1" destOrd="0" presId="urn:microsoft.com/office/officeart/2005/8/layout/list1"/>
    <dgm:cxn modelId="{1E084D97-65D1-4446-B9E9-F5DBE69BFCB7}" srcId="{AC6B9D68-2594-4543-98A3-655E9A9025D2}" destId="{35C1713C-7FCC-C448-8975-9E228E78F515}" srcOrd="3" destOrd="0" parTransId="{2BB4C7D8-5400-8A4C-9D57-C6C58BD8B2D6}" sibTransId="{6F802BF5-2CFC-1943-820E-71CE51BE2115}"/>
    <dgm:cxn modelId="{C503BEAB-C550-3748-AA68-D4ECC8BFF994}" srcId="{AC6B9D68-2594-4543-98A3-655E9A9025D2}" destId="{33DC6C20-3550-6944-A36C-FF67DAF32912}" srcOrd="0" destOrd="0" parTransId="{79A34A1A-4BEE-C843-B49D-C13C3BBF63E2}" sibTransId="{748CE9B8-5D71-CE4D-83D9-58BAECC7C1C9}"/>
    <dgm:cxn modelId="{95BF6BD1-C3E9-7C4A-B3FD-00E1B90D974C}" srcId="{AC6B9D68-2594-4543-98A3-655E9A9025D2}" destId="{0F6A7630-C88D-424E-842E-7D8E3E421498}" srcOrd="2" destOrd="0" parTransId="{EDCED394-4E06-6342-ADB1-8E44707D6742}" sibTransId="{630F6A92-B758-5742-8F74-DB3A87CE81A3}"/>
    <dgm:cxn modelId="{DFB0A1E3-B69F-0A4F-9888-C7ACCBB839B5}" type="presOf" srcId="{0F6A7630-C88D-424E-842E-7D8E3E421498}" destId="{8267C4EC-FA3F-D643-B99B-32083EAFE5CA}" srcOrd="0" destOrd="0" presId="urn:microsoft.com/office/officeart/2005/8/layout/list1"/>
    <dgm:cxn modelId="{0324CBED-9F74-794D-8D69-038B502AC0B8}" type="presOf" srcId="{C631842B-071F-A64F-805B-05E2DB2A9D63}" destId="{4B9DB94B-3A9C-2443-94A7-A10FE610662C}" srcOrd="0" destOrd="0" presId="urn:microsoft.com/office/officeart/2005/8/layout/list1"/>
    <dgm:cxn modelId="{39783E75-84C3-C241-A4EF-BB5B96C9D385}" type="presParOf" srcId="{CC8C36D2-FFF7-B64A-AEA6-22934E241D05}" destId="{E8BBB105-0903-674E-AF7F-3C5BA5C053E9}" srcOrd="0" destOrd="0" presId="urn:microsoft.com/office/officeart/2005/8/layout/list1"/>
    <dgm:cxn modelId="{81DDAE4F-06D8-B748-924F-A39B80A60C6A}" type="presParOf" srcId="{E8BBB105-0903-674E-AF7F-3C5BA5C053E9}" destId="{EBAB24E5-A60E-9343-9CFC-576FE742A475}" srcOrd="0" destOrd="0" presId="urn:microsoft.com/office/officeart/2005/8/layout/list1"/>
    <dgm:cxn modelId="{4203BC7C-7BD4-674D-BC4A-8EDB05A6D94D}" type="presParOf" srcId="{E8BBB105-0903-674E-AF7F-3C5BA5C053E9}" destId="{85337A55-2553-994C-881E-A5A31927085D}" srcOrd="1" destOrd="0" presId="urn:microsoft.com/office/officeart/2005/8/layout/list1"/>
    <dgm:cxn modelId="{E19841C5-7571-F94B-98F3-22C52FACDF72}" type="presParOf" srcId="{CC8C36D2-FFF7-B64A-AEA6-22934E241D05}" destId="{919CE390-DC27-5943-A625-7F4792E52D12}" srcOrd="1" destOrd="0" presId="urn:microsoft.com/office/officeart/2005/8/layout/list1"/>
    <dgm:cxn modelId="{3AE25BE0-7226-AC49-8577-8B17E1716FB7}" type="presParOf" srcId="{CC8C36D2-FFF7-B64A-AEA6-22934E241D05}" destId="{6C319FA5-3A98-9042-BD01-0458747F2E24}" srcOrd="2" destOrd="0" presId="urn:microsoft.com/office/officeart/2005/8/layout/list1"/>
    <dgm:cxn modelId="{FB4A9681-61CC-2748-B3D1-358AD7FECD45}" type="presParOf" srcId="{CC8C36D2-FFF7-B64A-AEA6-22934E241D05}" destId="{C4E11727-7273-E24A-A519-6BE8C5BB3DDC}" srcOrd="3" destOrd="0" presId="urn:microsoft.com/office/officeart/2005/8/layout/list1"/>
    <dgm:cxn modelId="{ADD5B66C-8C56-CE4E-81C7-75D508056268}" type="presParOf" srcId="{CC8C36D2-FFF7-B64A-AEA6-22934E241D05}" destId="{9A85D40B-A9FC-6C4F-B6D2-FBC800F6E103}" srcOrd="4" destOrd="0" presId="urn:microsoft.com/office/officeart/2005/8/layout/list1"/>
    <dgm:cxn modelId="{C4276164-F61B-A64C-9B32-19138DD04711}" type="presParOf" srcId="{9A85D40B-A9FC-6C4F-B6D2-FBC800F6E103}" destId="{4B9DB94B-3A9C-2443-94A7-A10FE610662C}" srcOrd="0" destOrd="0" presId="urn:microsoft.com/office/officeart/2005/8/layout/list1"/>
    <dgm:cxn modelId="{42564A86-7F88-3F4B-9B55-AEDDE1A87EF8}" type="presParOf" srcId="{9A85D40B-A9FC-6C4F-B6D2-FBC800F6E103}" destId="{803560AA-C4FE-EC4F-9927-6417BE3DEE6E}" srcOrd="1" destOrd="0" presId="urn:microsoft.com/office/officeart/2005/8/layout/list1"/>
    <dgm:cxn modelId="{7459A449-3987-0245-8F89-6D5607FB3F96}" type="presParOf" srcId="{CC8C36D2-FFF7-B64A-AEA6-22934E241D05}" destId="{FDE049DE-938F-3540-BF0F-ABC7CD013A38}" srcOrd="5" destOrd="0" presId="urn:microsoft.com/office/officeart/2005/8/layout/list1"/>
    <dgm:cxn modelId="{05F22117-B10F-774F-AF10-A08A443CA42C}" type="presParOf" srcId="{CC8C36D2-FFF7-B64A-AEA6-22934E241D05}" destId="{10B68F25-B0AE-F045-98E8-8FAB6DBD9873}" srcOrd="6" destOrd="0" presId="urn:microsoft.com/office/officeart/2005/8/layout/list1"/>
    <dgm:cxn modelId="{E89C6E45-1154-C247-92E4-C50717EF7B11}" type="presParOf" srcId="{CC8C36D2-FFF7-B64A-AEA6-22934E241D05}" destId="{7B359AD6-DB4A-1145-B079-C2870CEDE021}" srcOrd="7" destOrd="0" presId="urn:microsoft.com/office/officeart/2005/8/layout/list1"/>
    <dgm:cxn modelId="{AB5A6438-E176-4B4A-BD60-71394D720234}" type="presParOf" srcId="{CC8C36D2-FFF7-B64A-AEA6-22934E241D05}" destId="{CEF40FAE-6261-8B4B-B8FB-D6F027B771DD}" srcOrd="8" destOrd="0" presId="urn:microsoft.com/office/officeart/2005/8/layout/list1"/>
    <dgm:cxn modelId="{A4824CF5-8BE1-4547-84A1-3EDFF71B9083}" type="presParOf" srcId="{CEF40FAE-6261-8B4B-B8FB-D6F027B771DD}" destId="{8267C4EC-FA3F-D643-B99B-32083EAFE5CA}" srcOrd="0" destOrd="0" presId="urn:microsoft.com/office/officeart/2005/8/layout/list1"/>
    <dgm:cxn modelId="{31163628-F21D-4E42-A36C-B8BBE3F13C8D}" type="presParOf" srcId="{CEF40FAE-6261-8B4B-B8FB-D6F027B771DD}" destId="{585A5278-5FB1-9249-A35A-98E50844759A}" srcOrd="1" destOrd="0" presId="urn:microsoft.com/office/officeart/2005/8/layout/list1"/>
    <dgm:cxn modelId="{9A99D564-E2D0-854C-BBB8-6411ADC927EA}" type="presParOf" srcId="{CC8C36D2-FFF7-B64A-AEA6-22934E241D05}" destId="{14A7D9D5-DA2A-604A-8C4E-FFB54FD0BA47}" srcOrd="9" destOrd="0" presId="urn:microsoft.com/office/officeart/2005/8/layout/list1"/>
    <dgm:cxn modelId="{A2520AC6-E467-0D42-A933-066FFC9EE450}" type="presParOf" srcId="{CC8C36D2-FFF7-B64A-AEA6-22934E241D05}" destId="{F56A6D3A-12AA-8043-8362-9493DE0E9480}" srcOrd="10" destOrd="0" presId="urn:microsoft.com/office/officeart/2005/8/layout/list1"/>
    <dgm:cxn modelId="{37CF6DF1-A124-8948-900B-FF5545F61FB0}" type="presParOf" srcId="{CC8C36D2-FFF7-B64A-AEA6-22934E241D05}" destId="{A6CB60AB-DBA1-5242-BEE5-1BFEC5F975B7}" srcOrd="11" destOrd="0" presId="urn:microsoft.com/office/officeart/2005/8/layout/list1"/>
    <dgm:cxn modelId="{DE4446C2-8933-5C4B-9466-2129C15CBDB5}" type="presParOf" srcId="{CC8C36D2-FFF7-B64A-AEA6-22934E241D05}" destId="{F6DB771E-9E51-2C41-B384-128EDDC255E5}" srcOrd="12" destOrd="0" presId="urn:microsoft.com/office/officeart/2005/8/layout/list1"/>
    <dgm:cxn modelId="{3EAE5065-ABC3-DE41-AA9E-690A9D8F234E}" type="presParOf" srcId="{F6DB771E-9E51-2C41-B384-128EDDC255E5}" destId="{A8C3792A-EECF-324C-AD70-25C110A3CB5C}" srcOrd="0" destOrd="0" presId="urn:microsoft.com/office/officeart/2005/8/layout/list1"/>
    <dgm:cxn modelId="{4786D860-E907-D240-8C90-60EAFB0D3B95}" type="presParOf" srcId="{F6DB771E-9E51-2C41-B384-128EDDC255E5}" destId="{6F094A2A-E19C-0145-9435-3E8472E2AAA2}" srcOrd="1" destOrd="0" presId="urn:microsoft.com/office/officeart/2005/8/layout/list1"/>
    <dgm:cxn modelId="{8FD3A94F-3D8F-FA46-BDC5-B34215098DFC}" type="presParOf" srcId="{CC8C36D2-FFF7-B64A-AEA6-22934E241D05}" destId="{B59D6F65-4EB0-F14F-9290-1A9186E28AFB}" srcOrd="13" destOrd="0" presId="urn:microsoft.com/office/officeart/2005/8/layout/list1"/>
    <dgm:cxn modelId="{1470ADB9-C018-AF4D-933B-3C1A0D7D018F}" type="presParOf" srcId="{CC8C36D2-FFF7-B64A-AEA6-22934E241D05}" destId="{E2DA5C6B-12DB-144A-B084-A7092A0933D5}"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D9B4D5-F655-4C47-BBAE-B40F9B7075B0}" type="doc">
      <dgm:prSet loTypeId="urn:microsoft.com/office/officeart/2008/layout/LinedList" loCatId="process" qsTypeId="urn:microsoft.com/office/officeart/2005/8/quickstyle/simple1" qsCatId="simple" csTypeId="urn:microsoft.com/office/officeart/2005/8/colors/accent1_2" csCatId="accent1" phldr="1"/>
      <dgm:spPr/>
      <dgm:t>
        <a:bodyPr/>
        <a:lstStyle/>
        <a:p>
          <a:endParaRPr lang="en-US"/>
        </a:p>
      </dgm:t>
    </dgm:pt>
    <dgm:pt modelId="{90EA31F7-DFB5-4342-8BA8-91FADCDD0F25}">
      <dgm:prSet/>
      <dgm:spPr/>
      <dgm:t>
        <a:bodyPr/>
        <a:lstStyle/>
        <a:p>
          <a:r>
            <a:rPr lang="en-US" dirty="0"/>
            <a:t> Relies on disk subsystem</a:t>
          </a:r>
        </a:p>
      </dgm:t>
    </dgm:pt>
    <dgm:pt modelId="{40C81109-0966-4346-BAF3-57A563D891D5}" type="parTrans" cxnId="{12BB8885-4EF7-EF4E-B47A-A6D29CC43130}">
      <dgm:prSet/>
      <dgm:spPr/>
      <dgm:t>
        <a:bodyPr/>
        <a:lstStyle/>
        <a:p>
          <a:endParaRPr lang="en-US"/>
        </a:p>
      </dgm:t>
    </dgm:pt>
    <dgm:pt modelId="{FA4C3C49-B69D-DA4E-8A8E-7BDD51034384}" type="sibTrans" cxnId="{12BB8885-4EF7-EF4E-B47A-A6D29CC43130}">
      <dgm:prSet/>
      <dgm:spPr/>
      <dgm:t>
        <a:bodyPr/>
        <a:lstStyle/>
        <a:p>
          <a:endParaRPr lang="en-US"/>
        </a:p>
      </dgm:t>
    </dgm:pt>
    <dgm:pt modelId="{F3F0F0F1-D9E9-7E44-B60B-2C81E0965142}">
      <dgm:prSet/>
      <dgm:spPr/>
      <dgm:t>
        <a:bodyPr/>
        <a:lstStyle/>
        <a:p>
          <a:r>
            <a:rPr lang="en-US" dirty="0"/>
            <a:t>Use SSD, optimize the disk by configuring with RAID (Redundant array of independent disks) arrays</a:t>
          </a:r>
        </a:p>
      </dgm:t>
    </dgm:pt>
    <dgm:pt modelId="{922D2C29-59BF-7C44-9F21-EDB2AD5D78A2}" type="parTrans" cxnId="{D02D5B39-57BE-C848-AF5A-E467F7A895C2}">
      <dgm:prSet/>
      <dgm:spPr/>
      <dgm:t>
        <a:bodyPr/>
        <a:lstStyle/>
        <a:p>
          <a:endParaRPr lang="en-US"/>
        </a:p>
      </dgm:t>
    </dgm:pt>
    <dgm:pt modelId="{7873BDC6-E833-704D-B421-96732A30C997}" type="sibTrans" cxnId="{D02D5B39-57BE-C848-AF5A-E467F7A895C2}">
      <dgm:prSet/>
      <dgm:spPr/>
      <dgm:t>
        <a:bodyPr/>
        <a:lstStyle/>
        <a:p>
          <a:endParaRPr lang="en-US"/>
        </a:p>
      </dgm:t>
    </dgm:pt>
    <dgm:pt modelId="{49B0F1AC-302A-0E40-ADB6-F333904227BC}">
      <dgm:prSet/>
      <dgm:spPr/>
      <dgm:t>
        <a:bodyPr/>
        <a:lstStyle/>
        <a:p>
          <a:r>
            <a:rPr lang="en-US" dirty="0"/>
            <a:t>Need to optimize indexes, table structures, queries</a:t>
          </a:r>
        </a:p>
      </dgm:t>
    </dgm:pt>
    <dgm:pt modelId="{CD54D06E-F86A-F542-8B0B-4EC691A55566}" type="parTrans" cxnId="{8A3D3CE5-10FC-FD40-8AB6-15E470B05954}">
      <dgm:prSet/>
      <dgm:spPr/>
      <dgm:t>
        <a:bodyPr/>
        <a:lstStyle/>
        <a:p>
          <a:endParaRPr lang="en-US"/>
        </a:p>
      </dgm:t>
    </dgm:pt>
    <dgm:pt modelId="{44DC68DC-7803-4740-9314-2B6C5747A1A0}" type="sibTrans" cxnId="{8A3D3CE5-10FC-FD40-8AB6-15E470B05954}">
      <dgm:prSet/>
      <dgm:spPr/>
      <dgm:t>
        <a:bodyPr/>
        <a:lstStyle/>
        <a:p>
          <a:endParaRPr lang="en-US"/>
        </a:p>
      </dgm:t>
    </dgm:pt>
    <dgm:pt modelId="{B361BD69-5699-E946-88D5-141174DBB591}" type="pres">
      <dgm:prSet presAssocID="{9BD9B4D5-F655-4C47-BBAE-B40F9B7075B0}" presName="vert0" presStyleCnt="0">
        <dgm:presLayoutVars>
          <dgm:dir/>
          <dgm:animOne val="branch"/>
          <dgm:animLvl val="lvl"/>
        </dgm:presLayoutVars>
      </dgm:prSet>
      <dgm:spPr/>
    </dgm:pt>
    <dgm:pt modelId="{9D7373F7-60B7-1C42-BFA7-6C137015AB09}" type="pres">
      <dgm:prSet presAssocID="{90EA31F7-DFB5-4342-8BA8-91FADCDD0F25}" presName="thickLine" presStyleLbl="alignNode1" presStyleIdx="0" presStyleCnt="3"/>
      <dgm:spPr/>
    </dgm:pt>
    <dgm:pt modelId="{DCB64377-5B8E-9448-BF61-16EBC911B142}" type="pres">
      <dgm:prSet presAssocID="{90EA31F7-DFB5-4342-8BA8-91FADCDD0F25}" presName="horz1" presStyleCnt="0"/>
      <dgm:spPr/>
    </dgm:pt>
    <dgm:pt modelId="{663C89B6-C2C0-AD48-865B-D3C0892A472C}" type="pres">
      <dgm:prSet presAssocID="{90EA31F7-DFB5-4342-8BA8-91FADCDD0F25}" presName="tx1" presStyleLbl="revTx" presStyleIdx="0" presStyleCnt="3"/>
      <dgm:spPr/>
    </dgm:pt>
    <dgm:pt modelId="{0FB620CA-F91E-AE45-B838-9BE0DA2F659D}" type="pres">
      <dgm:prSet presAssocID="{90EA31F7-DFB5-4342-8BA8-91FADCDD0F25}" presName="vert1" presStyleCnt="0"/>
      <dgm:spPr/>
    </dgm:pt>
    <dgm:pt modelId="{82965888-5A52-F94D-8723-2C2085FB4290}" type="pres">
      <dgm:prSet presAssocID="{F3F0F0F1-D9E9-7E44-B60B-2C81E0965142}" presName="thickLine" presStyleLbl="alignNode1" presStyleIdx="1" presStyleCnt="3"/>
      <dgm:spPr/>
    </dgm:pt>
    <dgm:pt modelId="{6234A625-674A-134B-B3DF-E186DED1CC61}" type="pres">
      <dgm:prSet presAssocID="{F3F0F0F1-D9E9-7E44-B60B-2C81E0965142}" presName="horz1" presStyleCnt="0"/>
      <dgm:spPr/>
    </dgm:pt>
    <dgm:pt modelId="{6F16B5DA-C157-6E48-AB02-B1E3CFE4FA39}" type="pres">
      <dgm:prSet presAssocID="{F3F0F0F1-D9E9-7E44-B60B-2C81E0965142}" presName="tx1" presStyleLbl="revTx" presStyleIdx="1" presStyleCnt="3"/>
      <dgm:spPr/>
    </dgm:pt>
    <dgm:pt modelId="{077FB955-3E20-EA4D-A8CB-57B7F5E2CA09}" type="pres">
      <dgm:prSet presAssocID="{F3F0F0F1-D9E9-7E44-B60B-2C81E0965142}" presName="vert1" presStyleCnt="0"/>
      <dgm:spPr/>
    </dgm:pt>
    <dgm:pt modelId="{CD149CC1-2C6B-524B-AA48-4686CB33EAC4}" type="pres">
      <dgm:prSet presAssocID="{49B0F1AC-302A-0E40-ADB6-F333904227BC}" presName="thickLine" presStyleLbl="alignNode1" presStyleIdx="2" presStyleCnt="3"/>
      <dgm:spPr/>
    </dgm:pt>
    <dgm:pt modelId="{891260A7-7013-1B42-B08F-B58E81F8AA8C}" type="pres">
      <dgm:prSet presAssocID="{49B0F1AC-302A-0E40-ADB6-F333904227BC}" presName="horz1" presStyleCnt="0"/>
      <dgm:spPr/>
    </dgm:pt>
    <dgm:pt modelId="{CA67AE92-44D4-B640-9671-7F54F51A0FEB}" type="pres">
      <dgm:prSet presAssocID="{49B0F1AC-302A-0E40-ADB6-F333904227BC}" presName="tx1" presStyleLbl="revTx" presStyleIdx="2" presStyleCnt="3"/>
      <dgm:spPr/>
    </dgm:pt>
    <dgm:pt modelId="{FD6E7679-0BE6-5742-AD1F-21662FC8F81E}" type="pres">
      <dgm:prSet presAssocID="{49B0F1AC-302A-0E40-ADB6-F333904227BC}" presName="vert1" presStyleCnt="0"/>
      <dgm:spPr/>
    </dgm:pt>
  </dgm:ptLst>
  <dgm:cxnLst>
    <dgm:cxn modelId="{D02D5B39-57BE-C848-AF5A-E467F7A895C2}" srcId="{9BD9B4D5-F655-4C47-BBAE-B40F9B7075B0}" destId="{F3F0F0F1-D9E9-7E44-B60B-2C81E0965142}" srcOrd="1" destOrd="0" parTransId="{922D2C29-59BF-7C44-9F21-EDB2AD5D78A2}" sibTransId="{7873BDC6-E833-704D-B421-96732A30C997}"/>
    <dgm:cxn modelId="{0876C73B-4B34-6F4D-BC22-9F85047780AD}" type="presOf" srcId="{F3F0F0F1-D9E9-7E44-B60B-2C81E0965142}" destId="{6F16B5DA-C157-6E48-AB02-B1E3CFE4FA39}" srcOrd="0" destOrd="0" presId="urn:microsoft.com/office/officeart/2008/layout/LinedList"/>
    <dgm:cxn modelId="{12BB8885-4EF7-EF4E-B47A-A6D29CC43130}" srcId="{9BD9B4D5-F655-4C47-BBAE-B40F9B7075B0}" destId="{90EA31F7-DFB5-4342-8BA8-91FADCDD0F25}" srcOrd="0" destOrd="0" parTransId="{40C81109-0966-4346-BAF3-57A563D891D5}" sibTransId="{FA4C3C49-B69D-DA4E-8A8E-7BDD51034384}"/>
    <dgm:cxn modelId="{586012B4-4FD0-284E-9B4C-6E12EB7BBAB1}" type="presOf" srcId="{9BD9B4D5-F655-4C47-BBAE-B40F9B7075B0}" destId="{B361BD69-5699-E946-88D5-141174DBB591}" srcOrd="0" destOrd="0" presId="urn:microsoft.com/office/officeart/2008/layout/LinedList"/>
    <dgm:cxn modelId="{A4733CB5-BC89-C045-93D8-8F052E42F6D7}" type="presOf" srcId="{49B0F1AC-302A-0E40-ADB6-F333904227BC}" destId="{CA67AE92-44D4-B640-9671-7F54F51A0FEB}" srcOrd="0" destOrd="0" presId="urn:microsoft.com/office/officeart/2008/layout/LinedList"/>
    <dgm:cxn modelId="{8A3D3CE5-10FC-FD40-8AB6-15E470B05954}" srcId="{9BD9B4D5-F655-4C47-BBAE-B40F9B7075B0}" destId="{49B0F1AC-302A-0E40-ADB6-F333904227BC}" srcOrd="2" destOrd="0" parTransId="{CD54D06E-F86A-F542-8B0B-4EC691A55566}" sibTransId="{44DC68DC-7803-4740-9314-2B6C5747A1A0}"/>
    <dgm:cxn modelId="{FC79B4E7-5B82-8B49-88E4-05CB43756A12}" type="presOf" srcId="{90EA31F7-DFB5-4342-8BA8-91FADCDD0F25}" destId="{663C89B6-C2C0-AD48-865B-D3C0892A472C}" srcOrd="0" destOrd="0" presId="urn:microsoft.com/office/officeart/2008/layout/LinedList"/>
    <dgm:cxn modelId="{33C7C6A4-CF03-F64B-8019-8CE7475F8CE2}" type="presParOf" srcId="{B361BD69-5699-E946-88D5-141174DBB591}" destId="{9D7373F7-60B7-1C42-BFA7-6C137015AB09}" srcOrd="0" destOrd="0" presId="urn:microsoft.com/office/officeart/2008/layout/LinedList"/>
    <dgm:cxn modelId="{172E21FF-89DF-1B42-BA85-7A47467E800D}" type="presParOf" srcId="{B361BD69-5699-E946-88D5-141174DBB591}" destId="{DCB64377-5B8E-9448-BF61-16EBC911B142}" srcOrd="1" destOrd="0" presId="urn:microsoft.com/office/officeart/2008/layout/LinedList"/>
    <dgm:cxn modelId="{EBF4B777-6FDE-034F-8206-7718D4E74514}" type="presParOf" srcId="{DCB64377-5B8E-9448-BF61-16EBC911B142}" destId="{663C89B6-C2C0-AD48-865B-D3C0892A472C}" srcOrd="0" destOrd="0" presId="urn:microsoft.com/office/officeart/2008/layout/LinedList"/>
    <dgm:cxn modelId="{1F7B492E-1D2C-E44F-9D70-9E261BAA608F}" type="presParOf" srcId="{DCB64377-5B8E-9448-BF61-16EBC911B142}" destId="{0FB620CA-F91E-AE45-B838-9BE0DA2F659D}" srcOrd="1" destOrd="0" presId="urn:microsoft.com/office/officeart/2008/layout/LinedList"/>
    <dgm:cxn modelId="{35E939CC-4E13-F14A-8492-354B40EB0B7D}" type="presParOf" srcId="{B361BD69-5699-E946-88D5-141174DBB591}" destId="{82965888-5A52-F94D-8723-2C2085FB4290}" srcOrd="2" destOrd="0" presId="urn:microsoft.com/office/officeart/2008/layout/LinedList"/>
    <dgm:cxn modelId="{B138473A-59CE-E84D-AB2F-C990D4A176E9}" type="presParOf" srcId="{B361BD69-5699-E946-88D5-141174DBB591}" destId="{6234A625-674A-134B-B3DF-E186DED1CC61}" srcOrd="3" destOrd="0" presId="urn:microsoft.com/office/officeart/2008/layout/LinedList"/>
    <dgm:cxn modelId="{C03444CB-588A-E245-B2D1-D449DF001BE6}" type="presParOf" srcId="{6234A625-674A-134B-B3DF-E186DED1CC61}" destId="{6F16B5DA-C157-6E48-AB02-B1E3CFE4FA39}" srcOrd="0" destOrd="0" presId="urn:microsoft.com/office/officeart/2008/layout/LinedList"/>
    <dgm:cxn modelId="{7A9AFBCC-374D-024C-A0B7-6C12A25D9E36}" type="presParOf" srcId="{6234A625-674A-134B-B3DF-E186DED1CC61}" destId="{077FB955-3E20-EA4D-A8CB-57B7F5E2CA09}" srcOrd="1" destOrd="0" presId="urn:microsoft.com/office/officeart/2008/layout/LinedList"/>
    <dgm:cxn modelId="{10C80707-0D5E-2849-A0DD-DC04B3E1C89F}" type="presParOf" srcId="{B361BD69-5699-E946-88D5-141174DBB591}" destId="{CD149CC1-2C6B-524B-AA48-4686CB33EAC4}" srcOrd="4" destOrd="0" presId="urn:microsoft.com/office/officeart/2008/layout/LinedList"/>
    <dgm:cxn modelId="{81E0F4C6-9871-FE45-9745-CDA87E9EC542}" type="presParOf" srcId="{B361BD69-5699-E946-88D5-141174DBB591}" destId="{891260A7-7013-1B42-B08F-B58E81F8AA8C}" srcOrd="5" destOrd="0" presId="urn:microsoft.com/office/officeart/2008/layout/LinedList"/>
    <dgm:cxn modelId="{0F897DFE-09A8-3049-B17F-E72C31F05239}" type="presParOf" srcId="{891260A7-7013-1B42-B08F-B58E81F8AA8C}" destId="{CA67AE92-44D4-B640-9671-7F54F51A0FEB}" srcOrd="0" destOrd="0" presId="urn:microsoft.com/office/officeart/2008/layout/LinedList"/>
    <dgm:cxn modelId="{2034AB5A-1DEE-4A4D-B4B8-AC8EA6C1F7AB}" type="presParOf" srcId="{891260A7-7013-1B42-B08F-B58E81F8AA8C}" destId="{FD6E7679-0BE6-5742-AD1F-21662FC8F8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472427-5A85-C14A-80B4-084D686DCBBA}" type="doc">
      <dgm:prSet loTypeId="urn:microsoft.com/office/officeart/2008/layout/LinedList" loCatId="process" qsTypeId="urn:microsoft.com/office/officeart/2005/8/quickstyle/simple1" qsCatId="simple" csTypeId="urn:microsoft.com/office/officeart/2005/8/colors/accent1_2" csCatId="accent1" phldr="1"/>
      <dgm:spPr/>
      <dgm:t>
        <a:bodyPr/>
        <a:lstStyle/>
        <a:p>
          <a:endParaRPr lang="en-US"/>
        </a:p>
      </dgm:t>
    </dgm:pt>
    <dgm:pt modelId="{CB0487D3-DDC8-A54B-8409-90D3D4686E38}">
      <dgm:prSet/>
      <dgm:spPr/>
      <dgm:t>
        <a:bodyPr/>
        <a:lstStyle/>
        <a:p>
          <a:r>
            <a:rPr lang="en-US" dirty="0"/>
            <a:t>Depends on network latency, hardware cluster size, calling application</a:t>
          </a:r>
        </a:p>
      </dgm:t>
    </dgm:pt>
    <dgm:pt modelId="{61177450-DBFE-274D-A298-EF8DE16BE3DA}" type="parTrans" cxnId="{B70D36A5-F35C-9A48-A4B9-D3CED771699F}">
      <dgm:prSet/>
      <dgm:spPr/>
      <dgm:t>
        <a:bodyPr/>
        <a:lstStyle/>
        <a:p>
          <a:endParaRPr lang="en-US"/>
        </a:p>
      </dgm:t>
    </dgm:pt>
    <dgm:pt modelId="{E126137D-5462-0342-96A3-F3BA8305E770}" type="sibTrans" cxnId="{B70D36A5-F35C-9A48-A4B9-D3CED771699F}">
      <dgm:prSet/>
      <dgm:spPr/>
      <dgm:t>
        <a:bodyPr/>
        <a:lstStyle/>
        <a:p>
          <a:endParaRPr lang="en-US"/>
        </a:p>
      </dgm:t>
    </dgm:pt>
    <dgm:pt modelId="{9D375A51-7C8C-1F4B-A24A-1DC6B2CE4086}">
      <dgm:prSet/>
      <dgm:spPr/>
      <dgm:t>
        <a:bodyPr/>
        <a:lstStyle/>
        <a:p>
          <a:r>
            <a:rPr lang="en-US" dirty="0"/>
            <a:t>Increase cluster size, minimize network latency, index and cache</a:t>
          </a:r>
        </a:p>
      </dgm:t>
    </dgm:pt>
    <dgm:pt modelId="{660896AC-65C8-014A-8497-6358D72028EC}" type="parTrans" cxnId="{5D6286C8-C215-5941-812A-44DD6D323596}">
      <dgm:prSet/>
      <dgm:spPr/>
      <dgm:t>
        <a:bodyPr/>
        <a:lstStyle/>
        <a:p>
          <a:endParaRPr lang="en-US"/>
        </a:p>
      </dgm:t>
    </dgm:pt>
    <dgm:pt modelId="{EBB4B498-090E-BA4E-A933-F489984BFAC3}" type="sibTrans" cxnId="{5D6286C8-C215-5941-812A-44DD6D323596}">
      <dgm:prSet/>
      <dgm:spPr/>
      <dgm:t>
        <a:bodyPr/>
        <a:lstStyle/>
        <a:p>
          <a:endParaRPr lang="en-US"/>
        </a:p>
      </dgm:t>
    </dgm:pt>
    <dgm:pt modelId="{88326A0D-A292-FB45-BFE3-8A0815027E66}">
      <dgm:prSet/>
      <dgm:spPr/>
      <dgm:t>
        <a:bodyPr/>
        <a:lstStyle/>
        <a:p>
          <a:r>
            <a:rPr lang="en-US" dirty="0"/>
            <a:t>Higher performance and scalability for specific use cases</a:t>
          </a:r>
        </a:p>
      </dgm:t>
    </dgm:pt>
    <dgm:pt modelId="{9541F175-EA6E-2444-940A-CC39C39A5D2B}" type="parTrans" cxnId="{349457B7-14BB-F448-8829-1579F5FF36C3}">
      <dgm:prSet/>
      <dgm:spPr/>
      <dgm:t>
        <a:bodyPr/>
        <a:lstStyle/>
        <a:p>
          <a:endParaRPr lang="en-US"/>
        </a:p>
      </dgm:t>
    </dgm:pt>
    <dgm:pt modelId="{6504AE10-066C-B448-9AEB-ED42E4AD6050}" type="sibTrans" cxnId="{349457B7-14BB-F448-8829-1579F5FF36C3}">
      <dgm:prSet/>
      <dgm:spPr/>
      <dgm:t>
        <a:bodyPr/>
        <a:lstStyle/>
        <a:p>
          <a:endParaRPr lang="en-US"/>
        </a:p>
      </dgm:t>
    </dgm:pt>
    <dgm:pt modelId="{B03228CA-0DB0-9B41-86DA-B45426F91E4F}" type="pres">
      <dgm:prSet presAssocID="{6C472427-5A85-C14A-80B4-084D686DCBBA}" presName="vert0" presStyleCnt="0">
        <dgm:presLayoutVars>
          <dgm:dir/>
          <dgm:animOne val="branch"/>
          <dgm:animLvl val="lvl"/>
        </dgm:presLayoutVars>
      </dgm:prSet>
      <dgm:spPr/>
    </dgm:pt>
    <dgm:pt modelId="{F67022C3-6A38-FA42-A3B0-E9A6799FD6E5}" type="pres">
      <dgm:prSet presAssocID="{CB0487D3-DDC8-A54B-8409-90D3D4686E38}" presName="thickLine" presStyleLbl="alignNode1" presStyleIdx="0" presStyleCnt="3"/>
      <dgm:spPr/>
    </dgm:pt>
    <dgm:pt modelId="{8C40FFDE-A4EE-BB41-BFEC-07D1F5A62805}" type="pres">
      <dgm:prSet presAssocID="{CB0487D3-DDC8-A54B-8409-90D3D4686E38}" presName="horz1" presStyleCnt="0"/>
      <dgm:spPr/>
    </dgm:pt>
    <dgm:pt modelId="{AD9186B0-2843-1F46-BD92-E3CC43C1E6D7}" type="pres">
      <dgm:prSet presAssocID="{CB0487D3-DDC8-A54B-8409-90D3D4686E38}" presName="tx1" presStyleLbl="revTx" presStyleIdx="0" presStyleCnt="3"/>
      <dgm:spPr/>
    </dgm:pt>
    <dgm:pt modelId="{14A1FFE7-EBE4-4446-9E16-CFD82F9623C9}" type="pres">
      <dgm:prSet presAssocID="{CB0487D3-DDC8-A54B-8409-90D3D4686E38}" presName="vert1" presStyleCnt="0"/>
      <dgm:spPr/>
    </dgm:pt>
    <dgm:pt modelId="{567FCB54-B9B6-6742-A552-45E0217DDFF4}" type="pres">
      <dgm:prSet presAssocID="{9D375A51-7C8C-1F4B-A24A-1DC6B2CE4086}" presName="thickLine" presStyleLbl="alignNode1" presStyleIdx="1" presStyleCnt="3"/>
      <dgm:spPr/>
    </dgm:pt>
    <dgm:pt modelId="{EFAFDEEE-3AFB-DB40-B317-AF0B5A1BC2EC}" type="pres">
      <dgm:prSet presAssocID="{9D375A51-7C8C-1F4B-A24A-1DC6B2CE4086}" presName="horz1" presStyleCnt="0"/>
      <dgm:spPr/>
    </dgm:pt>
    <dgm:pt modelId="{A52C50C4-AEB9-DC46-AE25-C20D796B4CCE}" type="pres">
      <dgm:prSet presAssocID="{9D375A51-7C8C-1F4B-A24A-1DC6B2CE4086}" presName="tx1" presStyleLbl="revTx" presStyleIdx="1" presStyleCnt="3"/>
      <dgm:spPr/>
    </dgm:pt>
    <dgm:pt modelId="{FBD07200-A353-9141-9691-1070F684187D}" type="pres">
      <dgm:prSet presAssocID="{9D375A51-7C8C-1F4B-A24A-1DC6B2CE4086}" presName="vert1" presStyleCnt="0"/>
      <dgm:spPr/>
    </dgm:pt>
    <dgm:pt modelId="{943B0114-F0A6-9143-8C14-D85678995EB1}" type="pres">
      <dgm:prSet presAssocID="{88326A0D-A292-FB45-BFE3-8A0815027E66}" presName="thickLine" presStyleLbl="alignNode1" presStyleIdx="2" presStyleCnt="3"/>
      <dgm:spPr/>
    </dgm:pt>
    <dgm:pt modelId="{B576E20C-1F83-5A42-9996-837ECBBD5171}" type="pres">
      <dgm:prSet presAssocID="{88326A0D-A292-FB45-BFE3-8A0815027E66}" presName="horz1" presStyleCnt="0"/>
      <dgm:spPr/>
    </dgm:pt>
    <dgm:pt modelId="{C91CC750-A42C-5F4C-9FD6-6677B7D6E4B7}" type="pres">
      <dgm:prSet presAssocID="{88326A0D-A292-FB45-BFE3-8A0815027E66}" presName="tx1" presStyleLbl="revTx" presStyleIdx="2" presStyleCnt="3"/>
      <dgm:spPr/>
    </dgm:pt>
    <dgm:pt modelId="{8E908309-39BC-304A-B6F7-A5D93F644DB6}" type="pres">
      <dgm:prSet presAssocID="{88326A0D-A292-FB45-BFE3-8A0815027E66}" presName="vert1" presStyleCnt="0"/>
      <dgm:spPr/>
    </dgm:pt>
  </dgm:ptLst>
  <dgm:cxnLst>
    <dgm:cxn modelId="{4536DF29-BD9E-674B-9A2A-D7D62BDE7426}" type="presOf" srcId="{88326A0D-A292-FB45-BFE3-8A0815027E66}" destId="{C91CC750-A42C-5F4C-9FD6-6677B7D6E4B7}" srcOrd="0" destOrd="0" presId="urn:microsoft.com/office/officeart/2008/layout/LinedList"/>
    <dgm:cxn modelId="{83C8C570-FA99-1C4A-A32D-E95E04212054}" type="presOf" srcId="{CB0487D3-DDC8-A54B-8409-90D3D4686E38}" destId="{AD9186B0-2843-1F46-BD92-E3CC43C1E6D7}" srcOrd="0" destOrd="0" presId="urn:microsoft.com/office/officeart/2008/layout/LinedList"/>
    <dgm:cxn modelId="{BEA2EF9D-808C-CB43-A9A7-DCE4761975D0}" type="presOf" srcId="{6C472427-5A85-C14A-80B4-084D686DCBBA}" destId="{B03228CA-0DB0-9B41-86DA-B45426F91E4F}" srcOrd="0" destOrd="0" presId="urn:microsoft.com/office/officeart/2008/layout/LinedList"/>
    <dgm:cxn modelId="{B70D36A5-F35C-9A48-A4B9-D3CED771699F}" srcId="{6C472427-5A85-C14A-80B4-084D686DCBBA}" destId="{CB0487D3-DDC8-A54B-8409-90D3D4686E38}" srcOrd="0" destOrd="0" parTransId="{61177450-DBFE-274D-A298-EF8DE16BE3DA}" sibTransId="{E126137D-5462-0342-96A3-F3BA8305E770}"/>
    <dgm:cxn modelId="{349457B7-14BB-F448-8829-1579F5FF36C3}" srcId="{6C472427-5A85-C14A-80B4-084D686DCBBA}" destId="{88326A0D-A292-FB45-BFE3-8A0815027E66}" srcOrd="2" destOrd="0" parTransId="{9541F175-EA6E-2444-940A-CC39C39A5D2B}" sibTransId="{6504AE10-066C-B448-9AEB-ED42E4AD6050}"/>
    <dgm:cxn modelId="{5D6286C8-C215-5941-812A-44DD6D323596}" srcId="{6C472427-5A85-C14A-80B4-084D686DCBBA}" destId="{9D375A51-7C8C-1F4B-A24A-1DC6B2CE4086}" srcOrd="1" destOrd="0" parTransId="{660896AC-65C8-014A-8497-6358D72028EC}" sibTransId="{EBB4B498-090E-BA4E-A933-F489984BFAC3}"/>
    <dgm:cxn modelId="{C23467E5-5F18-F64D-9AD6-BF0BAAA026AF}" type="presOf" srcId="{9D375A51-7C8C-1F4B-A24A-1DC6B2CE4086}" destId="{A52C50C4-AEB9-DC46-AE25-C20D796B4CCE}" srcOrd="0" destOrd="0" presId="urn:microsoft.com/office/officeart/2008/layout/LinedList"/>
    <dgm:cxn modelId="{22E2FB57-C472-974E-BCC6-72697AD9F336}" type="presParOf" srcId="{B03228CA-0DB0-9B41-86DA-B45426F91E4F}" destId="{F67022C3-6A38-FA42-A3B0-E9A6799FD6E5}" srcOrd="0" destOrd="0" presId="urn:microsoft.com/office/officeart/2008/layout/LinedList"/>
    <dgm:cxn modelId="{5A538138-EE1F-3141-8904-3B55D7F5BF08}" type="presParOf" srcId="{B03228CA-0DB0-9B41-86DA-B45426F91E4F}" destId="{8C40FFDE-A4EE-BB41-BFEC-07D1F5A62805}" srcOrd="1" destOrd="0" presId="urn:microsoft.com/office/officeart/2008/layout/LinedList"/>
    <dgm:cxn modelId="{8B92E211-7471-314F-BBDE-7D9B717D8665}" type="presParOf" srcId="{8C40FFDE-A4EE-BB41-BFEC-07D1F5A62805}" destId="{AD9186B0-2843-1F46-BD92-E3CC43C1E6D7}" srcOrd="0" destOrd="0" presId="urn:microsoft.com/office/officeart/2008/layout/LinedList"/>
    <dgm:cxn modelId="{30E8D0F9-3237-7944-B9F8-60053480A452}" type="presParOf" srcId="{8C40FFDE-A4EE-BB41-BFEC-07D1F5A62805}" destId="{14A1FFE7-EBE4-4446-9E16-CFD82F9623C9}" srcOrd="1" destOrd="0" presId="urn:microsoft.com/office/officeart/2008/layout/LinedList"/>
    <dgm:cxn modelId="{F456A6A4-52FB-8C4D-9733-68C1CDCCB7CF}" type="presParOf" srcId="{B03228CA-0DB0-9B41-86DA-B45426F91E4F}" destId="{567FCB54-B9B6-6742-A552-45E0217DDFF4}" srcOrd="2" destOrd="0" presId="urn:microsoft.com/office/officeart/2008/layout/LinedList"/>
    <dgm:cxn modelId="{0775493D-E839-504E-A173-331EA9C0051B}" type="presParOf" srcId="{B03228CA-0DB0-9B41-86DA-B45426F91E4F}" destId="{EFAFDEEE-3AFB-DB40-B317-AF0B5A1BC2EC}" srcOrd="3" destOrd="0" presId="urn:microsoft.com/office/officeart/2008/layout/LinedList"/>
    <dgm:cxn modelId="{00568844-9FFA-2043-AC5D-8C8B6531AF44}" type="presParOf" srcId="{EFAFDEEE-3AFB-DB40-B317-AF0B5A1BC2EC}" destId="{A52C50C4-AEB9-DC46-AE25-C20D796B4CCE}" srcOrd="0" destOrd="0" presId="urn:microsoft.com/office/officeart/2008/layout/LinedList"/>
    <dgm:cxn modelId="{C7E3FAD3-9F30-804B-B7B4-D9B6EB381269}" type="presParOf" srcId="{EFAFDEEE-3AFB-DB40-B317-AF0B5A1BC2EC}" destId="{FBD07200-A353-9141-9691-1070F684187D}" srcOrd="1" destOrd="0" presId="urn:microsoft.com/office/officeart/2008/layout/LinedList"/>
    <dgm:cxn modelId="{1B347439-3B2B-1A43-B498-9CF9A63563FB}" type="presParOf" srcId="{B03228CA-0DB0-9B41-86DA-B45426F91E4F}" destId="{943B0114-F0A6-9143-8C14-D85678995EB1}" srcOrd="4" destOrd="0" presId="urn:microsoft.com/office/officeart/2008/layout/LinedList"/>
    <dgm:cxn modelId="{D29F0866-A1F1-4043-A638-E307021FC556}" type="presParOf" srcId="{B03228CA-0DB0-9B41-86DA-B45426F91E4F}" destId="{B576E20C-1F83-5A42-9996-837ECBBD5171}" srcOrd="5" destOrd="0" presId="urn:microsoft.com/office/officeart/2008/layout/LinedList"/>
    <dgm:cxn modelId="{2C1BFD53-A809-2D46-A639-AA828148959F}" type="presParOf" srcId="{B576E20C-1F83-5A42-9996-837ECBBD5171}" destId="{C91CC750-A42C-5F4C-9FD6-6677B7D6E4B7}" srcOrd="0" destOrd="0" presId="urn:microsoft.com/office/officeart/2008/layout/LinedList"/>
    <dgm:cxn modelId="{5CEEA28E-5A7E-F04F-AA6C-A7BF9A9DC60F}" type="presParOf" srcId="{B576E20C-1F83-5A42-9996-837ECBBD5171}" destId="{8E908309-39BC-304A-B6F7-A5D93F644DB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6DCBC7D-DF17-ED4C-BE15-9E9E9088E860}" type="doc">
      <dgm:prSet loTypeId="urn:microsoft.com/office/officeart/2008/layout/LinedList" loCatId="process" qsTypeId="urn:microsoft.com/office/officeart/2005/8/quickstyle/simple1" qsCatId="simple" csTypeId="urn:microsoft.com/office/officeart/2005/8/colors/accent1_2" csCatId="accent1"/>
      <dgm:spPr/>
      <dgm:t>
        <a:bodyPr/>
        <a:lstStyle/>
        <a:p>
          <a:endParaRPr lang="en-US"/>
        </a:p>
      </dgm:t>
    </dgm:pt>
    <dgm:pt modelId="{B3D09A13-FA57-5F4F-B0A0-49D8A9CAC1C9}">
      <dgm:prSet/>
      <dgm:spPr/>
      <dgm:t>
        <a:bodyPr/>
        <a:lstStyle/>
        <a:p>
          <a:r>
            <a:rPr lang="en-US"/>
            <a:t>Less complex process communication</a:t>
          </a:r>
        </a:p>
      </dgm:t>
    </dgm:pt>
    <dgm:pt modelId="{5C1B1A60-7A6A-C944-9229-2015B5BFFD86}" type="parTrans" cxnId="{7AB092AD-8AD7-6D4C-BC1F-8CD3263E1CCC}">
      <dgm:prSet/>
      <dgm:spPr/>
      <dgm:t>
        <a:bodyPr/>
        <a:lstStyle/>
        <a:p>
          <a:endParaRPr lang="en-US"/>
        </a:p>
      </dgm:t>
    </dgm:pt>
    <dgm:pt modelId="{9AC0A00A-1A30-6141-8D45-7B844552FC0B}" type="sibTrans" cxnId="{7AB092AD-8AD7-6D4C-BC1F-8CD3263E1CCC}">
      <dgm:prSet/>
      <dgm:spPr/>
      <dgm:t>
        <a:bodyPr/>
        <a:lstStyle/>
        <a:p>
          <a:endParaRPr lang="en-US"/>
        </a:p>
      </dgm:t>
    </dgm:pt>
    <dgm:pt modelId="{CCCCD934-0E3F-3F43-8E08-E74A011DF37F}">
      <dgm:prSet/>
      <dgm:spPr/>
      <dgm:t>
        <a:bodyPr/>
        <a:lstStyle/>
        <a:p>
          <a:r>
            <a:rPr lang="en-US"/>
            <a:t>Less complicated maintenance</a:t>
          </a:r>
        </a:p>
      </dgm:t>
    </dgm:pt>
    <dgm:pt modelId="{35210C3B-1FBC-3E4E-8258-34F34A75F2CB}" type="parTrans" cxnId="{15F1D747-2440-8241-A3E2-D3F9095F3CC6}">
      <dgm:prSet/>
      <dgm:spPr/>
      <dgm:t>
        <a:bodyPr/>
        <a:lstStyle/>
        <a:p>
          <a:endParaRPr lang="en-US"/>
        </a:p>
      </dgm:t>
    </dgm:pt>
    <dgm:pt modelId="{6404349D-4FB8-3B49-ABEB-E3AD8DFBE6B1}" type="sibTrans" cxnId="{15F1D747-2440-8241-A3E2-D3F9095F3CC6}">
      <dgm:prSet/>
      <dgm:spPr/>
      <dgm:t>
        <a:bodyPr/>
        <a:lstStyle/>
        <a:p>
          <a:endParaRPr lang="en-US"/>
        </a:p>
      </dgm:t>
    </dgm:pt>
    <dgm:pt modelId="{2C21FBAA-4336-CB42-A235-C71B739E4C36}">
      <dgm:prSet/>
      <dgm:spPr/>
      <dgm:t>
        <a:bodyPr/>
        <a:lstStyle/>
        <a:p>
          <a:r>
            <a:rPr lang="en-US"/>
            <a:t>Less need for software changes</a:t>
          </a:r>
        </a:p>
      </dgm:t>
    </dgm:pt>
    <dgm:pt modelId="{C7C58807-3904-0245-8445-FCAB33CD9D9C}" type="parTrans" cxnId="{A29F8F3C-A9E8-5243-BE4A-78E0F39B07CB}">
      <dgm:prSet/>
      <dgm:spPr/>
      <dgm:t>
        <a:bodyPr/>
        <a:lstStyle/>
        <a:p>
          <a:endParaRPr lang="en-US"/>
        </a:p>
      </dgm:t>
    </dgm:pt>
    <dgm:pt modelId="{23A645E7-7F8B-EC43-B71C-83197709D5BB}" type="sibTrans" cxnId="{A29F8F3C-A9E8-5243-BE4A-78E0F39B07CB}">
      <dgm:prSet/>
      <dgm:spPr/>
      <dgm:t>
        <a:bodyPr/>
        <a:lstStyle/>
        <a:p>
          <a:endParaRPr lang="en-US"/>
        </a:p>
      </dgm:t>
    </dgm:pt>
    <dgm:pt modelId="{263B1866-6F50-FC41-8041-369A4E655CB5}" type="pres">
      <dgm:prSet presAssocID="{66DCBC7D-DF17-ED4C-BE15-9E9E9088E860}" presName="vert0" presStyleCnt="0">
        <dgm:presLayoutVars>
          <dgm:dir/>
          <dgm:animOne val="branch"/>
          <dgm:animLvl val="lvl"/>
        </dgm:presLayoutVars>
      </dgm:prSet>
      <dgm:spPr/>
    </dgm:pt>
    <dgm:pt modelId="{79AB867B-7279-854C-AB45-2386DCA52F6D}" type="pres">
      <dgm:prSet presAssocID="{B3D09A13-FA57-5F4F-B0A0-49D8A9CAC1C9}" presName="thickLine" presStyleLbl="alignNode1" presStyleIdx="0" presStyleCnt="3"/>
      <dgm:spPr/>
    </dgm:pt>
    <dgm:pt modelId="{96F130F1-B474-E245-AFFF-448588741F12}" type="pres">
      <dgm:prSet presAssocID="{B3D09A13-FA57-5F4F-B0A0-49D8A9CAC1C9}" presName="horz1" presStyleCnt="0"/>
      <dgm:spPr/>
    </dgm:pt>
    <dgm:pt modelId="{D9CD59A0-5A99-E942-9E87-09BC56122A7A}" type="pres">
      <dgm:prSet presAssocID="{B3D09A13-FA57-5F4F-B0A0-49D8A9CAC1C9}" presName="tx1" presStyleLbl="revTx" presStyleIdx="0" presStyleCnt="3"/>
      <dgm:spPr/>
    </dgm:pt>
    <dgm:pt modelId="{DFFA61EF-498E-5442-928C-646AE7415212}" type="pres">
      <dgm:prSet presAssocID="{B3D09A13-FA57-5F4F-B0A0-49D8A9CAC1C9}" presName="vert1" presStyleCnt="0"/>
      <dgm:spPr/>
    </dgm:pt>
    <dgm:pt modelId="{537E5E88-3EC2-6946-B14A-F18B726369E0}" type="pres">
      <dgm:prSet presAssocID="{CCCCD934-0E3F-3F43-8E08-E74A011DF37F}" presName="thickLine" presStyleLbl="alignNode1" presStyleIdx="1" presStyleCnt="3"/>
      <dgm:spPr/>
    </dgm:pt>
    <dgm:pt modelId="{C6AA14BC-4F23-324C-9A66-DB72ADCE722D}" type="pres">
      <dgm:prSet presAssocID="{CCCCD934-0E3F-3F43-8E08-E74A011DF37F}" presName="horz1" presStyleCnt="0"/>
      <dgm:spPr/>
    </dgm:pt>
    <dgm:pt modelId="{C82EAA06-8458-7A49-9FB7-ADDFB1E90FAB}" type="pres">
      <dgm:prSet presAssocID="{CCCCD934-0E3F-3F43-8E08-E74A011DF37F}" presName="tx1" presStyleLbl="revTx" presStyleIdx="1" presStyleCnt="3"/>
      <dgm:spPr/>
    </dgm:pt>
    <dgm:pt modelId="{30735A91-A47A-7D4E-B8C0-7BCBD2486736}" type="pres">
      <dgm:prSet presAssocID="{CCCCD934-0E3F-3F43-8E08-E74A011DF37F}" presName="vert1" presStyleCnt="0"/>
      <dgm:spPr/>
    </dgm:pt>
    <dgm:pt modelId="{0C96E47B-0407-A04A-A636-27E5FFBFC958}" type="pres">
      <dgm:prSet presAssocID="{2C21FBAA-4336-CB42-A235-C71B739E4C36}" presName="thickLine" presStyleLbl="alignNode1" presStyleIdx="2" presStyleCnt="3"/>
      <dgm:spPr/>
    </dgm:pt>
    <dgm:pt modelId="{E18B6313-47D6-FA48-9335-D605A249DDC9}" type="pres">
      <dgm:prSet presAssocID="{2C21FBAA-4336-CB42-A235-C71B739E4C36}" presName="horz1" presStyleCnt="0"/>
      <dgm:spPr/>
    </dgm:pt>
    <dgm:pt modelId="{4FF0DC6A-1DF0-0840-9C9D-90E9ABDCB4F3}" type="pres">
      <dgm:prSet presAssocID="{2C21FBAA-4336-CB42-A235-C71B739E4C36}" presName="tx1" presStyleLbl="revTx" presStyleIdx="2" presStyleCnt="3"/>
      <dgm:spPr/>
    </dgm:pt>
    <dgm:pt modelId="{A066C70E-EF30-F644-8A0A-EBDDE513EC7B}" type="pres">
      <dgm:prSet presAssocID="{2C21FBAA-4336-CB42-A235-C71B739E4C36}" presName="vert1" presStyleCnt="0"/>
      <dgm:spPr/>
    </dgm:pt>
  </dgm:ptLst>
  <dgm:cxnLst>
    <dgm:cxn modelId="{03C97F0F-2458-D04D-94E6-008EF259D485}" type="presOf" srcId="{CCCCD934-0E3F-3F43-8E08-E74A011DF37F}" destId="{C82EAA06-8458-7A49-9FB7-ADDFB1E90FAB}" srcOrd="0" destOrd="0" presId="urn:microsoft.com/office/officeart/2008/layout/LinedList"/>
    <dgm:cxn modelId="{60B8743C-8F69-304E-9903-7370954D27D1}" type="presOf" srcId="{2C21FBAA-4336-CB42-A235-C71B739E4C36}" destId="{4FF0DC6A-1DF0-0840-9C9D-90E9ABDCB4F3}" srcOrd="0" destOrd="0" presId="urn:microsoft.com/office/officeart/2008/layout/LinedList"/>
    <dgm:cxn modelId="{A29F8F3C-A9E8-5243-BE4A-78E0F39B07CB}" srcId="{66DCBC7D-DF17-ED4C-BE15-9E9E9088E860}" destId="{2C21FBAA-4336-CB42-A235-C71B739E4C36}" srcOrd="2" destOrd="0" parTransId="{C7C58807-3904-0245-8445-FCAB33CD9D9C}" sibTransId="{23A645E7-7F8B-EC43-B71C-83197709D5BB}"/>
    <dgm:cxn modelId="{DC601542-BEA5-8045-A42C-FB4A6DC151F1}" type="presOf" srcId="{B3D09A13-FA57-5F4F-B0A0-49D8A9CAC1C9}" destId="{D9CD59A0-5A99-E942-9E87-09BC56122A7A}" srcOrd="0" destOrd="0" presId="urn:microsoft.com/office/officeart/2008/layout/LinedList"/>
    <dgm:cxn modelId="{15F1D747-2440-8241-A3E2-D3F9095F3CC6}" srcId="{66DCBC7D-DF17-ED4C-BE15-9E9E9088E860}" destId="{CCCCD934-0E3F-3F43-8E08-E74A011DF37F}" srcOrd="1" destOrd="0" parTransId="{35210C3B-1FBC-3E4E-8258-34F34A75F2CB}" sibTransId="{6404349D-4FB8-3B49-ABEB-E3AD8DFBE6B1}"/>
    <dgm:cxn modelId="{D8C10D88-7628-5A4A-9BFD-8DBD3E5C66DE}" type="presOf" srcId="{66DCBC7D-DF17-ED4C-BE15-9E9E9088E860}" destId="{263B1866-6F50-FC41-8041-369A4E655CB5}" srcOrd="0" destOrd="0" presId="urn:microsoft.com/office/officeart/2008/layout/LinedList"/>
    <dgm:cxn modelId="{7AB092AD-8AD7-6D4C-BC1F-8CD3263E1CCC}" srcId="{66DCBC7D-DF17-ED4C-BE15-9E9E9088E860}" destId="{B3D09A13-FA57-5F4F-B0A0-49D8A9CAC1C9}" srcOrd="0" destOrd="0" parTransId="{5C1B1A60-7A6A-C944-9229-2015B5BFFD86}" sibTransId="{9AC0A00A-1A30-6141-8D45-7B844552FC0B}"/>
    <dgm:cxn modelId="{FF1A1175-C4F7-4A46-818B-F352424AE57E}" type="presParOf" srcId="{263B1866-6F50-FC41-8041-369A4E655CB5}" destId="{79AB867B-7279-854C-AB45-2386DCA52F6D}" srcOrd="0" destOrd="0" presId="urn:microsoft.com/office/officeart/2008/layout/LinedList"/>
    <dgm:cxn modelId="{FE310376-AE3A-D34D-9442-25AB1DD3931F}" type="presParOf" srcId="{263B1866-6F50-FC41-8041-369A4E655CB5}" destId="{96F130F1-B474-E245-AFFF-448588741F12}" srcOrd="1" destOrd="0" presId="urn:microsoft.com/office/officeart/2008/layout/LinedList"/>
    <dgm:cxn modelId="{3180AC89-D322-F949-97A6-1F50AB60FB9B}" type="presParOf" srcId="{96F130F1-B474-E245-AFFF-448588741F12}" destId="{D9CD59A0-5A99-E942-9E87-09BC56122A7A}" srcOrd="0" destOrd="0" presId="urn:microsoft.com/office/officeart/2008/layout/LinedList"/>
    <dgm:cxn modelId="{D75971B9-3F7E-D648-B370-25423FBBBB17}" type="presParOf" srcId="{96F130F1-B474-E245-AFFF-448588741F12}" destId="{DFFA61EF-498E-5442-928C-646AE7415212}" srcOrd="1" destOrd="0" presId="urn:microsoft.com/office/officeart/2008/layout/LinedList"/>
    <dgm:cxn modelId="{F8144B2A-A09C-F642-9123-7306289B21D0}" type="presParOf" srcId="{263B1866-6F50-FC41-8041-369A4E655CB5}" destId="{537E5E88-3EC2-6946-B14A-F18B726369E0}" srcOrd="2" destOrd="0" presId="urn:microsoft.com/office/officeart/2008/layout/LinedList"/>
    <dgm:cxn modelId="{0926FB0A-37B7-D648-B09A-CA3041AE05CC}" type="presParOf" srcId="{263B1866-6F50-FC41-8041-369A4E655CB5}" destId="{C6AA14BC-4F23-324C-9A66-DB72ADCE722D}" srcOrd="3" destOrd="0" presId="urn:microsoft.com/office/officeart/2008/layout/LinedList"/>
    <dgm:cxn modelId="{D48E240D-C934-A948-BC5A-D649E49261D5}" type="presParOf" srcId="{C6AA14BC-4F23-324C-9A66-DB72ADCE722D}" destId="{C82EAA06-8458-7A49-9FB7-ADDFB1E90FAB}" srcOrd="0" destOrd="0" presId="urn:microsoft.com/office/officeart/2008/layout/LinedList"/>
    <dgm:cxn modelId="{E7B0FC16-9AD9-8B4A-8134-692A77697665}" type="presParOf" srcId="{C6AA14BC-4F23-324C-9A66-DB72ADCE722D}" destId="{30735A91-A47A-7D4E-B8C0-7BCBD2486736}" srcOrd="1" destOrd="0" presId="urn:microsoft.com/office/officeart/2008/layout/LinedList"/>
    <dgm:cxn modelId="{06E46FEC-9E6C-9046-908A-E06946A6424D}" type="presParOf" srcId="{263B1866-6F50-FC41-8041-369A4E655CB5}" destId="{0C96E47B-0407-A04A-A636-27E5FFBFC958}" srcOrd="4" destOrd="0" presId="urn:microsoft.com/office/officeart/2008/layout/LinedList"/>
    <dgm:cxn modelId="{2C5DB33B-15DD-2A40-9F66-FDE8DEE03B3C}" type="presParOf" srcId="{263B1866-6F50-FC41-8041-369A4E655CB5}" destId="{E18B6313-47D6-FA48-9335-D605A249DDC9}" srcOrd="5" destOrd="0" presId="urn:microsoft.com/office/officeart/2008/layout/LinedList"/>
    <dgm:cxn modelId="{60C597A5-06C0-654B-9581-477D74C25E78}" type="presParOf" srcId="{E18B6313-47D6-FA48-9335-D605A249DDC9}" destId="{4FF0DC6A-1DF0-0840-9C9D-90E9ABDCB4F3}" srcOrd="0" destOrd="0" presId="urn:microsoft.com/office/officeart/2008/layout/LinedList"/>
    <dgm:cxn modelId="{63B02E6D-F561-824B-A457-BD6886796553}" type="presParOf" srcId="{E18B6313-47D6-FA48-9335-D605A249DDC9}" destId="{A066C70E-EF30-F644-8A0A-EBDDE513EC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3C0A87-4D03-D544-B9EE-D4CF591D05A2}" type="doc">
      <dgm:prSet loTypeId="urn:microsoft.com/office/officeart/2008/layout/LinedList" loCatId="process" qsTypeId="urn:microsoft.com/office/officeart/2005/8/quickstyle/simple1" qsCatId="simple" csTypeId="urn:microsoft.com/office/officeart/2005/8/colors/accent1_2" csCatId="accent1"/>
      <dgm:spPr/>
      <dgm:t>
        <a:bodyPr/>
        <a:lstStyle/>
        <a:p>
          <a:endParaRPr lang="en-US"/>
        </a:p>
      </dgm:t>
    </dgm:pt>
    <dgm:pt modelId="{C7C19066-ED2B-CD46-98BC-AAF4B80B225C}">
      <dgm:prSet/>
      <dgm:spPr/>
      <dgm:t>
        <a:bodyPr/>
        <a:lstStyle/>
        <a:p>
          <a:r>
            <a:rPr lang="en-US"/>
            <a:t>Higher possibility for downtime</a:t>
          </a:r>
        </a:p>
      </dgm:t>
    </dgm:pt>
    <dgm:pt modelId="{BA9BCA6F-4A4C-294A-BCCB-0267A3648677}" type="parTrans" cxnId="{EA217AFA-53E1-7240-AB64-17622EE58255}">
      <dgm:prSet/>
      <dgm:spPr/>
      <dgm:t>
        <a:bodyPr/>
        <a:lstStyle/>
        <a:p>
          <a:endParaRPr lang="en-US"/>
        </a:p>
      </dgm:t>
    </dgm:pt>
    <dgm:pt modelId="{820D6777-BC61-7842-8681-0DB8B8C54739}" type="sibTrans" cxnId="{EA217AFA-53E1-7240-AB64-17622EE58255}">
      <dgm:prSet/>
      <dgm:spPr/>
      <dgm:t>
        <a:bodyPr/>
        <a:lstStyle/>
        <a:p>
          <a:endParaRPr lang="en-US"/>
        </a:p>
      </dgm:t>
    </dgm:pt>
    <dgm:pt modelId="{D82FFF40-16C1-BD42-8C55-95544EB0A755}">
      <dgm:prSet/>
      <dgm:spPr/>
      <dgm:t>
        <a:bodyPr/>
        <a:lstStyle/>
        <a:p>
          <a:r>
            <a:rPr lang="en-US"/>
            <a:t>Single point of failure</a:t>
          </a:r>
        </a:p>
      </dgm:t>
    </dgm:pt>
    <dgm:pt modelId="{A7414FD8-4C8B-C040-9553-D302D3547358}" type="parTrans" cxnId="{831D4EA1-B834-3B4F-B2FE-54720AB3899C}">
      <dgm:prSet/>
      <dgm:spPr/>
      <dgm:t>
        <a:bodyPr/>
        <a:lstStyle/>
        <a:p>
          <a:endParaRPr lang="en-US"/>
        </a:p>
      </dgm:t>
    </dgm:pt>
    <dgm:pt modelId="{35249317-03C5-264D-BB9C-3FBC5B07459D}" type="sibTrans" cxnId="{831D4EA1-B834-3B4F-B2FE-54720AB3899C}">
      <dgm:prSet/>
      <dgm:spPr/>
      <dgm:t>
        <a:bodyPr/>
        <a:lstStyle/>
        <a:p>
          <a:endParaRPr lang="en-US"/>
        </a:p>
      </dgm:t>
    </dgm:pt>
    <dgm:pt modelId="{5A52BFA5-DA96-7D40-9394-8A7FE74E2206}">
      <dgm:prSet/>
      <dgm:spPr/>
      <dgm:t>
        <a:bodyPr/>
        <a:lstStyle/>
        <a:p>
          <a:r>
            <a:rPr lang="en-US"/>
            <a:t>Upgrade limitations</a:t>
          </a:r>
        </a:p>
      </dgm:t>
    </dgm:pt>
    <dgm:pt modelId="{08C1C73C-3651-F94A-B7F1-648B3703787D}" type="parTrans" cxnId="{73129A53-AD14-BC4D-AAB2-539C0AD304A0}">
      <dgm:prSet/>
      <dgm:spPr/>
      <dgm:t>
        <a:bodyPr/>
        <a:lstStyle/>
        <a:p>
          <a:endParaRPr lang="en-US"/>
        </a:p>
      </dgm:t>
    </dgm:pt>
    <dgm:pt modelId="{CFDA0996-752B-AA46-A914-462B68F9D3E2}" type="sibTrans" cxnId="{73129A53-AD14-BC4D-AAB2-539C0AD304A0}">
      <dgm:prSet/>
      <dgm:spPr/>
      <dgm:t>
        <a:bodyPr/>
        <a:lstStyle/>
        <a:p>
          <a:endParaRPr lang="en-US"/>
        </a:p>
      </dgm:t>
    </dgm:pt>
    <dgm:pt modelId="{1C400621-6493-AE44-8319-DB19B1DE485B}" type="pres">
      <dgm:prSet presAssocID="{6A3C0A87-4D03-D544-B9EE-D4CF591D05A2}" presName="vert0" presStyleCnt="0">
        <dgm:presLayoutVars>
          <dgm:dir/>
          <dgm:animOne val="branch"/>
          <dgm:animLvl val="lvl"/>
        </dgm:presLayoutVars>
      </dgm:prSet>
      <dgm:spPr/>
    </dgm:pt>
    <dgm:pt modelId="{4C4D149F-8500-EF49-B63A-00E7B124CFA4}" type="pres">
      <dgm:prSet presAssocID="{C7C19066-ED2B-CD46-98BC-AAF4B80B225C}" presName="thickLine" presStyleLbl="alignNode1" presStyleIdx="0" presStyleCnt="3"/>
      <dgm:spPr/>
    </dgm:pt>
    <dgm:pt modelId="{1C7CBE49-DEC1-4246-B80A-D926457FCB5E}" type="pres">
      <dgm:prSet presAssocID="{C7C19066-ED2B-CD46-98BC-AAF4B80B225C}" presName="horz1" presStyleCnt="0"/>
      <dgm:spPr/>
    </dgm:pt>
    <dgm:pt modelId="{24EA0311-664E-654E-A06C-F7EBF66A6F58}" type="pres">
      <dgm:prSet presAssocID="{C7C19066-ED2B-CD46-98BC-AAF4B80B225C}" presName="tx1" presStyleLbl="revTx" presStyleIdx="0" presStyleCnt="3"/>
      <dgm:spPr/>
    </dgm:pt>
    <dgm:pt modelId="{958743A6-DF09-B44E-9CFF-B9D9F43C20A7}" type="pres">
      <dgm:prSet presAssocID="{C7C19066-ED2B-CD46-98BC-AAF4B80B225C}" presName="vert1" presStyleCnt="0"/>
      <dgm:spPr/>
    </dgm:pt>
    <dgm:pt modelId="{9EE98583-DCFE-A04C-8822-3CEC173EA8BF}" type="pres">
      <dgm:prSet presAssocID="{D82FFF40-16C1-BD42-8C55-95544EB0A755}" presName="thickLine" presStyleLbl="alignNode1" presStyleIdx="1" presStyleCnt="3"/>
      <dgm:spPr/>
    </dgm:pt>
    <dgm:pt modelId="{5CAF563F-59ED-3947-9F79-8C25437D9C46}" type="pres">
      <dgm:prSet presAssocID="{D82FFF40-16C1-BD42-8C55-95544EB0A755}" presName="horz1" presStyleCnt="0"/>
      <dgm:spPr/>
    </dgm:pt>
    <dgm:pt modelId="{05C481D4-1B66-0D43-84BA-212B0E182905}" type="pres">
      <dgm:prSet presAssocID="{D82FFF40-16C1-BD42-8C55-95544EB0A755}" presName="tx1" presStyleLbl="revTx" presStyleIdx="1" presStyleCnt="3"/>
      <dgm:spPr/>
    </dgm:pt>
    <dgm:pt modelId="{FD23E64A-629D-774B-9EFD-39E34AEA06F5}" type="pres">
      <dgm:prSet presAssocID="{D82FFF40-16C1-BD42-8C55-95544EB0A755}" presName="vert1" presStyleCnt="0"/>
      <dgm:spPr/>
    </dgm:pt>
    <dgm:pt modelId="{42DB0F9F-A5B0-B64B-A61D-3546ED8F9965}" type="pres">
      <dgm:prSet presAssocID="{5A52BFA5-DA96-7D40-9394-8A7FE74E2206}" presName="thickLine" presStyleLbl="alignNode1" presStyleIdx="2" presStyleCnt="3"/>
      <dgm:spPr/>
    </dgm:pt>
    <dgm:pt modelId="{14ADBCA1-6F30-BA41-A45D-AA8C60F54B83}" type="pres">
      <dgm:prSet presAssocID="{5A52BFA5-DA96-7D40-9394-8A7FE74E2206}" presName="horz1" presStyleCnt="0"/>
      <dgm:spPr/>
    </dgm:pt>
    <dgm:pt modelId="{AA914DB8-D735-704E-B412-79ECBD72D4C3}" type="pres">
      <dgm:prSet presAssocID="{5A52BFA5-DA96-7D40-9394-8A7FE74E2206}" presName="tx1" presStyleLbl="revTx" presStyleIdx="2" presStyleCnt="3"/>
      <dgm:spPr/>
    </dgm:pt>
    <dgm:pt modelId="{9F727D31-7249-0C41-BADD-9E2595C00069}" type="pres">
      <dgm:prSet presAssocID="{5A52BFA5-DA96-7D40-9394-8A7FE74E2206}" presName="vert1" presStyleCnt="0"/>
      <dgm:spPr/>
    </dgm:pt>
  </dgm:ptLst>
  <dgm:cxnLst>
    <dgm:cxn modelId="{73129A53-AD14-BC4D-AAB2-539C0AD304A0}" srcId="{6A3C0A87-4D03-D544-B9EE-D4CF591D05A2}" destId="{5A52BFA5-DA96-7D40-9394-8A7FE74E2206}" srcOrd="2" destOrd="0" parTransId="{08C1C73C-3651-F94A-B7F1-648B3703787D}" sibTransId="{CFDA0996-752B-AA46-A914-462B68F9D3E2}"/>
    <dgm:cxn modelId="{DAFC1474-3979-D348-AB72-4521E03F96A3}" type="presOf" srcId="{6A3C0A87-4D03-D544-B9EE-D4CF591D05A2}" destId="{1C400621-6493-AE44-8319-DB19B1DE485B}" srcOrd="0" destOrd="0" presId="urn:microsoft.com/office/officeart/2008/layout/LinedList"/>
    <dgm:cxn modelId="{1DB87F94-DC85-D644-9BC7-FE61D3087053}" type="presOf" srcId="{5A52BFA5-DA96-7D40-9394-8A7FE74E2206}" destId="{AA914DB8-D735-704E-B412-79ECBD72D4C3}" srcOrd="0" destOrd="0" presId="urn:microsoft.com/office/officeart/2008/layout/LinedList"/>
    <dgm:cxn modelId="{831D4EA1-B834-3B4F-B2FE-54720AB3899C}" srcId="{6A3C0A87-4D03-D544-B9EE-D4CF591D05A2}" destId="{D82FFF40-16C1-BD42-8C55-95544EB0A755}" srcOrd="1" destOrd="0" parTransId="{A7414FD8-4C8B-C040-9553-D302D3547358}" sibTransId="{35249317-03C5-264D-BB9C-3FBC5B07459D}"/>
    <dgm:cxn modelId="{BF218AB3-ADB3-0A41-8BBF-4BE5BA341ABD}" type="presOf" srcId="{C7C19066-ED2B-CD46-98BC-AAF4B80B225C}" destId="{24EA0311-664E-654E-A06C-F7EBF66A6F58}" srcOrd="0" destOrd="0" presId="urn:microsoft.com/office/officeart/2008/layout/LinedList"/>
    <dgm:cxn modelId="{EA217AFA-53E1-7240-AB64-17622EE58255}" srcId="{6A3C0A87-4D03-D544-B9EE-D4CF591D05A2}" destId="{C7C19066-ED2B-CD46-98BC-AAF4B80B225C}" srcOrd="0" destOrd="0" parTransId="{BA9BCA6F-4A4C-294A-BCCB-0267A3648677}" sibTransId="{820D6777-BC61-7842-8681-0DB8B8C54739}"/>
    <dgm:cxn modelId="{2052ECFD-5D10-3D48-B0E2-C36B57998B8E}" type="presOf" srcId="{D82FFF40-16C1-BD42-8C55-95544EB0A755}" destId="{05C481D4-1B66-0D43-84BA-212B0E182905}" srcOrd="0" destOrd="0" presId="urn:microsoft.com/office/officeart/2008/layout/LinedList"/>
    <dgm:cxn modelId="{77DDA20C-8042-074C-A116-41558ACA673B}" type="presParOf" srcId="{1C400621-6493-AE44-8319-DB19B1DE485B}" destId="{4C4D149F-8500-EF49-B63A-00E7B124CFA4}" srcOrd="0" destOrd="0" presId="urn:microsoft.com/office/officeart/2008/layout/LinedList"/>
    <dgm:cxn modelId="{169A9CEE-A6C7-7149-AF88-595B7A532508}" type="presParOf" srcId="{1C400621-6493-AE44-8319-DB19B1DE485B}" destId="{1C7CBE49-DEC1-4246-B80A-D926457FCB5E}" srcOrd="1" destOrd="0" presId="urn:microsoft.com/office/officeart/2008/layout/LinedList"/>
    <dgm:cxn modelId="{7D8A09C3-9C97-FA42-84F3-3E6A445519DC}" type="presParOf" srcId="{1C7CBE49-DEC1-4246-B80A-D926457FCB5E}" destId="{24EA0311-664E-654E-A06C-F7EBF66A6F58}" srcOrd="0" destOrd="0" presId="urn:microsoft.com/office/officeart/2008/layout/LinedList"/>
    <dgm:cxn modelId="{A872AB2E-7CA1-B544-9194-CC42E53FB01C}" type="presParOf" srcId="{1C7CBE49-DEC1-4246-B80A-D926457FCB5E}" destId="{958743A6-DF09-B44E-9CFF-B9D9F43C20A7}" srcOrd="1" destOrd="0" presId="urn:microsoft.com/office/officeart/2008/layout/LinedList"/>
    <dgm:cxn modelId="{BED9A1BC-9287-3144-BB96-957D38C8A1B9}" type="presParOf" srcId="{1C400621-6493-AE44-8319-DB19B1DE485B}" destId="{9EE98583-DCFE-A04C-8822-3CEC173EA8BF}" srcOrd="2" destOrd="0" presId="urn:microsoft.com/office/officeart/2008/layout/LinedList"/>
    <dgm:cxn modelId="{CB5EE2F7-4D13-304A-9B39-BAB24C5C1405}" type="presParOf" srcId="{1C400621-6493-AE44-8319-DB19B1DE485B}" destId="{5CAF563F-59ED-3947-9F79-8C25437D9C46}" srcOrd="3" destOrd="0" presId="urn:microsoft.com/office/officeart/2008/layout/LinedList"/>
    <dgm:cxn modelId="{7B80D2F9-3441-154A-818E-006E70984944}" type="presParOf" srcId="{5CAF563F-59ED-3947-9F79-8C25437D9C46}" destId="{05C481D4-1B66-0D43-84BA-212B0E182905}" srcOrd="0" destOrd="0" presId="urn:microsoft.com/office/officeart/2008/layout/LinedList"/>
    <dgm:cxn modelId="{B4014182-EE59-6F4E-9DC9-AD1217C895A2}" type="presParOf" srcId="{5CAF563F-59ED-3947-9F79-8C25437D9C46}" destId="{FD23E64A-629D-774B-9EFD-39E34AEA06F5}" srcOrd="1" destOrd="0" presId="urn:microsoft.com/office/officeart/2008/layout/LinedList"/>
    <dgm:cxn modelId="{0915E251-9545-7A44-B97B-151FB298BD13}" type="presParOf" srcId="{1C400621-6493-AE44-8319-DB19B1DE485B}" destId="{42DB0F9F-A5B0-B64B-A61D-3546ED8F9965}" srcOrd="4" destOrd="0" presId="urn:microsoft.com/office/officeart/2008/layout/LinedList"/>
    <dgm:cxn modelId="{899BF686-901E-EA46-92B8-418BD75633BA}" type="presParOf" srcId="{1C400621-6493-AE44-8319-DB19B1DE485B}" destId="{14ADBCA1-6F30-BA41-A45D-AA8C60F54B83}" srcOrd="5" destOrd="0" presId="urn:microsoft.com/office/officeart/2008/layout/LinedList"/>
    <dgm:cxn modelId="{286268C5-0573-A844-8353-5F3087F78857}" type="presParOf" srcId="{14ADBCA1-6F30-BA41-A45D-AA8C60F54B83}" destId="{AA914DB8-D735-704E-B412-79ECBD72D4C3}" srcOrd="0" destOrd="0" presId="urn:microsoft.com/office/officeart/2008/layout/LinedList"/>
    <dgm:cxn modelId="{B0B16A59-01F3-8D41-B750-45C016DB7838}" type="presParOf" srcId="{14ADBCA1-6F30-BA41-A45D-AA8C60F54B83}" destId="{9F727D31-7249-0C41-BADD-9E2595C0006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ADD1424-22A5-7240-9968-80E66B007290}" type="doc">
      <dgm:prSet loTypeId="urn:microsoft.com/office/officeart/2008/layout/LinedList" loCatId="process" qsTypeId="urn:microsoft.com/office/officeart/2005/8/quickstyle/simple1" qsCatId="simple" csTypeId="urn:microsoft.com/office/officeart/2005/8/colors/accent1_2" csCatId="accent1"/>
      <dgm:spPr/>
      <dgm:t>
        <a:bodyPr/>
        <a:lstStyle/>
        <a:p>
          <a:endParaRPr lang="en-US"/>
        </a:p>
      </dgm:t>
    </dgm:pt>
    <dgm:pt modelId="{1D789A75-9FAE-9C45-959C-1E9BDCD3F7E1}">
      <dgm:prSet/>
      <dgm:spPr/>
      <dgm:t>
        <a:bodyPr/>
        <a:lstStyle/>
        <a:p>
          <a:r>
            <a:rPr lang="en-US" dirty="0"/>
            <a:t>Fewer periods of downtime</a:t>
          </a:r>
        </a:p>
      </dgm:t>
    </dgm:pt>
    <dgm:pt modelId="{42E568A5-B223-B546-B663-6982ACA4D27B}" type="parTrans" cxnId="{890485A4-A7EE-644B-9620-09589748383B}">
      <dgm:prSet/>
      <dgm:spPr/>
      <dgm:t>
        <a:bodyPr/>
        <a:lstStyle/>
        <a:p>
          <a:endParaRPr lang="en-US"/>
        </a:p>
      </dgm:t>
    </dgm:pt>
    <dgm:pt modelId="{1C713F59-5CFD-054C-9A7D-038C8541FE2A}" type="sibTrans" cxnId="{890485A4-A7EE-644B-9620-09589748383B}">
      <dgm:prSet/>
      <dgm:spPr/>
      <dgm:t>
        <a:bodyPr/>
        <a:lstStyle/>
        <a:p>
          <a:endParaRPr lang="en-US"/>
        </a:p>
      </dgm:t>
    </dgm:pt>
    <dgm:pt modelId="{2F1D0718-B6C0-3743-A765-C3238A92CDF6}">
      <dgm:prSet/>
      <dgm:spPr/>
      <dgm:t>
        <a:bodyPr/>
        <a:lstStyle/>
        <a:p>
          <a:r>
            <a:rPr lang="en-US"/>
            <a:t>Increase resilience and fault tolerance</a:t>
          </a:r>
        </a:p>
      </dgm:t>
    </dgm:pt>
    <dgm:pt modelId="{EC819E6F-8D4F-6D46-A22B-25F13A56ECF8}" type="parTrans" cxnId="{988FEB6A-D8A4-A342-ACE1-8E4E5F765831}">
      <dgm:prSet/>
      <dgm:spPr/>
      <dgm:t>
        <a:bodyPr/>
        <a:lstStyle/>
        <a:p>
          <a:endParaRPr lang="en-US"/>
        </a:p>
      </dgm:t>
    </dgm:pt>
    <dgm:pt modelId="{8FA4C104-EF84-E944-BBE1-8483D32683BF}" type="sibTrans" cxnId="{988FEB6A-D8A4-A342-ACE1-8E4E5F765831}">
      <dgm:prSet/>
      <dgm:spPr/>
      <dgm:t>
        <a:bodyPr/>
        <a:lstStyle/>
        <a:p>
          <a:endParaRPr lang="en-US"/>
        </a:p>
      </dgm:t>
    </dgm:pt>
    <dgm:pt modelId="{1BFE83CA-5B02-7848-8FFC-D35FB980B499}">
      <dgm:prSet/>
      <dgm:spPr/>
      <dgm:t>
        <a:bodyPr/>
        <a:lstStyle/>
        <a:p>
          <a:r>
            <a:rPr lang="en-US"/>
            <a:t>Increased performance</a:t>
          </a:r>
        </a:p>
      </dgm:t>
    </dgm:pt>
    <dgm:pt modelId="{CD6664BF-4878-2442-AE7C-8E922CED95BE}" type="parTrans" cxnId="{4ECFC3E1-D396-554D-9D3C-2622A7015B88}">
      <dgm:prSet/>
      <dgm:spPr/>
      <dgm:t>
        <a:bodyPr/>
        <a:lstStyle/>
        <a:p>
          <a:endParaRPr lang="en-US"/>
        </a:p>
      </dgm:t>
    </dgm:pt>
    <dgm:pt modelId="{AB282A7F-5630-6442-8818-B4BA4E7A35A1}" type="sibTrans" cxnId="{4ECFC3E1-D396-554D-9D3C-2622A7015B88}">
      <dgm:prSet/>
      <dgm:spPr/>
      <dgm:t>
        <a:bodyPr/>
        <a:lstStyle/>
        <a:p>
          <a:endParaRPr lang="en-US"/>
        </a:p>
      </dgm:t>
    </dgm:pt>
    <dgm:pt modelId="{C8C8FE79-2D7E-A041-820A-E39E70F4E567}" type="pres">
      <dgm:prSet presAssocID="{6ADD1424-22A5-7240-9968-80E66B007290}" presName="vert0" presStyleCnt="0">
        <dgm:presLayoutVars>
          <dgm:dir/>
          <dgm:animOne val="branch"/>
          <dgm:animLvl val="lvl"/>
        </dgm:presLayoutVars>
      </dgm:prSet>
      <dgm:spPr/>
    </dgm:pt>
    <dgm:pt modelId="{3CB43FE5-DA11-EE41-A9A6-1B3D1FF1247E}" type="pres">
      <dgm:prSet presAssocID="{1D789A75-9FAE-9C45-959C-1E9BDCD3F7E1}" presName="thickLine" presStyleLbl="alignNode1" presStyleIdx="0" presStyleCnt="3"/>
      <dgm:spPr/>
    </dgm:pt>
    <dgm:pt modelId="{C4B5AA0A-2B3A-4D4A-9389-599565493C74}" type="pres">
      <dgm:prSet presAssocID="{1D789A75-9FAE-9C45-959C-1E9BDCD3F7E1}" presName="horz1" presStyleCnt="0"/>
      <dgm:spPr/>
    </dgm:pt>
    <dgm:pt modelId="{AD764CCA-56B5-F747-B408-931BF72EFDEE}" type="pres">
      <dgm:prSet presAssocID="{1D789A75-9FAE-9C45-959C-1E9BDCD3F7E1}" presName="tx1" presStyleLbl="revTx" presStyleIdx="0" presStyleCnt="3"/>
      <dgm:spPr/>
    </dgm:pt>
    <dgm:pt modelId="{A23368AB-F88B-BE44-A248-20B944960A9C}" type="pres">
      <dgm:prSet presAssocID="{1D789A75-9FAE-9C45-959C-1E9BDCD3F7E1}" presName="vert1" presStyleCnt="0"/>
      <dgm:spPr/>
    </dgm:pt>
    <dgm:pt modelId="{2B793E4C-8E9C-6D41-B86E-EAD792E2301F}" type="pres">
      <dgm:prSet presAssocID="{2F1D0718-B6C0-3743-A765-C3238A92CDF6}" presName="thickLine" presStyleLbl="alignNode1" presStyleIdx="1" presStyleCnt="3"/>
      <dgm:spPr/>
    </dgm:pt>
    <dgm:pt modelId="{DBDC4A43-81BA-1345-8E7E-5214AECADACD}" type="pres">
      <dgm:prSet presAssocID="{2F1D0718-B6C0-3743-A765-C3238A92CDF6}" presName="horz1" presStyleCnt="0"/>
      <dgm:spPr/>
    </dgm:pt>
    <dgm:pt modelId="{CFABD2C3-8471-064D-9DBC-2B30270B6EF6}" type="pres">
      <dgm:prSet presAssocID="{2F1D0718-B6C0-3743-A765-C3238A92CDF6}" presName="tx1" presStyleLbl="revTx" presStyleIdx="1" presStyleCnt="3"/>
      <dgm:spPr/>
    </dgm:pt>
    <dgm:pt modelId="{072863B6-4771-824C-A965-3F7888D85A22}" type="pres">
      <dgm:prSet presAssocID="{2F1D0718-B6C0-3743-A765-C3238A92CDF6}" presName="vert1" presStyleCnt="0"/>
      <dgm:spPr/>
    </dgm:pt>
    <dgm:pt modelId="{5CEFB0CF-6C65-4249-A67F-356B5E746D79}" type="pres">
      <dgm:prSet presAssocID="{1BFE83CA-5B02-7848-8FFC-D35FB980B499}" presName="thickLine" presStyleLbl="alignNode1" presStyleIdx="2" presStyleCnt="3"/>
      <dgm:spPr/>
    </dgm:pt>
    <dgm:pt modelId="{1B0ED4CB-19AD-C84D-B540-B2C043D3C721}" type="pres">
      <dgm:prSet presAssocID="{1BFE83CA-5B02-7848-8FFC-D35FB980B499}" presName="horz1" presStyleCnt="0"/>
      <dgm:spPr/>
    </dgm:pt>
    <dgm:pt modelId="{7E016E14-AF0D-EA4D-9732-842D1F0BE160}" type="pres">
      <dgm:prSet presAssocID="{1BFE83CA-5B02-7848-8FFC-D35FB980B499}" presName="tx1" presStyleLbl="revTx" presStyleIdx="2" presStyleCnt="3"/>
      <dgm:spPr/>
    </dgm:pt>
    <dgm:pt modelId="{49B7E9CC-330D-004B-B67A-2CCFD7169258}" type="pres">
      <dgm:prSet presAssocID="{1BFE83CA-5B02-7848-8FFC-D35FB980B499}" presName="vert1" presStyleCnt="0"/>
      <dgm:spPr/>
    </dgm:pt>
  </dgm:ptLst>
  <dgm:cxnLst>
    <dgm:cxn modelId="{E6CB890C-9811-7843-90F1-AFF3925F9D53}" type="presOf" srcId="{6ADD1424-22A5-7240-9968-80E66B007290}" destId="{C8C8FE79-2D7E-A041-820A-E39E70F4E567}" srcOrd="0" destOrd="0" presId="urn:microsoft.com/office/officeart/2008/layout/LinedList"/>
    <dgm:cxn modelId="{92BE1B60-8A18-CE44-A232-6023187E2F47}" type="presOf" srcId="{1BFE83CA-5B02-7848-8FFC-D35FB980B499}" destId="{7E016E14-AF0D-EA4D-9732-842D1F0BE160}" srcOrd="0" destOrd="0" presId="urn:microsoft.com/office/officeart/2008/layout/LinedList"/>
    <dgm:cxn modelId="{988FEB6A-D8A4-A342-ACE1-8E4E5F765831}" srcId="{6ADD1424-22A5-7240-9968-80E66B007290}" destId="{2F1D0718-B6C0-3743-A765-C3238A92CDF6}" srcOrd="1" destOrd="0" parTransId="{EC819E6F-8D4F-6D46-A22B-25F13A56ECF8}" sibTransId="{8FA4C104-EF84-E944-BBE1-8483D32683BF}"/>
    <dgm:cxn modelId="{A5140193-79C6-8143-8BCA-7AC46002A1A7}" type="presOf" srcId="{2F1D0718-B6C0-3743-A765-C3238A92CDF6}" destId="{CFABD2C3-8471-064D-9DBC-2B30270B6EF6}" srcOrd="0" destOrd="0" presId="urn:microsoft.com/office/officeart/2008/layout/LinedList"/>
    <dgm:cxn modelId="{890485A4-A7EE-644B-9620-09589748383B}" srcId="{6ADD1424-22A5-7240-9968-80E66B007290}" destId="{1D789A75-9FAE-9C45-959C-1E9BDCD3F7E1}" srcOrd="0" destOrd="0" parTransId="{42E568A5-B223-B546-B663-6982ACA4D27B}" sibTransId="{1C713F59-5CFD-054C-9A7D-038C8541FE2A}"/>
    <dgm:cxn modelId="{4ECFC3E1-D396-554D-9D3C-2622A7015B88}" srcId="{6ADD1424-22A5-7240-9968-80E66B007290}" destId="{1BFE83CA-5B02-7848-8FFC-D35FB980B499}" srcOrd="2" destOrd="0" parTransId="{CD6664BF-4878-2442-AE7C-8E922CED95BE}" sibTransId="{AB282A7F-5630-6442-8818-B4BA4E7A35A1}"/>
    <dgm:cxn modelId="{814F82FC-5591-0041-9F6E-1071E0080BB3}" type="presOf" srcId="{1D789A75-9FAE-9C45-959C-1E9BDCD3F7E1}" destId="{AD764CCA-56B5-F747-B408-931BF72EFDEE}" srcOrd="0" destOrd="0" presId="urn:microsoft.com/office/officeart/2008/layout/LinedList"/>
    <dgm:cxn modelId="{905D1F4E-6D9F-3A43-AA95-2955859552D9}" type="presParOf" srcId="{C8C8FE79-2D7E-A041-820A-E39E70F4E567}" destId="{3CB43FE5-DA11-EE41-A9A6-1B3D1FF1247E}" srcOrd="0" destOrd="0" presId="urn:microsoft.com/office/officeart/2008/layout/LinedList"/>
    <dgm:cxn modelId="{0134D464-9AB7-244A-A725-91E2DCDF8E58}" type="presParOf" srcId="{C8C8FE79-2D7E-A041-820A-E39E70F4E567}" destId="{C4B5AA0A-2B3A-4D4A-9389-599565493C74}" srcOrd="1" destOrd="0" presId="urn:microsoft.com/office/officeart/2008/layout/LinedList"/>
    <dgm:cxn modelId="{499816CF-DDF7-394A-AA04-4081BC08A049}" type="presParOf" srcId="{C4B5AA0A-2B3A-4D4A-9389-599565493C74}" destId="{AD764CCA-56B5-F747-B408-931BF72EFDEE}" srcOrd="0" destOrd="0" presId="urn:microsoft.com/office/officeart/2008/layout/LinedList"/>
    <dgm:cxn modelId="{52CC7310-F00D-B244-82DB-FDE9B5051B95}" type="presParOf" srcId="{C4B5AA0A-2B3A-4D4A-9389-599565493C74}" destId="{A23368AB-F88B-BE44-A248-20B944960A9C}" srcOrd="1" destOrd="0" presId="urn:microsoft.com/office/officeart/2008/layout/LinedList"/>
    <dgm:cxn modelId="{EBA84CF1-16E6-F148-AFF9-98F82C0068D1}" type="presParOf" srcId="{C8C8FE79-2D7E-A041-820A-E39E70F4E567}" destId="{2B793E4C-8E9C-6D41-B86E-EAD792E2301F}" srcOrd="2" destOrd="0" presId="urn:microsoft.com/office/officeart/2008/layout/LinedList"/>
    <dgm:cxn modelId="{4B10E664-8692-8A47-8919-782732CB6CD8}" type="presParOf" srcId="{C8C8FE79-2D7E-A041-820A-E39E70F4E567}" destId="{DBDC4A43-81BA-1345-8E7E-5214AECADACD}" srcOrd="3" destOrd="0" presId="urn:microsoft.com/office/officeart/2008/layout/LinedList"/>
    <dgm:cxn modelId="{3F926C4C-4167-EB49-A4AF-900951E6B703}" type="presParOf" srcId="{DBDC4A43-81BA-1345-8E7E-5214AECADACD}" destId="{CFABD2C3-8471-064D-9DBC-2B30270B6EF6}" srcOrd="0" destOrd="0" presId="urn:microsoft.com/office/officeart/2008/layout/LinedList"/>
    <dgm:cxn modelId="{64C8B8C7-E56D-0845-A351-788916CAD0C8}" type="presParOf" srcId="{DBDC4A43-81BA-1345-8E7E-5214AECADACD}" destId="{072863B6-4771-824C-A965-3F7888D85A22}" srcOrd="1" destOrd="0" presId="urn:microsoft.com/office/officeart/2008/layout/LinedList"/>
    <dgm:cxn modelId="{69020678-3194-7647-A53B-6BADB8652789}" type="presParOf" srcId="{C8C8FE79-2D7E-A041-820A-E39E70F4E567}" destId="{5CEFB0CF-6C65-4249-A67F-356B5E746D79}" srcOrd="4" destOrd="0" presId="urn:microsoft.com/office/officeart/2008/layout/LinedList"/>
    <dgm:cxn modelId="{2B19B34B-1944-514D-A050-BE454D8A4011}" type="presParOf" srcId="{C8C8FE79-2D7E-A041-820A-E39E70F4E567}" destId="{1B0ED4CB-19AD-C84D-B540-B2C043D3C721}" srcOrd="5" destOrd="0" presId="urn:microsoft.com/office/officeart/2008/layout/LinedList"/>
    <dgm:cxn modelId="{AAA85D90-FF04-B348-9FA9-B13B1F9956FE}" type="presParOf" srcId="{1B0ED4CB-19AD-C84D-B540-B2C043D3C721}" destId="{7E016E14-AF0D-EA4D-9732-842D1F0BE160}" srcOrd="0" destOrd="0" presId="urn:microsoft.com/office/officeart/2008/layout/LinedList"/>
    <dgm:cxn modelId="{A77C6D22-5570-2D4C-81F4-C3958F792630}" type="presParOf" srcId="{1B0ED4CB-19AD-C84D-B540-B2C043D3C721}" destId="{49B7E9CC-330D-004B-B67A-2CCFD716925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4C1C3C8-5510-4449-AEB3-3E8A9A2B1BBD}" type="doc">
      <dgm:prSet loTypeId="urn:microsoft.com/office/officeart/2008/layout/LinedList" loCatId="process" qsTypeId="urn:microsoft.com/office/officeart/2005/8/quickstyle/simple1" qsCatId="simple" csTypeId="urn:microsoft.com/office/officeart/2005/8/colors/accent1_2" csCatId="accent1" phldr="1"/>
      <dgm:spPr/>
      <dgm:t>
        <a:bodyPr/>
        <a:lstStyle/>
        <a:p>
          <a:endParaRPr lang="en-US"/>
        </a:p>
      </dgm:t>
    </dgm:pt>
    <dgm:pt modelId="{E579CB60-69CB-A94B-BCE4-59D1EB76C6AF}">
      <dgm:prSet custT="1"/>
      <dgm:spPr/>
      <dgm:t>
        <a:bodyPr/>
        <a:lstStyle/>
        <a:p>
          <a:r>
            <a:rPr lang="en-US" sz="2400" dirty="0"/>
            <a:t>Increased complexity of maintenance and operations</a:t>
          </a:r>
        </a:p>
      </dgm:t>
    </dgm:pt>
    <dgm:pt modelId="{6EC07C9F-0360-8E40-B93D-DF54F11975A3}" type="parTrans" cxnId="{7A6DA83A-1DD5-EC45-A962-731B4A800609}">
      <dgm:prSet/>
      <dgm:spPr/>
      <dgm:t>
        <a:bodyPr/>
        <a:lstStyle/>
        <a:p>
          <a:endParaRPr lang="en-US"/>
        </a:p>
      </dgm:t>
    </dgm:pt>
    <dgm:pt modelId="{342E001E-8381-4E4E-8402-88B4DD1E5DA4}" type="sibTrans" cxnId="{7A6DA83A-1DD5-EC45-A962-731B4A800609}">
      <dgm:prSet/>
      <dgm:spPr/>
      <dgm:t>
        <a:bodyPr/>
        <a:lstStyle/>
        <a:p>
          <a:endParaRPr lang="en-US"/>
        </a:p>
      </dgm:t>
    </dgm:pt>
    <dgm:pt modelId="{C7999CF6-B24F-F747-AE4C-F89C95F52356}">
      <dgm:prSet custT="1"/>
      <dgm:spPr/>
      <dgm:t>
        <a:bodyPr/>
        <a:lstStyle/>
        <a:p>
          <a:r>
            <a:rPr lang="en-US" sz="2400" dirty="0"/>
            <a:t>Increased initial costs</a:t>
          </a:r>
        </a:p>
      </dgm:t>
    </dgm:pt>
    <dgm:pt modelId="{AD83E49F-C106-D54F-8577-7F0E3A70292E}" type="parTrans" cxnId="{435BDBE8-3C83-4843-87B2-2CA20FD4D9C9}">
      <dgm:prSet/>
      <dgm:spPr/>
      <dgm:t>
        <a:bodyPr/>
        <a:lstStyle/>
        <a:p>
          <a:endParaRPr lang="en-US"/>
        </a:p>
      </dgm:t>
    </dgm:pt>
    <dgm:pt modelId="{3600B3F4-1347-1F4F-A0DB-DEE2D3D67D74}" type="sibTrans" cxnId="{435BDBE8-3C83-4843-87B2-2CA20FD4D9C9}">
      <dgm:prSet/>
      <dgm:spPr/>
      <dgm:t>
        <a:bodyPr/>
        <a:lstStyle/>
        <a:p>
          <a:endParaRPr lang="en-US"/>
        </a:p>
      </dgm:t>
    </dgm:pt>
    <dgm:pt modelId="{10BDCD45-2982-0844-AC14-6CDEDC9D47CA}" type="pres">
      <dgm:prSet presAssocID="{44C1C3C8-5510-4449-AEB3-3E8A9A2B1BBD}" presName="vert0" presStyleCnt="0">
        <dgm:presLayoutVars>
          <dgm:dir/>
          <dgm:animOne val="branch"/>
          <dgm:animLvl val="lvl"/>
        </dgm:presLayoutVars>
      </dgm:prSet>
      <dgm:spPr/>
    </dgm:pt>
    <dgm:pt modelId="{7DD3C916-2BDE-E344-9152-73C47552556E}" type="pres">
      <dgm:prSet presAssocID="{E579CB60-69CB-A94B-BCE4-59D1EB76C6AF}" presName="thickLine" presStyleLbl="alignNode1" presStyleIdx="0" presStyleCnt="2"/>
      <dgm:spPr/>
    </dgm:pt>
    <dgm:pt modelId="{87213A45-7FE4-654D-8184-E419159FFDDC}" type="pres">
      <dgm:prSet presAssocID="{E579CB60-69CB-A94B-BCE4-59D1EB76C6AF}" presName="horz1" presStyleCnt="0"/>
      <dgm:spPr/>
    </dgm:pt>
    <dgm:pt modelId="{4D51F7AE-99EB-C04A-ACBA-BF90985F7D04}" type="pres">
      <dgm:prSet presAssocID="{E579CB60-69CB-A94B-BCE4-59D1EB76C6AF}" presName="tx1" presStyleLbl="revTx" presStyleIdx="0" presStyleCnt="2"/>
      <dgm:spPr/>
    </dgm:pt>
    <dgm:pt modelId="{6C741D48-9CC1-904B-8DCB-829BDA123EBA}" type="pres">
      <dgm:prSet presAssocID="{E579CB60-69CB-A94B-BCE4-59D1EB76C6AF}" presName="vert1" presStyleCnt="0"/>
      <dgm:spPr/>
    </dgm:pt>
    <dgm:pt modelId="{B797161D-530E-624D-ADEF-81C9BBE8BA2E}" type="pres">
      <dgm:prSet presAssocID="{C7999CF6-B24F-F747-AE4C-F89C95F52356}" presName="thickLine" presStyleLbl="alignNode1" presStyleIdx="1" presStyleCnt="2"/>
      <dgm:spPr/>
    </dgm:pt>
    <dgm:pt modelId="{F26A501B-D913-6744-9765-6511C57D2E96}" type="pres">
      <dgm:prSet presAssocID="{C7999CF6-B24F-F747-AE4C-F89C95F52356}" presName="horz1" presStyleCnt="0"/>
      <dgm:spPr/>
    </dgm:pt>
    <dgm:pt modelId="{09C47C6A-4292-A248-AABD-89A3B1AFD234}" type="pres">
      <dgm:prSet presAssocID="{C7999CF6-B24F-F747-AE4C-F89C95F52356}" presName="tx1" presStyleLbl="revTx" presStyleIdx="1" presStyleCnt="2"/>
      <dgm:spPr/>
    </dgm:pt>
    <dgm:pt modelId="{6B19EADF-1806-DA41-BA0F-9C038217FE49}" type="pres">
      <dgm:prSet presAssocID="{C7999CF6-B24F-F747-AE4C-F89C95F52356}" presName="vert1" presStyleCnt="0"/>
      <dgm:spPr/>
    </dgm:pt>
  </dgm:ptLst>
  <dgm:cxnLst>
    <dgm:cxn modelId="{7A6DA83A-1DD5-EC45-A962-731B4A800609}" srcId="{44C1C3C8-5510-4449-AEB3-3E8A9A2B1BBD}" destId="{E579CB60-69CB-A94B-BCE4-59D1EB76C6AF}" srcOrd="0" destOrd="0" parTransId="{6EC07C9F-0360-8E40-B93D-DF54F11975A3}" sibTransId="{342E001E-8381-4E4E-8402-88B4DD1E5DA4}"/>
    <dgm:cxn modelId="{F86CFE5D-D1A6-A849-BB8B-0226096A0A94}" type="presOf" srcId="{44C1C3C8-5510-4449-AEB3-3E8A9A2B1BBD}" destId="{10BDCD45-2982-0844-AC14-6CDEDC9D47CA}" srcOrd="0" destOrd="0" presId="urn:microsoft.com/office/officeart/2008/layout/LinedList"/>
    <dgm:cxn modelId="{14E8AC91-937D-AF4D-9B6A-59CD65E068D8}" type="presOf" srcId="{E579CB60-69CB-A94B-BCE4-59D1EB76C6AF}" destId="{4D51F7AE-99EB-C04A-ACBA-BF90985F7D04}" srcOrd="0" destOrd="0" presId="urn:microsoft.com/office/officeart/2008/layout/LinedList"/>
    <dgm:cxn modelId="{798A42BB-F420-1D40-A407-BE9CB25BE0F9}" type="presOf" srcId="{C7999CF6-B24F-F747-AE4C-F89C95F52356}" destId="{09C47C6A-4292-A248-AABD-89A3B1AFD234}" srcOrd="0" destOrd="0" presId="urn:microsoft.com/office/officeart/2008/layout/LinedList"/>
    <dgm:cxn modelId="{435BDBE8-3C83-4843-87B2-2CA20FD4D9C9}" srcId="{44C1C3C8-5510-4449-AEB3-3E8A9A2B1BBD}" destId="{C7999CF6-B24F-F747-AE4C-F89C95F52356}" srcOrd="1" destOrd="0" parTransId="{AD83E49F-C106-D54F-8577-7F0E3A70292E}" sibTransId="{3600B3F4-1347-1F4F-A0DB-DEE2D3D67D74}"/>
    <dgm:cxn modelId="{E2A0262C-0037-0B44-ABB0-99C33A11AB6D}" type="presParOf" srcId="{10BDCD45-2982-0844-AC14-6CDEDC9D47CA}" destId="{7DD3C916-2BDE-E344-9152-73C47552556E}" srcOrd="0" destOrd="0" presId="urn:microsoft.com/office/officeart/2008/layout/LinedList"/>
    <dgm:cxn modelId="{08C45EBC-7326-FA4E-A5A7-A049D15E795F}" type="presParOf" srcId="{10BDCD45-2982-0844-AC14-6CDEDC9D47CA}" destId="{87213A45-7FE4-654D-8184-E419159FFDDC}" srcOrd="1" destOrd="0" presId="urn:microsoft.com/office/officeart/2008/layout/LinedList"/>
    <dgm:cxn modelId="{BD592C8A-A4B4-C846-B336-72372C077E7F}" type="presParOf" srcId="{87213A45-7FE4-654D-8184-E419159FFDDC}" destId="{4D51F7AE-99EB-C04A-ACBA-BF90985F7D04}" srcOrd="0" destOrd="0" presId="urn:microsoft.com/office/officeart/2008/layout/LinedList"/>
    <dgm:cxn modelId="{A671A1BB-086C-2F46-AD24-8AC1C72E29E6}" type="presParOf" srcId="{87213A45-7FE4-654D-8184-E419159FFDDC}" destId="{6C741D48-9CC1-904B-8DCB-829BDA123EBA}" srcOrd="1" destOrd="0" presId="urn:microsoft.com/office/officeart/2008/layout/LinedList"/>
    <dgm:cxn modelId="{F12C0F3A-0B4C-1743-85D5-AD9CCD2F0ABC}" type="presParOf" srcId="{10BDCD45-2982-0844-AC14-6CDEDC9D47CA}" destId="{B797161D-530E-624D-ADEF-81C9BBE8BA2E}" srcOrd="2" destOrd="0" presId="urn:microsoft.com/office/officeart/2008/layout/LinedList"/>
    <dgm:cxn modelId="{A372E19E-98C2-8247-8604-F2ACD00996E0}" type="presParOf" srcId="{10BDCD45-2982-0844-AC14-6CDEDC9D47CA}" destId="{F26A501B-D913-6744-9765-6511C57D2E96}" srcOrd="3" destOrd="0" presId="urn:microsoft.com/office/officeart/2008/layout/LinedList"/>
    <dgm:cxn modelId="{C98A945C-7657-7445-BC1A-5913BB2EAA37}" type="presParOf" srcId="{F26A501B-D913-6744-9765-6511C57D2E96}" destId="{09C47C6A-4292-A248-AABD-89A3B1AFD234}" srcOrd="0" destOrd="0" presId="urn:microsoft.com/office/officeart/2008/layout/LinedList"/>
    <dgm:cxn modelId="{6D15D705-8E1F-2D49-95FE-35FF6D5CAFEF}" type="presParOf" srcId="{F26A501B-D913-6744-9765-6511C57D2E96}" destId="{6B19EADF-1806-DA41-BA0F-9C038217FE49}"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239366-0FD3-D841-AA0B-4FBFA35498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AF720CC9-7020-4046-9077-79ED9EE758BA}">
      <dgm:prSet/>
      <dgm:spPr/>
      <dgm:t>
        <a:bodyPr/>
        <a:lstStyle/>
        <a:p>
          <a:r>
            <a:rPr lang="en-US" dirty="0"/>
            <a:t>DNS </a:t>
          </a:r>
          <a:r>
            <a:rPr lang="en-US" dirty="0" err="1"/>
            <a:t>Recursor</a:t>
          </a:r>
          <a:endParaRPr lang="en-US" dirty="0"/>
        </a:p>
      </dgm:t>
    </dgm:pt>
    <dgm:pt modelId="{CF4C3AAE-5993-894B-BC63-69E22FF92828}" type="parTrans" cxnId="{C444275B-8B13-4B43-B067-0DC39839C697}">
      <dgm:prSet/>
      <dgm:spPr/>
      <dgm:t>
        <a:bodyPr/>
        <a:lstStyle/>
        <a:p>
          <a:endParaRPr lang="en-US"/>
        </a:p>
      </dgm:t>
    </dgm:pt>
    <dgm:pt modelId="{534290B3-B42A-7A40-9808-E7FB22219AAC}" type="sibTrans" cxnId="{C444275B-8B13-4B43-B067-0DC39839C697}">
      <dgm:prSet/>
      <dgm:spPr/>
      <dgm:t>
        <a:bodyPr/>
        <a:lstStyle/>
        <a:p>
          <a:endParaRPr lang="en-US"/>
        </a:p>
      </dgm:t>
    </dgm:pt>
    <dgm:pt modelId="{D68BE758-C7F4-624A-AB22-2ACFADB536CE}">
      <dgm:prSet/>
      <dgm:spPr/>
      <dgm:t>
        <a:bodyPr/>
        <a:lstStyle/>
        <a:p>
          <a:r>
            <a:rPr lang="en-US" dirty="0"/>
            <a:t>Root nameserver</a:t>
          </a:r>
        </a:p>
      </dgm:t>
    </dgm:pt>
    <dgm:pt modelId="{B0968FCB-3B66-F041-8130-2A824CFAB8EB}" type="parTrans" cxnId="{E2050685-1B34-EB43-95A8-ED9B1E4FC398}">
      <dgm:prSet/>
      <dgm:spPr/>
      <dgm:t>
        <a:bodyPr/>
        <a:lstStyle/>
        <a:p>
          <a:endParaRPr lang="en-US"/>
        </a:p>
      </dgm:t>
    </dgm:pt>
    <dgm:pt modelId="{8F682A1D-734A-1A4F-AD20-8BBF3043545A}" type="sibTrans" cxnId="{E2050685-1B34-EB43-95A8-ED9B1E4FC398}">
      <dgm:prSet/>
      <dgm:spPr/>
      <dgm:t>
        <a:bodyPr/>
        <a:lstStyle/>
        <a:p>
          <a:endParaRPr lang="en-US"/>
        </a:p>
      </dgm:t>
    </dgm:pt>
    <dgm:pt modelId="{708C30F6-B7DD-D84F-ACB8-55D8CFC14FC5}">
      <dgm:prSet/>
      <dgm:spPr/>
      <dgm:t>
        <a:bodyPr/>
        <a:lstStyle/>
        <a:p>
          <a:r>
            <a:rPr lang="en-US" dirty="0"/>
            <a:t>TLD nameserver</a:t>
          </a:r>
        </a:p>
      </dgm:t>
    </dgm:pt>
    <dgm:pt modelId="{B3C3AC45-8984-2F44-8DFE-55BF0AFBB5C2}" type="parTrans" cxnId="{4A9F1596-B07C-494C-8C90-1A83F7C692AA}">
      <dgm:prSet/>
      <dgm:spPr/>
      <dgm:t>
        <a:bodyPr/>
        <a:lstStyle/>
        <a:p>
          <a:endParaRPr lang="en-US"/>
        </a:p>
      </dgm:t>
    </dgm:pt>
    <dgm:pt modelId="{CA3E6C98-EEC9-7349-801C-AE22B660231E}" type="sibTrans" cxnId="{4A9F1596-B07C-494C-8C90-1A83F7C692AA}">
      <dgm:prSet/>
      <dgm:spPr/>
      <dgm:t>
        <a:bodyPr/>
        <a:lstStyle/>
        <a:p>
          <a:endParaRPr lang="en-US"/>
        </a:p>
      </dgm:t>
    </dgm:pt>
    <dgm:pt modelId="{B700341E-309D-284B-8092-DEFE25E871F1}">
      <dgm:prSet/>
      <dgm:spPr/>
      <dgm:t>
        <a:bodyPr/>
        <a:lstStyle/>
        <a:p>
          <a:r>
            <a:rPr lang="en-US" dirty="0"/>
            <a:t>Authoritative nameserver</a:t>
          </a:r>
        </a:p>
      </dgm:t>
    </dgm:pt>
    <dgm:pt modelId="{B6898F9A-8209-2A47-B422-8EB19D18799A}" type="parTrans" cxnId="{1AFBD433-AE19-0441-9695-2B78146867FB}">
      <dgm:prSet/>
      <dgm:spPr/>
      <dgm:t>
        <a:bodyPr/>
        <a:lstStyle/>
        <a:p>
          <a:endParaRPr lang="en-US"/>
        </a:p>
      </dgm:t>
    </dgm:pt>
    <dgm:pt modelId="{F36C71CF-3939-254D-A4B9-88FF1C04BF03}" type="sibTrans" cxnId="{1AFBD433-AE19-0441-9695-2B78146867FB}">
      <dgm:prSet/>
      <dgm:spPr/>
      <dgm:t>
        <a:bodyPr/>
        <a:lstStyle/>
        <a:p>
          <a:endParaRPr lang="en-US"/>
        </a:p>
      </dgm:t>
    </dgm:pt>
    <dgm:pt modelId="{B0A9BA47-0F3A-3045-9A4F-5844999DF7CF}">
      <dgm:prSet/>
      <dgm:spPr/>
      <dgm:t>
        <a:bodyPr/>
        <a:lstStyle/>
        <a:p>
          <a:r>
            <a:rPr lang="en-US" dirty="0"/>
            <a:t>Acts as an intermediary who can get the DNS information. Receives queries from client, makes a series of requests to other DNS servers until it finds the record.</a:t>
          </a:r>
        </a:p>
      </dgm:t>
    </dgm:pt>
    <dgm:pt modelId="{27C33AA7-79D2-CC43-9D49-656F7DEADB21}" type="parTrans" cxnId="{9A85D108-5E77-2044-ADC2-E6A3E33C61CF}">
      <dgm:prSet/>
      <dgm:spPr/>
      <dgm:t>
        <a:bodyPr/>
        <a:lstStyle/>
        <a:p>
          <a:endParaRPr lang="en-US"/>
        </a:p>
      </dgm:t>
    </dgm:pt>
    <dgm:pt modelId="{6CACB8D3-7845-CE45-A380-B76A7114B470}" type="sibTrans" cxnId="{9A85D108-5E77-2044-ADC2-E6A3E33C61CF}">
      <dgm:prSet/>
      <dgm:spPr/>
      <dgm:t>
        <a:bodyPr/>
        <a:lstStyle/>
        <a:p>
          <a:endParaRPr lang="en-US"/>
        </a:p>
      </dgm:t>
    </dgm:pt>
    <dgm:pt modelId="{60A73E27-1A83-D942-85F8-BA724C1A01BC}">
      <dgm:prSet/>
      <dgm:spPr/>
      <dgm:t>
        <a:bodyPr/>
        <a:lstStyle/>
        <a:p>
          <a:r>
            <a:rPr lang="en-US" dirty="0"/>
            <a:t> Can directly answer queries for records stored or cached within the root zone. Can also refer queries to the appropriate TLD server.</a:t>
          </a:r>
        </a:p>
      </dgm:t>
    </dgm:pt>
    <dgm:pt modelId="{CE9DD677-33FA-9444-B599-5B5DFFF571B3}" type="parTrans" cxnId="{D125A5A7-29D8-7741-83E7-40165BD78747}">
      <dgm:prSet/>
      <dgm:spPr/>
      <dgm:t>
        <a:bodyPr/>
        <a:lstStyle/>
        <a:p>
          <a:endParaRPr lang="en-US"/>
        </a:p>
      </dgm:t>
    </dgm:pt>
    <dgm:pt modelId="{A2D248A1-DAB7-8F45-A2F0-BAF11AEEB6F7}" type="sibTrans" cxnId="{D125A5A7-29D8-7741-83E7-40165BD78747}">
      <dgm:prSet/>
      <dgm:spPr/>
      <dgm:t>
        <a:bodyPr/>
        <a:lstStyle/>
        <a:p>
          <a:endParaRPr lang="en-US"/>
        </a:p>
      </dgm:t>
    </dgm:pt>
    <dgm:pt modelId="{11308C6B-11AD-D840-9B3F-08D1E6C7AB9E}">
      <dgm:prSet/>
      <dgm:spPr/>
      <dgm:t>
        <a:bodyPr/>
        <a:lstStyle/>
        <a:p>
          <a:r>
            <a:rPr lang="en-US" dirty="0"/>
            <a:t>Hosts the last portion of a hostname (e.g. .com, </a:t>
          </a:r>
          <a:r>
            <a:rPr lang="en-US" dirty="0" err="1"/>
            <a:t>.net</a:t>
          </a:r>
          <a:r>
            <a:rPr lang="en-US" dirty="0"/>
            <a:t>, .gov, etc.)</a:t>
          </a:r>
        </a:p>
      </dgm:t>
    </dgm:pt>
    <dgm:pt modelId="{8A4E3C4A-2895-7549-BE68-B74768A4149B}" type="parTrans" cxnId="{60354349-E0BE-BF44-AA46-6279BB1C9A56}">
      <dgm:prSet/>
      <dgm:spPr/>
      <dgm:t>
        <a:bodyPr/>
        <a:lstStyle/>
        <a:p>
          <a:endParaRPr lang="en-US"/>
        </a:p>
      </dgm:t>
    </dgm:pt>
    <dgm:pt modelId="{3913D2A7-3197-224F-B1D8-7855861232B8}" type="sibTrans" cxnId="{60354349-E0BE-BF44-AA46-6279BB1C9A56}">
      <dgm:prSet/>
      <dgm:spPr/>
      <dgm:t>
        <a:bodyPr/>
        <a:lstStyle/>
        <a:p>
          <a:endParaRPr lang="en-US"/>
        </a:p>
      </dgm:t>
    </dgm:pt>
    <dgm:pt modelId="{9D018DD7-C2F4-2C40-996A-2F156AB954A5}">
      <dgm:prSet/>
      <dgm:spPr/>
      <dgm:t>
        <a:bodyPr/>
        <a:lstStyle/>
        <a:p>
          <a:r>
            <a:rPr lang="en-US" dirty="0"/>
            <a:t>Where the actual record mapping domain to IP address is kept</a:t>
          </a:r>
        </a:p>
      </dgm:t>
    </dgm:pt>
    <dgm:pt modelId="{312903E5-DFA6-ED4B-B74B-089B902B8528}" type="parTrans" cxnId="{1E00C8AB-2CD1-9646-BDB9-B4CC30CB9665}">
      <dgm:prSet/>
      <dgm:spPr/>
      <dgm:t>
        <a:bodyPr/>
        <a:lstStyle/>
        <a:p>
          <a:endParaRPr lang="en-US"/>
        </a:p>
      </dgm:t>
    </dgm:pt>
    <dgm:pt modelId="{59016454-5BF4-6C49-ADA3-78D71A024958}" type="sibTrans" cxnId="{1E00C8AB-2CD1-9646-BDB9-B4CC30CB9665}">
      <dgm:prSet/>
      <dgm:spPr/>
      <dgm:t>
        <a:bodyPr/>
        <a:lstStyle/>
        <a:p>
          <a:endParaRPr lang="en-US"/>
        </a:p>
      </dgm:t>
    </dgm:pt>
    <dgm:pt modelId="{13B57D99-2745-3445-9ACB-0032C57D62ED}" type="pres">
      <dgm:prSet presAssocID="{0B239366-0FD3-D841-AA0B-4FBFA35498DB}" presName="Name0" presStyleCnt="0">
        <dgm:presLayoutVars>
          <dgm:dir/>
          <dgm:animLvl val="lvl"/>
          <dgm:resizeHandles val="exact"/>
        </dgm:presLayoutVars>
      </dgm:prSet>
      <dgm:spPr/>
    </dgm:pt>
    <dgm:pt modelId="{6772C228-A5DF-FA4A-9070-85E4FCF7B0DE}" type="pres">
      <dgm:prSet presAssocID="{AF720CC9-7020-4046-9077-79ED9EE758BA}" presName="composite" presStyleCnt="0"/>
      <dgm:spPr/>
    </dgm:pt>
    <dgm:pt modelId="{EA365C0B-7D2B-8B4A-959C-155944DBA3E9}" type="pres">
      <dgm:prSet presAssocID="{AF720CC9-7020-4046-9077-79ED9EE758BA}" presName="parTx" presStyleLbl="alignNode1" presStyleIdx="0" presStyleCnt="4">
        <dgm:presLayoutVars>
          <dgm:chMax val="0"/>
          <dgm:chPref val="0"/>
          <dgm:bulletEnabled val="1"/>
        </dgm:presLayoutVars>
      </dgm:prSet>
      <dgm:spPr/>
    </dgm:pt>
    <dgm:pt modelId="{F3C72A79-A473-824A-A61A-812AD93ADC98}" type="pres">
      <dgm:prSet presAssocID="{AF720CC9-7020-4046-9077-79ED9EE758BA}" presName="desTx" presStyleLbl="alignAccFollowNode1" presStyleIdx="0" presStyleCnt="4">
        <dgm:presLayoutVars>
          <dgm:bulletEnabled val="1"/>
        </dgm:presLayoutVars>
      </dgm:prSet>
      <dgm:spPr/>
    </dgm:pt>
    <dgm:pt modelId="{6F9CB31F-1168-1C4A-94BD-748914D1EAE2}" type="pres">
      <dgm:prSet presAssocID="{534290B3-B42A-7A40-9808-E7FB22219AAC}" presName="space" presStyleCnt="0"/>
      <dgm:spPr/>
    </dgm:pt>
    <dgm:pt modelId="{7C372048-E80B-7445-ACAD-88E93A97959E}" type="pres">
      <dgm:prSet presAssocID="{D68BE758-C7F4-624A-AB22-2ACFADB536CE}" presName="composite" presStyleCnt="0"/>
      <dgm:spPr/>
    </dgm:pt>
    <dgm:pt modelId="{4AFBEF76-1C78-8443-866B-EE555CEF9682}" type="pres">
      <dgm:prSet presAssocID="{D68BE758-C7F4-624A-AB22-2ACFADB536CE}" presName="parTx" presStyleLbl="alignNode1" presStyleIdx="1" presStyleCnt="4">
        <dgm:presLayoutVars>
          <dgm:chMax val="0"/>
          <dgm:chPref val="0"/>
          <dgm:bulletEnabled val="1"/>
        </dgm:presLayoutVars>
      </dgm:prSet>
      <dgm:spPr/>
    </dgm:pt>
    <dgm:pt modelId="{8FC8CEB3-7E18-F04F-B51A-AF2051A56BD6}" type="pres">
      <dgm:prSet presAssocID="{D68BE758-C7F4-624A-AB22-2ACFADB536CE}" presName="desTx" presStyleLbl="alignAccFollowNode1" presStyleIdx="1" presStyleCnt="4">
        <dgm:presLayoutVars>
          <dgm:bulletEnabled val="1"/>
        </dgm:presLayoutVars>
      </dgm:prSet>
      <dgm:spPr/>
    </dgm:pt>
    <dgm:pt modelId="{83ACF376-6A04-7B49-BFD6-BC5782F08C11}" type="pres">
      <dgm:prSet presAssocID="{8F682A1D-734A-1A4F-AD20-8BBF3043545A}" presName="space" presStyleCnt="0"/>
      <dgm:spPr/>
    </dgm:pt>
    <dgm:pt modelId="{D706AF8E-5229-E649-B937-9E3BBF30464F}" type="pres">
      <dgm:prSet presAssocID="{708C30F6-B7DD-D84F-ACB8-55D8CFC14FC5}" presName="composite" presStyleCnt="0"/>
      <dgm:spPr/>
    </dgm:pt>
    <dgm:pt modelId="{AA6F4AB6-84B6-0440-B6CF-20249E0E8369}" type="pres">
      <dgm:prSet presAssocID="{708C30F6-B7DD-D84F-ACB8-55D8CFC14FC5}" presName="parTx" presStyleLbl="alignNode1" presStyleIdx="2" presStyleCnt="4">
        <dgm:presLayoutVars>
          <dgm:chMax val="0"/>
          <dgm:chPref val="0"/>
          <dgm:bulletEnabled val="1"/>
        </dgm:presLayoutVars>
      </dgm:prSet>
      <dgm:spPr/>
    </dgm:pt>
    <dgm:pt modelId="{673B6EA4-EDA2-0244-B5FB-4ADDEB7C4F01}" type="pres">
      <dgm:prSet presAssocID="{708C30F6-B7DD-D84F-ACB8-55D8CFC14FC5}" presName="desTx" presStyleLbl="alignAccFollowNode1" presStyleIdx="2" presStyleCnt="4">
        <dgm:presLayoutVars>
          <dgm:bulletEnabled val="1"/>
        </dgm:presLayoutVars>
      </dgm:prSet>
      <dgm:spPr/>
    </dgm:pt>
    <dgm:pt modelId="{2EB2044C-1896-1847-8EE7-3D1562529A0C}" type="pres">
      <dgm:prSet presAssocID="{CA3E6C98-EEC9-7349-801C-AE22B660231E}" presName="space" presStyleCnt="0"/>
      <dgm:spPr/>
    </dgm:pt>
    <dgm:pt modelId="{31A2F077-D99B-C94B-9617-66040ECEB726}" type="pres">
      <dgm:prSet presAssocID="{B700341E-309D-284B-8092-DEFE25E871F1}" presName="composite" presStyleCnt="0"/>
      <dgm:spPr/>
    </dgm:pt>
    <dgm:pt modelId="{5140B32F-BDCA-EB4B-90EE-BDDAB49D60E7}" type="pres">
      <dgm:prSet presAssocID="{B700341E-309D-284B-8092-DEFE25E871F1}" presName="parTx" presStyleLbl="alignNode1" presStyleIdx="3" presStyleCnt="4">
        <dgm:presLayoutVars>
          <dgm:chMax val="0"/>
          <dgm:chPref val="0"/>
          <dgm:bulletEnabled val="1"/>
        </dgm:presLayoutVars>
      </dgm:prSet>
      <dgm:spPr/>
    </dgm:pt>
    <dgm:pt modelId="{6C307B58-D0A6-0845-A1AF-18E128E932EC}" type="pres">
      <dgm:prSet presAssocID="{B700341E-309D-284B-8092-DEFE25E871F1}" presName="desTx" presStyleLbl="alignAccFollowNode1" presStyleIdx="3" presStyleCnt="4">
        <dgm:presLayoutVars>
          <dgm:bulletEnabled val="1"/>
        </dgm:presLayoutVars>
      </dgm:prSet>
      <dgm:spPr/>
    </dgm:pt>
  </dgm:ptLst>
  <dgm:cxnLst>
    <dgm:cxn modelId="{9A85D108-5E77-2044-ADC2-E6A3E33C61CF}" srcId="{AF720CC9-7020-4046-9077-79ED9EE758BA}" destId="{B0A9BA47-0F3A-3045-9A4F-5844999DF7CF}" srcOrd="0" destOrd="0" parTransId="{27C33AA7-79D2-CC43-9D49-656F7DEADB21}" sibTransId="{6CACB8D3-7845-CE45-A380-B76A7114B470}"/>
    <dgm:cxn modelId="{BF76492B-92D9-7C4F-8AC2-B373CE53DB1D}" type="presOf" srcId="{60A73E27-1A83-D942-85F8-BA724C1A01BC}" destId="{8FC8CEB3-7E18-F04F-B51A-AF2051A56BD6}" srcOrd="0" destOrd="0" presId="urn:microsoft.com/office/officeart/2005/8/layout/hList1"/>
    <dgm:cxn modelId="{1AFBD433-AE19-0441-9695-2B78146867FB}" srcId="{0B239366-0FD3-D841-AA0B-4FBFA35498DB}" destId="{B700341E-309D-284B-8092-DEFE25E871F1}" srcOrd="3" destOrd="0" parTransId="{B6898F9A-8209-2A47-B422-8EB19D18799A}" sibTransId="{F36C71CF-3939-254D-A4B9-88FF1C04BF03}"/>
    <dgm:cxn modelId="{60354349-E0BE-BF44-AA46-6279BB1C9A56}" srcId="{708C30F6-B7DD-D84F-ACB8-55D8CFC14FC5}" destId="{11308C6B-11AD-D840-9B3F-08D1E6C7AB9E}" srcOrd="0" destOrd="0" parTransId="{8A4E3C4A-2895-7549-BE68-B74768A4149B}" sibTransId="{3913D2A7-3197-224F-B1D8-7855861232B8}"/>
    <dgm:cxn modelId="{EC3CE54B-4048-7744-AA42-6609356EC667}" type="presOf" srcId="{0B239366-0FD3-D841-AA0B-4FBFA35498DB}" destId="{13B57D99-2745-3445-9ACB-0032C57D62ED}" srcOrd="0" destOrd="0" presId="urn:microsoft.com/office/officeart/2005/8/layout/hList1"/>
    <dgm:cxn modelId="{C444275B-8B13-4B43-B067-0DC39839C697}" srcId="{0B239366-0FD3-D841-AA0B-4FBFA35498DB}" destId="{AF720CC9-7020-4046-9077-79ED9EE758BA}" srcOrd="0" destOrd="0" parTransId="{CF4C3AAE-5993-894B-BC63-69E22FF92828}" sibTransId="{534290B3-B42A-7A40-9808-E7FB22219AAC}"/>
    <dgm:cxn modelId="{F3556B75-8E51-A342-9582-639090CB25A6}" type="presOf" srcId="{AF720CC9-7020-4046-9077-79ED9EE758BA}" destId="{EA365C0B-7D2B-8B4A-959C-155944DBA3E9}" srcOrd="0" destOrd="0" presId="urn:microsoft.com/office/officeart/2005/8/layout/hList1"/>
    <dgm:cxn modelId="{E2050685-1B34-EB43-95A8-ED9B1E4FC398}" srcId="{0B239366-0FD3-D841-AA0B-4FBFA35498DB}" destId="{D68BE758-C7F4-624A-AB22-2ACFADB536CE}" srcOrd="1" destOrd="0" parTransId="{B0968FCB-3B66-F041-8130-2A824CFAB8EB}" sibTransId="{8F682A1D-734A-1A4F-AD20-8BBF3043545A}"/>
    <dgm:cxn modelId="{4A9F1596-B07C-494C-8C90-1A83F7C692AA}" srcId="{0B239366-0FD3-D841-AA0B-4FBFA35498DB}" destId="{708C30F6-B7DD-D84F-ACB8-55D8CFC14FC5}" srcOrd="2" destOrd="0" parTransId="{B3C3AC45-8984-2F44-8DFE-55BF0AFBB5C2}" sibTransId="{CA3E6C98-EEC9-7349-801C-AE22B660231E}"/>
    <dgm:cxn modelId="{1A4C3897-F623-524E-8987-435A4A093411}" type="presOf" srcId="{708C30F6-B7DD-D84F-ACB8-55D8CFC14FC5}" destId="{AA6F4AB6-84B6-0440-B6CF-20249E0E8369}" srcOrd="0" destOrd="0" presId="urn:microsoft.com/office/officeart/2005/8/layout/hList1"/>
    <dgm:cxn modelId="{46EF6098-A61F-2744-BA7B-692295ED5B40}" type="presOf" srcId="{D68BE758-C7F4-624A-AB22-2ACFADB536CE}" destId="{4AFBEF76-1C78-8443-866B-EE555CEF9682}" srcOrd="0" destOrd="0" presId="urn:microsoft.com/office/officeart/2005/8/layout/hList1"/>
    <dgm:cxn modelId="{D125A5A7-29D8-7741-83E7-40165BD78747}" srcId="{D68BE758-C7F4-624A-AB22-2ACFADB536CE}" destId="{60A73E27-1A83-D942-85F8-BA724C1A01BC}" srcOrd="0" destOrd="0" parTransId="{CE9DD677-33FA-9444-B599-5B5DFFF571B3}" sibTransId="{A2D248A1-DAB7-8F45-A2F0-BAF11AEEB6F7}"/>
    <dgm:cxn modelId="{1E00C8AB-2CD1-9646-BDB9-B4CC30CB9665}" srcId="{B700341E-309D-284B-8092-DEFE25E871F1}" destId="{9D018DD7-C2F4-2C40-996A-2F156AB954A5}" srcOrd="0" destOrd="0" parTransId="{312903E5-DFA6-ED4B-B74B-089B902B8528}" sibTransId="{59016454-5BF4-6C49-ADA3-78D71A024958}"/>
    <dgm:cxn modelId="{4C89A8C4-9048-DC45-94D8-C84FE16B8FCC}" type="presOf" srcId="{11308C6B-11AD-D840-9B3F-08D1E6C7AB9E}" destId="{673B6EA4-EDA2-0244-B5FB-4ADDEB7C4F01}" srcOrd="0" destOrd="0" presId="urn:microsoft.com/office/officeart/2005/8/layout/hList1"/>
    <dgm:cxn modelId="{8C9811E9-A86C-4848-9297-1AE0325916E5}" type="presOf" srcId="{B700341E-309D-284B-8092-DEFE25E871F1}" destId="{5140B32F-BDCA-EB4B-90EE-BDDAB49D60E7}" srcOrd="0" destOrd="0" presId="urn:microsoft.com/office/officeart/2005/8/layout/hList1"/>
    <dgm:cxn modelId="{1EFEC9E9-FDFD-3942-A579-5FAA6C3E7A62}" type="presOf" srcId="{9D018DD7-C2F4-2C40-996A-2F156AB954A5}" destId="{6C307B58-D0A6-0845-A1AF-18E128E932EC}" srcOrd="0" destOrd="0" presId="urn:microsoft.com/office/officeart/2005/8/layout/hList1"/>
    <dgm:cxn modelId="{F048D2EA-B10B-8542-ADD7-A02A82545E08}" type="presOf" srcId="{B0A9BA47-0F3A-3045-9A4F-5844999DF7CF}" destId="{F3C72A79-A473-824A-A61A-812AD93ADC98}" srcOrd="0" destOrd="0" presId="urn:microsoft.com/office/officeart/2005/8/layout/hList1"/>
    <dgm:cxn modelId="{8F568AB0-7BDA-FA46-B615-DAA8A9AEF8A5}" type="presParOf" srcId="{13B57D99-2745-3445-9ACB-0032C57D62ED}" destId="{6772C228-A5DF-FA4A-9070-85E4FCF7B0DE}" srcOrd="0" destOrd="0" presId="urn:microsoft.com/office/officeart/2005/8/layout/hList1"/>
    <dgm:cxn modelId="{7A4F5BB3-0250-0F46-9EBB-9D0F31C852CD}" type="presParOf" srcId="{6772C228-A5DF-FA4A-9070-85E4FCF7B0DE}" destId="{EA365C0B-7D2B-8B4A-959C-155944DBA3E9}" srcOrd="0" destOrd="0" presId="urn:microsoft.com/office/officeart/2005/8/layout/hList1"/>
    <dgm:cxn modelId="{D4DAA910-3DFE-9C45-8C98-15AEF1D8DEDE}" type="presParOf" srcId="{6772C228-A5DF-FA4A-9070-85E4FCF7B0DE}" destId="{F3C72A79-A473-824A-A61A-812AD93ADC98}" srcOrd="1" destOrd="0" presId="urn:microsoft.com/office/officeart/2005/8/layout/hList1"/>
    <dgm:cxn modelId="{D301F14A-CBD6-B342-8191-A67999099858}" type="presParOf" srcId="{13B57D99-2745-3445-9ACB-0032C57D62ED}" destId="{6F9CB31F-1168-1C4A-94BD-748914D1EAE2}" srcOrd="1" destOrd="0" presId="urn:microsoft.com/office/officeart/2005/8/layout/hList1"/>
    <dgm:cxn modelId="{D5C10E57-BC45-E14D-A674-64B645A42F66}" type="presParOf" srcId="{13B57D99-2745-3445-9ACB-0032C57D62ED}" destId="{7C372048-E80B-7445-ACAD-88E93A97959E}" srcOrd="2" destOrd="0" presId="urn:microsoft.com/office/officeart/2005/8/layout/hList1"/>
    <dgm:cxn modelId="{E0ACF1E4-7BE2-0F4B-975C-2B639B90B5EB}" type="presParOf" srcId="{7C372048-E80B-7445-ACAD-88E93A97959E}" destId="{4AFBEF76-1C78-8443-866B-EE555CEF9682}" srcOrd="0" destOrd="0" presId="urn:microsoft.com/office/officeart/2005/8/layout/hList1"/>
    <dgm:cxn modelId="{095734EB-3326-9C45-9E14-C97C67CF72AA}" type="presParOf" srcId="{7C372048-E80B-7445-ACAD-88E93A97959E}" destId="{8FC8CEB3-7E18-F04F-B51A-AF2051A56BD6}" srcOrd="1" destOrd="0" presId="urn:microsoft.com/office/officeart/2005/8/layout/hList1"/>
    <dgm:cxn modelId="{D9F577EF-CC5F-1A4C-92E1-65AEDA022923}" type="presParOf" srcId="{13B57D99-2745-3445-9ACB-0032C57D62ED}" destId="{83ACF376-6A04-7B49-BFD6-BC5782F08C11}" srcOrd="3" destOrd="0" presId="urn:microsoft.com/office/officeart/2005/8/layout/hList1"/>
    <dgm:cxn modelId="{E16432C4-E0A0-F147-B452-3FED99FB18B8}" type="presParOf" srcId="{13B57D99-2745-3445-9ACB-0032C57D62ED}" destId="{D706AF8E-5229-E649-B937-9E3BBF30464F}" srcOrd="4" destOrd="0" presId="urn:microsoft.com/office/officeart/2005/8/layout/hList1"/>
    <dgm:cxn modelId="{BB057B74-A332-234A-9E7D-93C0F71FCD6A}" type="presParOf" srcId="{D706AF8E-5229-E649-B937-9E3BBF30464F}" destId="{AA6F4AB6-84B6-0440-B6CF-20249E0E8369}" srcOrd="0" destOrd="0" presId="urn:microsoft.com/office/officeart/2005/8/layout/hList1"/>
    <dgm:cxn modelId="{7836BD72-644B-5F42-9E74-2012207EB57E}" type="presParOf" srcId="{D706AF8E-5229-E649-B937-9E3BBF30464F}" destId="{673B6EA4-EDA2-0244-B5FB-4ADDEB7C4F01}" srcOrd="1" destOrd="0" presId="urn:microsoft.com/office/officeart/2005/8/layout/hList1"/>
    <dgm:cxn modelId="{6F5E787C-4129-484B-9EEF-D73D1EFF6B81}" type="presParOf" srcId="{13B57D99-2745-3445-9ACB-0032C57D62ED}" destId="{2EB2044C-1896-1847-8EE7-3D1562529A0C}" srcOrd="5" destOrd="0" presId="urn:microsoft.com/office/officeart/2005/8/layout/hList1"/>
    <dgm:cxn modelId="{4DCA920E-6B4B-B744-9679-73B6CD90C62B}" type="presParOf" srcId="{13B57D99-2745-3445-9ACB-0032C57D62ED}" destId="{31A2F077-D99B-C94B-9617-66040ECEB726}" srcOrd="6" destOrd="0" presId="urn:microsoft.com/office/officeart/2005/8/layout/hList1"/>
    <dgm:cxn modelId="{6EFBDF12-55A4-1B4D-8FAE-D082DD60E814}" type="presParOf" srcId="{31A2F077-D99B-C94B-9617-66040ECEB726}" destId="{5140B32F-BDCA-EB4B-90EE-BDDAB49D60E7}" srcOrd="0" destOrd="0" presId="urn:microsoft.com/office/officeart/2005/8/layout/hList1"/>
    <dgm:cxn modelId="{88357386-7446-9E41-9854-61541CFCFEDC}" type="presParOf" srcId="{31A2F077-D99B-C94B-9617-66040ECEB726}" destId="{6C307B58-D0A6-0845-A1AF-18E128E932E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7B9A07-74D4-45EA-999C-3E8CA0320B95}"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120347D1-BBA5-4555-9697-899EBE072205}">
      <dgm:prSet/>
      <dgm:spPr/>
      <dgm:t>
        <a:bodyPr/>
        <a:lstStyle/>
        <a:p>
          <a:r>
            <a:rPr lang="en-US"/>
            <a:t>NAT instances</a:t>
          </a:r>
        </a:p>
      </dgm:t>
    </dgm:pt>
    <dgm:pt modelId="{B6DA4F19-4BC6-4F64-842A-F838EC4B90D8}" type="parTrans" cxnId="{3B645471-79C5-41F0-B9A1-5A07E6D9DBF9}">
      <dgm:prSet/>
      <dgm:spPr/>
      <dgm:t>
        <a:bodyPr/>
        <a:lstStyle/>
        <a:p>
          <a:endParaRPr lang="en-US"/>
        </a:p>
      </dgm:t>
    </dgm:pt>
    <dgm:pt modelId="{181657EE-4183-4772-97B9-97CC5600F6B6}" type="sibTrans" cxnId="{3B645471-79C5-41F0-B9A1-5A07E6D9DBF9}">
      <dgm:prSet/>
      <dgm:spPr/>
      <dgm:t>
        <a:bodyPr/>
        <a:lstStyle/>
        <a:p>
          <a:endParaRPr lang="en-US"/>
        </a:p>
      </dgm:t>
    </dgm:pt>
    <dgm:pt modelId="{CD645D25-F3B4-48F7-B0F6-63C9F29AF48C}">
      <dgm:prSet/>
      <dgm:spPr/>
      <dgm:t>
        <a:bodyPr/>
        <a:lstStyle/>
        <a:p>
          <a:r>
            <a:rPr lang="en-US"/>
            <a:t>Public-facing and private load balancers</a:t>
          </a:r>
        </a:p>
      </dgm:t>
    </dgm:pt>
    <dgm:pt modelId="{84C16AA8-2F99-4F5D-99CB-D082AC4970CA}" type="parTrans" cxnId="{8B78EAE2-536B-4853-9868-BCFDFBB05F8C}">
      <dgm:prSet/>
      <dgm:spPr/>
      <dgm:t>
        <a:bodyPr/>
        <a:lstStyle/>
        <a:p>
          <a:endParaRPr lang="en-US"/>
        </a:p>
      </dgm:t>
    </dgm:pt>
    <dgm:pt modelId="{694FB7B6-500D-4821-BC8B-D0D983CC5465}" type="sibTrans" cxnId="{8B78EAE2-536B-4853-9868-BCFDFBB05F8C}">
      <dgm:prSet/>
      <dgm:spPr/>
      <dgm:t>
        <a:bodyPr/>
        <a:lstStyle/>
        <a:p>
          <a:endParaRPr lang="en-US"/>
        </a:p>
      </dgm:t>
    </dgm:pt>
    <dgm:pt modelId="{8940DDF2-C949-419A-8022-65C3A145FD78}">
      <dgm:prSet/>
      <dgm:spPr/>
      <dgm:t>
        <a:bodyPr/>
        <a:lstStyle/>
        <a:p>
          <a:r>
            <a:rPr lang="en-US"/>
            <a:t>NAT gateway services</a:t>
          </a:r>
        </a:p>
      </dgm:t>
    </dgm:pt>
    <dgm:pt modelId="{CCC75883-5A11-49C6-A7E1-EA18B8CF52E6}" type="parTrans" cxnId="{55A9EAE9-F878-4CDB-BE1B-0231BE5F7C96}">
      <dgm:prSet/>
      <dgm:spPr/>
      <dgm:t>
        <a:bodyPr/>
        <a:lstStyle/>
        <a:p>
          <a:endParaRPr lang="en-US"/>
        </a:p>
      </dgm:t>
    </dgm:pt>
    <dgm:pt modelId="{F1437680-2C2D-4490-A83E-942EEB101D96}" type="sibTrans" cxnId="{55A9EAE9-F878-4CDB-BE1B-0231BE5F7C96}">
      <dgm:prSet/>
      <dgm:spPr/>
      <dgm:t>
        <a:bodyPr/>
        <a:lstStyle/>
        <a:p>
          <a:endParaRPr lang="en-US"/>
        </a:p>
      </dgm:t>
    </dgm:pt>
    <dgm:pt modelId="{1F648896-4CFD-4742-8420-F6DDB4F707AD}">
      <dgm:prSet/>
      <dgm:spPr/>
      <dgm:t>
        <a:bodyPr/>
        <a:lstStyle/>
        <a:p>
          <a:r>
            <a:rPr lang="en-US"/>
            <a:t>Not needed for EC2 instances</a:t>
          </a:r>
        </a:p>
      </dgm:t>
    </dgm:pt>
    <dgm:pt modelId="{9C81F4E4-642C-4574-AF76-8890C1F42207}" type="parTrans" cxnId="{6E109D8D-30F2-4BC8-9A4A-4A7613A6BC82}">
      <dgm:prSet/>
      <dgm:spPr/>
      <dgm:t>
        <a:bodyPr/>
        <a:lstStyle/>
        <a:p>
          <a:endParaRPr lang="en-US"/>
        </a:p>
      </dgm:t>
    </dgm:pt>
    <dgm:pt modelId="{1BCA6545-20A9-467D-BD30-1FF4DC0C81C5}" type="sibTrans" cxnId="{6E109D8D-30F2-4BC8-9A4A-4A7613A6BC82}">
      <dgm:prSet/>
      <dgm:spPr/>
      <dgm:t>
        <a:bodyPr/>
        <a:lstStyle/>
        <a:p>
          <a:endParaRPr lang="en-US"/>
        </a:p>
      </dgm:t>
    </dgm:pt>
    <dgm:pt modelId="{2048DB40-2C01-C543-B639-E9B9830FADB5}" type="pres">
      <dgm:prSet presAssocID="{2F7B9A07-74D4-45EA-999C-3E8CA0320B95}" presName="hierChild1" presStyleCnt="0">
        <dgm:presLayoutVars>
          <dgm:chPref val="1"/>
          <dgm:dir/>
          <dgm:animOne val="branch"/>
          <dgm:animLvl val="lvl"/>
          <dgm:resizeHandles/>
        </dgm:presLayoutVars>
      </dgm:prSet>
      <dgm:spPr/>
    </dgm:pt>
    <dgm:pt modelId="{74135349-1EC5-5446-9F3A-D4E913CAB0C7}" type="pres">
      <dgm:prSet presAssocID="{120347D1-BBA5-4555-9697-899EBE072205}" presName="hierRoot1" presStyleCnt="0"/>
      <dgm:spPr/>
    </dgm:pt>
    <dgm:pt modelId="{5DCDE50C-3847-0B44-B922-7913C6704D68}" type="pres">
      <dgm:prSet presAssocID="{120347D1-BBA5-4555-9697-899EBE072205}" presName="composite" presStyleCnt="0"/>
      <dgm:spPr/>
    </dgm:pt>
    <dgm:pt modelId="{89F72D85-CE05-4342-9EFD-AE21B55750BE}" type="pres">
      <dgm:prSet presAssocID="{120347D1-BBA5-4555-9697-899EBE072205}" presName="background" presStyleLbl="node0" presStyleIdx="0" presStyleCnt="4"/>
      <dgm:spPr/>
    </dgm:pt>
    <dgm:pt modelId="{403C3AF0-1920-4746-93DF-D042BADC12C4}" type="pres">
      <dgm:prSet presAssocID="{120347D1-BBA5-4555-9697-899EBE072205}" presName="text" presStyleLbl="fgAcc0" presStyleIdx="0" presStyleCnt="4">
        <dgm:presLayoutVars>
          <dgm:chPref val="3"/>
        </dgm:presLayoutVars>
      </dgm:prSet>
      <dgm:spPr/>
    </dgm:pt>
    <dgm:pt modelId="{D3D0D725-1AF6-394D-8F38-1AA63201C5F2}" type="pres">
      <dgm:prSet presAssocID="{120347D1-BBA5-4555-9697-899EBE072205}" presName="hierChild2" presStyleCnt="0"/>
      <dgm:spPr/>
    </dgm:pt>
    <dgm:pt modelId="{4D6ABEEA-93BD-BE45-992D-4C8C9E2C5213}" type="pres">
      <dgm:prSet presAssocID="{CD645D25-F3B4-48F7-B0F6-63C9F29AF48C}" presName="hierRoot1" presStyleCnt="0"/>
      <dgm:spPr/>
    </dgm:pt>
    <dgm:pt modelId="{BD4EB56A-AD68-7941-968B-44BF585B7F11}" type="pres">
      <dgm:prSet presAssocID="{CD645D25-F3B4-48F7-B0F6-63C9F29AF48C}" presName="composite" presStyleCnt="0"/>
      <dgm:spPr/>
    </dgm:pt>
    <dgm:pt modelId="{285A1576-BB8C-E94F-971E-3AD448107D8A}" type="pres">
      <dgm:prSet presAssocID="{CD645D25-F3B4-48F7-B0F6-63C9F29AF48C}" presName="background" presStyleLbl="node0" presStyleIdx="1" presStyleCnt="4"/>
      <dgm:spPr/>
    </dgm:pt>
    <dgm:pt modelId="{ED4A549D-DABC-6846-A687-1CE7B33FA42D}" type="pres">
      <dgm:prSet presAssocID="{CD645D25-F3B4-48F7-B0F6-63C9F29AF48C}" presName="text" presStyleLbl="fgAcc0" presStyleIdx="1" presStyleCnt="4">
        <dgm:presLayoutVars>
          <dgm:chPref val="3"/>
        </dgm:presLayoutVars>
      </dgm:prSet>
      <dgm:spPr/>
    </dgm:pt>
    <dgm:pt modelId="{46E86F78-92BD-B147-86C8-773B83CBE38C}" type="pres">
      <dgm:prSet presAssocID="{CD645D25-F3B4-48F7-B0F6-63C9F29AF48C}" presName="hierChild2" presStyleCnt="0"/>
      <dgm:spPr/>
    </dgm:pt>
    <dgm:pt modelId="{0D1BB783-6F91-A046-9620-649B5F63FB84}" type="pres">
      <dgm:prSet presAssocID="{8940DDF2-C949-419A-8022-65C3A145FD78}" presName="hierRoot1" presStyleCnt="0"/>
      <dgm:spPr/>
    </dgm:pt>
    <dgm:pt modelId="{377149D8-614D-7F49-BAD7-D1A8163E2FA2}" type="pres">
      <dgm:prSet presAssocID="{8940DDF2-C949-419A-8022-65C3A145FD78}" presName="composite" presStyleCnt="0"/>
      <dgm:spPr/>
    </dgm:pt>
    <dgm:pt modelId="{6403CEBD-39EA-FA4F-A9CA-B454A2D9546D}" type="pres">
      <dgm:prSet presAssocID="{8940DDF2-C949-419A-8022-65C3A145FD78}" presName="background" presStyleLbl="node0" presStyleIdx="2" presStyleCnt="4"/>
      <dgm:spPr/>
    </dgm:pt>
    <dgm:pt modelId="{94D874F9-CEFC-D742-A013-C0E30AB5C8B2}" type="pres">
      <dgm:prSet presAssocID="{8940DDF2-C949-419A-8022-65C3A145FD78}" presName="text" presStyleLbl="fgAcc0" presStyleIdx="2" presStyleCnt="4">
        <dgm:presLayoutVars>
          <dgm:chPref val="3"/>
        </dgm:presLayoutVars>
      </dgm:prSet>
      <dgm:spPr/>
    </dgm:pt>
    <dgm:pt modelId="{4DAAB2E8-8FE8-4C4A-A580-1E779C7F9C62}" type="pres">
      <dgm:prSet presAssocID="{8940DDF2-C949-419A-8022-65C3A145FD78}" presName="hierChild2" presStyleCnt="0"/>
      <dgm:spPr/>
    </dgm:pt>
    <dgm:pt modelId="{EF13FD6B-D1A2-6A43-930F-80E4353C960D}" type="pres">
      <dgm:prSet presAssocID="{1F648896-4CFD-4742-8420-F6DDB4F707AD}" presName="hierRoot1" presStyleCnt="0"/>
      <dgm:spPr/>
    </dgm:pt>
    <dgm:pt modelId="{C098BFCF-40C5-8D43-86EB-1AEF3B4E7A7E}" type="pres">
      <dgm:prSet presAssocID="{1F648896-4CFD-4742-8420-F6DDB4F707AD}" presName="composite" presStyleCnt="0"/>
      <dgm:spPr/>
    </dgm:pt>
    <dgm:pt modelId="{75BFAC1F-B92C-4645-B63F-F03B0319E043}" type="pres">
      <dgm:prSet presAssocID="{1F648896-4CFD-4742-8420-F6DDB4F707AD}" presName="background" presStyleLbl="node0" presStyleIdx="3" presStyleCnt="4"/>
      <dgm:spPr/>
    </dgm:pt>
    <dgm:pt modelId="{42B6EE3E-2D6A-A740-9712-D9B9EB2CB923}" type="pres">
      <dgm:prSet presAssocID="{1F648896-4CFD-4742-8420-F6DDB4F707AD}" presName="text" presStyleLbl="fgAcc0" presStyleIdx="3" presStyleCnt="4">
        <dgm:presLayoutVars>
          <dgm:chPref val="3"/>
        </dgm:presLayoutVars>
      </dgm:prSet>
      <dgm:spPr/>
    </dgm:pt>
    <dgm:pt modelId="{178E33BA-3DA7-5642-AEC3-3B6F89527B05}" type="pres">
      <dgm:prSet presAssocID="{1F648896-4CFD-4742-8420-F6DDB4F707AD}" presName="hierChild2" presStyleCnt="0"/>
      <dgm:spPr/>
    </dgm:pt>
  </dgm:ptLst>
  <dgm:cxnLst>
    <dgm:cxn modelId="{17E22C18-C6C7-884B-A235-4923471B8227}" type="presOf" srcId="{8940DDF2-C949-419A-8022-65C3A145FD78}" destId="{94D874F9-CEFC-D742-A013-C0E30AB5C8B2}" srcOrd="0" destOrd="0" presId="urn:microsoft.com/office/officeart/2005/8/layout/hierarchy1"/>
    <dgm:cxn modelId="{4BDAA523-6E0B-BA4E-9151-14CF358AE61B}" type="presOf" srcId="{2F7B9A07-74D4-45EA-999C-3E8CA0320B95}" destId="{2048DB40-2C01-C543-B639-E9B9830FADB5}" srcOrd="0" destOrd="0" presId="urn:microsoft.com/office/officeart/2005/8/layout/hierarchy1"/>
    <dgm:cxn modelId="{3B645471-79C5-41F0-B9A1-5A07E6D9DBF9}" srcId="{2F7B9A07-74D4-45EA-999C-3E8CA0320B95}" destId="{120347D1-BBA5-4555-9697-899EBE072205}" srcOrd="0" destOrd="0" parTransId="{B6DA4F19-4BC6-4F64-842A-F838EC4B90D8}" sibTransId="{181657EE-4183-4772-97B9-97CC5600F6B6}"/>
    <dgm:cxn modelId="{8A7B3D7C-9FB2-0941-9715-2BDC5A946AAA}" type="presOf" srcId="{CD645D25-F3B4-48F7-B0F6-63C9F29AF48C}" destId="{ED4A549D-DABC-6846-A687-1CE7B33FA42D}" srcOrd="0" destOrd="0" presId="urn:microsoft.com/office/officeart/2005/8/layout/hierarchy1"/>
    <dgm:cxn modelId="{6E109D8D-30F2-4BC8-9A4A-4A7613A6BC82}" srcId="{2F7B9A07-74D4-45EA-999C-3E8CA0320B95}" destId="{1F648896-4CFD-4742-8420-F6DDB4F707AD}" srcOrd="3" destOrd="0" parTransId="{9C81F4E4-642C-4574-AF76-8890C1F42207}" sibTransId="{1BCA6545-20A9-467D-BD30-1FF4DC0C81C5}"/>
    <dgm:cxn modelId="{914CDFD6-60C6-7F46-84B3-ABE4D58FCBCB}" type="presOf" srcId="{1F648896-4CFD-4742-8420-F6DDB4F707AD}" destId="{42B6EE3E-2D6A-A740-9712-D9B9EB2CB923}" srcOrd="0" destOrd="0" presId="urn:microsoft.com/office/officeart/2005/8/layout/hierarchy1"/>
    <dgm:cxn modelId="{8B78EAE2-536B-4853-9868-BCFDFBB05F8C}" srcId="{2F7B9A07-74D4-45EA-999C-3E8CA0320B95}" destId="{CD645D25-F3B4-48F7-B0F6-63C9F29AF48C}" srcOrd="1" destOrd="0" parTransId="{84C16AA8-2F99-4F5D-99CB-D082AC4970CA}" sibTransId="{694FB7B6-500D-4821-BC8B-D0D983CC5465}"/>
    <dgm:cxn modelId="{55A9EAE9-F878-4CDB-BE1B-0231BE5F7C96}" srcId="{2F7B9A07-74D4-45EA-999C-3E8CA0320B95}" destId="{8940DDF2-C949-419A-8022-65C3A145FD78}" srcOrd="2" destOrd="0" parTransId="{CCC75883-5A11-49C6-A7E1-EA18B8CF52E6}" sibTransId="{F1437680-2C2D-4490-A83E-942EEB101D96}"/>
    <dgm:cxn modelId="{1EA9FDFD-AE17-1147-9786-1A5A00668E16}" type="presOf" srcId="{120347D1-BBA5-4555-9697-899EBE072205}" destId="{403C3AF0-1920-4746-93DF-D042BADC12C4}" srcOrd="0" destOrd="0" presId="urn:microsoft.com/office/officeart/2005/8/layout/hierarchy1"/>
    <dgm:cxn modelId="{8B2634C8-C2EB-F244-906A-83CFDE29BE7E}" type="presParOf" srcId="{2048DB40-2C01-C543-B639-E9B9830FADB5}" destId="{74135349-1EC5-5446-9F3A-D4E913CAB0C7}" srcOrd="0" destOrd="0" presId="urn:microsoft.com/office/officeart/2005/8/layout/hierarchy1"/>
    <dgm:cxn modelId="{FB9AD1C6-5E6C-434B-89A9-8C54B1E4C4F1}" type="presParOf" srcId="{74135349-1EC5-5446-9F3A-D4E913CAB0C7}" destId="{5DCDE50C-3847-0B44-B922-7913C6704D68}" srcOrd="0" destOrd="0" presId="urn:microsoft.com/office/officeart/2005/8/layout/hierarchy1"/>
    <dgm:cxn modelId="{EAAAB3D9-EC0B-F74A-AE62-073344BB881D}" type="presParOf" srcId="{5DCDE50C-3847-0B44-B922-7913C6704D68}" destId="{89F72D85-CE05-4342-9EFD-AE21B55750BE}" srcOrd="0" destOrd="0" presId="urn:microsoft.com/office/officeart/2005/8/layout/hierarchy1"/>
    <dgm:cxn modelId="{81A3D0E3-9A34-D642-B24C-E801ABCE88D2}" type="presParOf" srcId="{5DCDE50C-3847-0B44-B922-7913C6704D68}" destId="{403C3AF0-1920-4746-93DF-D042BADC12C4}" srcOrd="1" destOrd="0" presId="urn:microsoft.com/office/officeart/2005/8/layout/hierarchy1"/>
    <dgm:cxn modelId="{48B8E325-5343-8F4B-8AAD-FE4A9DA66228}" type="presParOf" srcId="{74135349-1EC5-5446-9F3A-D4E913CAB0C7}" destId="{D3D0D725-1AF6-394D-8F38-1AA63201C5F2}" srcOrd="1" destOrd="0" presId="urn:microsoft.com/office/officeart/2005/8/layout/hierarchy1"/>
    <dgm:cxn modelId="{ED357823-4001-0945-829E-4A5C20DA98C9}" type="presParOf" srcId="{2048DB40-2C01-C543-B639-E9B9830FADB5}" destId="{4D6ABEEA-93BD-BE45-992D-4C8C9E2C5213}" srcOrd="1" destOrd="0" presId="urn:microsoft.com/office/officeart/2005/8/layout/hierarchy1"/>
    <dgm:cxn modelId="{D3FFF894-3A1F-9143-96DF-6C7B60C577F2}" type="presParOf" srcId="{4D6ABEEA-93BD-BE45-992D-4C8C9E2C5213}" destId="{BD4EB56A-AD68-7941-968B-44BF585B7F11}" srcOrd="0" destOrd="0" presId="urn:microsoft.com/office/officeart/2005/8/layout/hierarchy1"/>
    <dgm:cxn modelId="{310E1964-409C-A443-AB34-A8A7711B0A01}" type="presParOf" srcId="{BD4EB56A-AD68-7941-968B-44BF585B7F11}" destId="{285A1576-BB8C-E94F-971E-3AD448107D8A}" srcOrd="0" destOrd="0" presId="urn:microsoft.com/office/officeart/2005/8/layout/hierarchy1"/>
    <dgm:cxn modelId="{7071C095-5755-A144-B10E-F41A13B4B9B2}" type="presParOf" srcId="{BD4EB56A-AD68-7941-968B-44BF585B7F11}" destId="{ED4A549D-DABC-6846-A687-1CE7B33FA42D}" srcOrd="1" destOrd="0" presId="urn:microsoft.com/office/officeart/2005/8/layout/hierarchy1"/>
    <dgm:cxn modelId="{CEC09DB2-1933-154F-914D-54BBF54BE9F0}" type="presParOf" srcId="{4D6ABEEA-93BD-BE45-992D-4C8C9E2C5213}" destId="{46E86F78-92BD-B147-86C8-773B83CBE38C}" srcOrd="1" destOrd="0" presId="urn:microsoft.com/office/officeart/2005/8/layout/hierarchy1"/>
    <dgm:cxn modelId="{8AFB0454-E85B-D249-B7CC-5BDB079049A8}" type="presParOf" srcId="{2048DB40-2C01-C543-B639-E9B9830FADB5}" destId="{0D1BB783-6F91-A046-9620-649B5F63FB84}" srcOrd="2" destOrd="0" presId="urn:microsoft.com/office/officeart/2005/8/layout/hierarchy1"/>
    <dgm:cxn modelId="{1BECA573-C69E-B647-9A99-187AE1C2DED9}" type="presParOf" srcId="{0D1BB783-6F91-A046-9620-649B5F63FB84}" destId="{377149D8-614D-7F49-BAD7-D1A8163E2FA2}" srcOrd="0" destOrd="0" presId="urn:microsoft.com/office/officeart/2005/8/layout/hierarchy1"/>
    <dgm:cxn modelId="{87B48645-589D-D44F-B73D-1F1D7D5AE06A}" type="presParOf" srcId="{377149D8-614D-7F49-BAD7-D1A8163E2FA2}" destId="{6403CEBD-39EA-FA4F-A9CA-B454A2D9546D}" srcOrd="0" destOrd="0" presId="urn:microsoft.com/office/officeart/2005/8/layout/hierarchy1"/>
    <dgm:cxn modelId="{2DDFDAB0-90A6-BD4A-9F9A-A881FCF30BC3}" type="presParOf" srcId="{377149D8-614D-7F49-BAD7-D1A8163E2FA2}" destId="{94D874F9-CEFC-D742-A013-C0E30AB5C8B2}" srcOrd="1" destOrd="0" presId="urn:microsoft.com/office/officeart/2005/8/layout/hierarchy1"/>
    <dgm:cxn modelId="{2361F75F-8127-F443-A861-685488A01CF3}" type="presParOf" srcId="{0D1BB783-6F91-A046-9620-649B5F63FB84}" destId="{4DAAB2E8-8FE8-4C4A-A580-1E779C7F9C62}" srcOrd="1" destOrd="0" presId="urn:microsoft.com/office/officeart/2005/8/layout/hierarchy1"/>
    <dgm:cxn modelId="{215E24BE-0AAA-E249-BE22-BD4FFACEC1AF}" type="presParOf" srcId="{2048DB40-2C01-C543-B639-E9B9830FADB5}" destId="{EF13FD6B-D1A2-6A43-930F-80E4353C960D}" srcOrd="3" destOrd="0" presId="urn:microsoft.com/office/officeart/2005/8/layout/hierarchy1"/>
    <dgm:cxn modelId="{BE697E80-434E-1A47-965A-1057514FE585}" type="presParOf" srcId="{EF13FD6B-D1A2-6A43-930F-80E4353C960D}" destId="{C098BFCF-40C5-8D43-86EB-1AEF3B4E7A7E}" srcOrd="0" destOrd="0" presId="urn:microsoft.com/office/officeart/2005/8/layout/hierarchy1"/>
    <dgm:cxn modelId="{82FE977F-8EBC-354B-8021-CB079CAA242A}" type="presParOf" srcId="{C098BFCF-40C5-8D43-86EB-1AEF3B4E7A7E}" destId="{75BFAC1F-B92C-4645-B63F-F03B0319E043}" srcOrd="0" destOrd="0" presId="urn:microsoft.com/office/officeart/2005/8/layout/hierarchy1"/>
    <dgm:cxn modelId="{B1AA32F0-5D45-2C41-9CB7-6CCBF670AD09}" type="presParOf" srcId="{C098BFCF-40C5-8D43-86EB-1AEF3B4E7A7E}" destId="{42B6EE3E-2D6A-A740-9712-D9B9EB2CB923}" srcOrd="1" destOrd="0" presId="urn:microsoft.com/office/officeart/2005/8/layout/hierarchy1"/>
    <dgm:cxn modelId="{9A62FD04-D01A-CB44-B91C-BE903F3E69E2}" type="presParOf" srcId="{EF13FD6B-D1A2-6A43-930F-80E4353C960D}" destId="{178E33BA-3DA7-5642-AEC3-3B6F89527B0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DECB6B6-5A4F-E94C-9FCE-505BE69629EF}"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C070A316-E1AC-1B45-91EE-6D22628BAF28}">
      <dgm:prSet/>
      <dgm:spPr/>
      <dgm:t>
        <a:bodyPr/>
        <a:lstStyle/>
        <a:p>
          <a:r>
            <a:rPr lang="en-US"/>
            <a:t>Availability</a:t>
          </a:r>
        </a:p>
      </dgm:t>
    </dgm:pt>
    <dgm:pt modelId="{9F09A417-51AB-684B-8045-E0EBFCEDC756}" type="parTrans" cxnId="{14421DFC-0028-DC46-97FB-2E8720CA0EFB}">
      <dgm:prSet/>
      <dgm:spPr/>
      <dgm:t>
        <a:bodyPr/>
        <a:lstStyle/>
        <a:p>
          <a:endParaRPr lang="en-US"/>
        </a:p>
      </dgm:t>
    </dgm:pt>
    <dgm:pt modelId="{35813640-C4ED-F34E-A8B7-71BDFF1DA3F8}" type="sibTrans" cxnId="{14421DFC-0028-DC46-97FB-2E8720CA0EFB}">
      <dgm:prSet/>
      <dgm:spPr/>
      <dgm:t>
        <a:bodyPr/>
        <a:lstStyle/>
        <a:p>
          <a:endParaRPr lang="en-US"/>
        </a:p>
      </dgm:t>
    </dgm:pt>
    <dgm:pt modelId="{1C3C4FB2-4FCB-8445-B7E7-FE0DF8CE1C85}">
      <dgm:prSet/>
      <dgm:spPr/>
      <dgm:t>
        <a:bodyPr/>
        <a:lstStyle/>
        <a:p>
          <a:r>
            <a:rPr lang="en-US"/>
            <a:t>Scalability</a:t>
          </a:r>
        </a:p>
      </dgm:t>
    </dgm:pt>
    <dgm:pt modelId="{4542BBB9-972F-6440-8869-8C8248973C09}" type="parTrans" cxnId="{BC33F879-EC37-DC4C-AA61-3D08F3D99E55}">
      <dgm:prSet/>
      <dgm:spPr/>
      <dgm:t>
        <a:bodyPr/>
        <a:lstStyle/>
        <a:p>
          <a:endParaRPr lang="en-US"/>
        </a:p>
      </dgm:t>
    </dgm:pt>
    <dgm:pt modelId="{DB620420-672A-D042-AD62-D88EFF0249BD}" type="sibTrans" cxnId="{BC33F879-EC37-DC4C-AA61-3D08F3D99E55}">
      <dgm:prSet/>
      <dgm:spPr/>
      <dgm:t>
        <a:bodyPr/>
        <a:lstStyle/>
        <a:p>
          <a:endParaRPr lang="en-US"/>
        </a:p>
      </dgm:t>
    </dgm:pt>
    <dgm:pt modelId="{FA4E76D2-3F93-1F42-B570-335078D75F54}">
      <dgm:prSet/>
      <dgm:spPr/>
      <dgm:t>
        <a:bodyPr/>
        <a:lstStyle/>
        <a:p>
          <a:r>
            <a:rPr lang="en-US"/>
            <a:t>Security</a:t>
          </a:r>
        </a:p>
      </dgm:t>
    </dgm:pt>
    <dgm:pt modelId="{F598FC5A-3509-C14D-AA10-457F05BB9A04}" type="parTrans" cxnId="{E7B573CD-DCDB-B940-A1E0-B613306958A3}">
      <dgm:prSet/>
      <dgm:spPr/>
      <dgm:t>
        <a:bodyPr/>
        <a:lstStyle/>
        <a:p>
          <a:endParaRPr lang="en-US"/>
        </a:p>
      </dgm:t>
    </dgm:pt>
    <dgm:pt modelId="{91144ADB-605B-7341-94F5-6BDBF6C73276}" type="sibTrans" cxnId="{E7B573CD-DCDB-B940-A1E0-B613306958A3}">
      <dgm:prSet/>
      <dgm:spPr/>
      <dgm:t>
        <a:bodyPr/>
        <a:lstStyle/>
        <a:p>
          <a:endParaRPr lang="en-US"/>
        </a:p>
      </dgm:t>
    </dgm:pt>
    <dgm:pt modelId="{F1946BC4-47DF-D946-9DDF-0298B57DF029}">
      <dgm:prSet/>
      <dgm:spPr/>
      <dgm:t>
        <a:bodyPr/>
        <a:lstStyle/>
        <a:p>
          <a:r>
            <a:rPr lang="en-US"/>
            <a:t>Performance</a:t>
          </a:r>
        </a:p>
      </dgm:t>
    </dgm:pt>
    <dgm:pt modelId="{7AE79C49-B275-6347-B92A-E2635D7279BD}" type="parTrans" cxnId="{AE8D2989-B338-3948-A0C7-56E253A013DF}">
      <dgm:prSet/>
      <dgm:spPr/>
      <dgm:t>
        <a:bodyPr/>
        <a:lstStyle/>
        <a:p>
          <a:endParaRPr lang="en-US"/>
        </a:p>
      </dgm:t>
    </dgm:pt>
    <dgm:pt modelId="{80881B22-E117-6842-A11D-2D83F9C378FE}" type="sibTrans" cxnId="{AE8D2989-B338-3948-A0C7-56E253A013DF}">
      <dgm:prSet/>
      <dgm:spPr/>
      <dgm:t>
        <a:bodyPr/>
        <a:lstStyle/>
        <a:p>
          <a:endParaRPr lang="en-US"/>
        </a:p>
      </dgm:t>
    </dgm:pt>
    <dgm:pt modelId="{7031FAB3-6ED8-3241-B95A-393F89AF31D1}" type="pres">
      <dgm:prSet presAssocID="{9DECB6B6-5A4F-E94C-9FCE-505BE69629EF}" presName="matrix" presStyleCnt="0">
        <dgm:presLayoutVars>
          <dgm:chMax val="1"/>
          <dgm:dir/>
          <dgm:resizeHandles val="exact"/>
        </dgm:presLayoutVars>
      </dgm:prSet>
      <dgm:spPr/>
    </dgm:pt>
    <dgm:pt modelId="{F29DB06D-C88A-BF4E-B1D6-BC447E277124}" type="pres">
      <dgm:prSet presAssocID="{9DECB6B6-5A4F-E94C-9FCE-505BE69629EF}" presName="diamond" presStyleLbl="bgShp" presStyleIdx="0" presStyleCnt="1"/>
      <dgm:spPr/>
    </dgm:pt>
    <dgm:pt modelId="{D19CC225-C02A-4B41-A504-DE09B3DC1F9F}" type="pres">
      <dgm:prSet presAssocID="{9DECB6B6-5A4F-E94C-9FCE-505BE69629EF}" presName="quad1" presStyleLbl="node1" presStyleIdx="0" presStyleCnt="4">
        <dgm:presLayoutVars>
          <dgm:chMax val="0"/>
          <dgm:chPref val="0"/>
          <dgm:bulletEnabled val="1"/>
        </dgm:presLayoutVars>
      </dgm:prSet>
      <dgm:spPr/>
    </dgm:pt>
    <dgm:pt modelId="{1AEF438F-A7DC-8E49-AE4A-2D4A412CC73C}" type="pres">
      <dgm:prSet presAssocID="{9DECB6B6-5A4F-E94C-9FCE-505BE69629EF}" presName="quad2" presStyleLbl="node1" presStyleIdx="1" presStyleCnt="4">
        <dgm:presLayoutVars>
          <dgm:chMax val="0"/>
          <dgm:chPref val="0"/>
          <dgm:bulletEnabled val="1"/>
        </dgm:presLayoutVars>
      </dgm:prSet>
      <dgm:spPr/>
    </dgm:pt>
    <dgm:pt modelId="{00738C54-BB3A-2344-8364-9B333DFC2455}" type="pres">
      <dgm:prSet presAssocID="{9DECB6B6-5A4F-E94C-9FCE-505BE69629EF}" presName="quad3" presStyleLbl="node1" presStyleIdx="2" presStyleCnt="4">
        <dgm:presLayoutVars>
          <dgm:chMax val="0"/>
          <dgm:chPref val="0"/>
          <dgm:bulletEnabled val="1"/>
        </dgm:presLayoutVars>
      </dgm:prSet>
      <dgm:spPr/>
    </dgm:pt>
    <dgm:pt modelId="{219BBBCF-4FB9-6545-B18E-093F18484D8F}" type="pres">
      <dgm:prSet presAssocID="{9DECB6B6-5A4F-E94C-9FCE-505BE69629EF}" presName="quad4" presStyleLbl="node1" presStyleIdx="3" presStyleCnt="4">
        <dgm:presLayoutVars>
          <dgm:chMax val="0"/>
          <dgm:chPref val="0"/>
          <dgm:bulletEnabled val="1"/>
        </dgm:presLayoutVars>
      </dgm:prSet>
      <dgm:spPr/>
    </dgm:pt>
  </dgm:ptLst>
  <dgm:cxnLst>
    <dgm:cxn modelId="{E12AC46B-4ED1-B044-AE91-92CD9C1D42B6}" type="presOf" srcId="{F1946BC4-47DF-D946-9DDF-0298B57DF029}" destId="{219BBBCF-4FB9-6545-B18E-093F18484D8F}" srcOrd="0" destOrd="0" presId="urn:microsoft.com/office/officeart/2005/8/layout/matrix3"/>
    <dgm:cxn modelId="{BC33F879-EC37-DC4C-AA61-3D08F3D99E55}" srcId="{9DECB6B6-5A4F-E94C-9FCE-505BE69629EF}" destId="{1C3C4FB2-4FCB-8445-B7E7-FE0DF8CE1C85}" srcOrd="1" destOrd="0" parTransId="{4542BBB9-972F-6440-8869-8C8248973C09}" sibTransId="{DB620420-672A-D042-AD62-D88EFF0249BD}"/>
    <dgm:cxn modelId="{AE8D2989-B338-3948-A0C7-56E253A013DF}" srcId="{9DECB6B6-5A4F-E94C-9FCE-505BE69629EF}" destId="{F1946BC4-47DF-D946-9DDF-0298B57DF029}" srcOrd="3" destOrd="0" parTransId="{7AE79C49-B275-6347-B92A-E2635D7279BD}" sibTransId="{80881B22-E117-6842-A11D-2D83F9C378FE}"/>
    <dgm:cxn modelId="{95034EB6-745E-3643-939E-DE783C2FA5EB}" type="presOf" srcId="{9DECB6B6-5A4F-E94C-9FCE-505BE69629EF}" destId="{7031FAB3-6ED8-3241-B95A-393F89AF31D1}" srcOrd="0" destOrd="0" presId="urn:microsoft.com/office/officeart/2005/8/layout/matrix3"/>
    <dgm:cxn modelId="{5C1FC0B9-5EA3-2243-AD95-0E81A2A43BE4}" type="presOf" srcId="{C070A316-E1AC-1B45-91EE-6D22628BAF28}" destId="{D19CC225-C02A-4B41-A504-DE09B3DC1F9F}" srcOrd="0" destOrd="0" presId="urn:microsoft.com/office/officeart/2005/8/layout/matrix3"/>
    <dgm:cxn modelId="{24C911BF-9511-CF46-9BBC-D130E997BC86}" type="presOf" srcId="{FA4E76D2-3F93-1F42-B570-335078D75F54}" destId="{00738C54-BB3A-2344-8364-9B333DFC2455}" srcOrd="0" destOrd="0" presId="urn:microsoft.com/office/officeart/2005/8/layout/matrix3"/>
    <dgm:cxn modelId="{E7B573CD-DCDB-B940-A1E0-B613306958A3}" srcId="{9DECB6B6-5A4F-E94C-9FCE-505BE69629EF}" destId="{FA4E76D2-3F93-1F42-B570-335078D75F54}" srcOrd="2" destOrd="0" parTransId="{F598FC5A-3509-C14D-AA10-457F05BB9A04}" sibTransId="{91144ADB-605B-7341-94F5-6BDBF6C73276}"/>
    <dgm:cxn modelId="{89046FEF-5178-1B4E-B0E4-C4AE5095A430}" type="presOf" srcId="{1C3C4FB2-4FCB-8445-B7E7-FE0DF8CE1C85}" destId="{1AEF438F-A7DC-8E49-AE4A-2D4A412CC73C}" srcOrd="0" destOrd="0" presId="urn:microsoft.com/office/officeart/2005/8/layout/matrix3"/>
    <dgm:cxn modelId="{14421DFC-0028-DC46-97FB-2E8720CA0EFB}" srcId="{9DECB6B6-5A4F-E94C-9FCE-505BE69629EF}" destId="{C070A316-E1AC-1B45-91EE-6D22628BAF28}" srcOrd="0" destOrd="0" parTransId="{9F09A417-51AB-684B-8045-E0EBFCEDC756}" sibTransId="{35813640-C4ED-F34E-A8B7-71BDFF1DA3F8}"/>
    <dgm:cxn modelId="{0788AE14-89F0-F744-8FE0-84923821826B}" type="presParOf" srcId="{7031FAB3-6ED8-3241-B95A-393F89AF31D1}" destId="{F29DB06D-C88A-BF4E-B1D6-BC447E277124}" srcOrd="0" destOrd="0" presId="urn:microsoft.com/office/officeart/2005/8/layout/matrix3"/>
    <dgm:cxn modelId="{80C4E4E3-E180-A341-B930-BC93774606DA}" type="presParOf" srcId="{7031FAB3-6ED8-3241-B95A-393F89AF31D1}" destId="{D19CC225-C02A-4B41-A504-DE09B3DC1F9F}" srcOrd="1" destOrd="0" presId="urn:microsoft.com/office/officeart/2005/8/layout/matrix3"/>
    <dgm:cxn modelId="{7ECA55FE-CA46-F14C-B6CA-EB803BEB2A26}" type="presParOf" srcId="{7031FAB3-6ED8-3241-B95A-393F89AF31D1}" destId="{1AEF438F-A7DC-8E49-AE4A-2D4A412CC73C}" srcOrd="2" destOrd="0" presId="urn:microsoft.com/office/officeart/2005/8/layout/matrix3"/>
    <dgm:cxn modelId="{6372AFF4-484E-DD42-88D8-80DA81502158}" type="presParOf" srcId="{7031FAB3-6ED8-3241-B95A-393F89AF31D1}" destId="{00738C54-BB3A-2344-8364-9B333DFC2455}" srcOrd="3" destOrd="0" presId="urn:microsoft.com/office/officeart/2005/8/layout/matrix3"/>
    <dgm:cxn modelId="{6BC88046-2601-D849-9451-23046C960B8B}" type="presParOf" srcId="{7031FAB3-6ED8-3241-B95A-393F89AF31D1}" destId="{219BBBCF-4FB9-6545-B18E-093F18484D8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AD71F-AC5D-4B4D-8B0B-E2A4DCB07BA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4420964-D22D-45F7-B8A6-D53B7E0C9AF2}">
      <dgm:prSet/>
      <dgm:spPr/>
      <dgm:t>
        <a:bodyPr/>
        <a:lstStyle/>
        <a:p>
          <a:r>
            <a:rPr lang="en-US"/>
            <a:t>On-demand usage (self-service usage)</a:t>
          </a:r>
        </a:p>
      </dgm:t>
    </dgm:pt>
    <dgm:pt modelId="{10184A9F-EF06-4CBC-80A0-E0A9547CC154}" type="parTrans" cxnId="{90311192-6D89-4521-B766-FD6D3C077637}">
      <dgm:prSet/>
      <dgm:spPr/>
      <dgm:t>
        <a:bodyPr/>
        <a:lstStyle/>
        <a:p>
          <a:endParaRPr lang="en-US"/>
        </a:p>
      </dgm:t>
    </dgm:pt>
    <dgm:pt modelId="{9302F386-860F-40AA-8502-E96920B4CD3F}" type="sibTrans" cxnId="{90311192-6D89-4521-B766-FD6D3C077637}">
      <dgm:prSet/>
      <dgm:spPr/>
      <dgm:t>
        <a:bodyPr/>
        <a:lstStyle/>
        <a:p>
          <a:endParaRPr lang="en-US"/>
        </a:p>
      </dgm:t>
    </dgm:pt>
    <dgm:pt modelId="{0347C163-D51E-42A1-9339-7742766D8614}">
      <dgm:prSet/>
      <dgm:spPr/>
      <dgm:t>
        <a:bodyPr/>
        <a:lstStyle/>
        <a:p>
          <a:r>
            <a:rPr lang="en-US"/>
            <a:t>Ubiquitous* access</a:t>
          </a:r>
        </a:p>
      </dgm:t>
    </dgm:pt>
    <dgm:pt modelId="{10B0DFAE-C328-4700-8C3A-2BA02221E692}" type="parTrans" cxnId="{06B9948C-ADE0-49D6-AD4D-9448B177FEA9}">
      <dgm:prSet/>
      <dgm:spPr/>
      <dgm:t>
        <a:bodyPr/>
        <a:lstStyle/>
        <a:p>
          <a:endParaRPr lang="en-US"/>
        </a:p>
      </dgm:t>
    </dgm:pt>
    <dgm:pt modelId="{9DB2A652-BA82-4019-9F96-C97C92491441}" type="sibTrans" cxnId="{06B9948C-ADE0-49D6-AD4D-9448B177FEA9}">
      <dgm:prSet/>
      <dgm:spPr/>
      <dgm:t>
        <a:bodyPr/>
        <a:lstStyle/>
        <a:p>
          <a:endParaRPr lang="en-US"/>
        </a:p>
      </dgm:t>
    </dgm:pt>
    <dgm:pt modelId="{4C0F6FF4-0832-46F8-8B69-CAA5490ECC0F}">
      <dgm:prSet/>
      <dgm:spPr/>
      <dgm:t>
        <a:bodyPr/>
        <a:lstStyle/>
        <a:p>
          <a:r>
            <a:rPr lang="en-US"/>
            <a:t>Multitenancy (resource pooling)</a:t>
          </a:r>
        </a:p>
      </dgm:t>
    </dgm:pt>
    <dgm:pt modelId="{E384EC02-B800-49C5-B414-9ACAEF3F3F77}" type="parTrans" cxnId="{2C8C78DD-34C7-4E59-BB20-55B08B4010FF}">
      <dgm:prSet/>
      <dgm:spPr/>
      <dgm:t>
        <a:bodyPr/>
        <a:lstStyle/>
        <a:p>
          <a:endParaRPr lang="en-US"/>
        </a:p>
      </dgm:t>
    </dgm:pt>
    <dgm:pt modelId="{B74EA698-8290-494D-AD43-B5E115DA8606}" type="sibTrans" cxnId="{2C8C78DD-34C7-4E59-BB20-55B08B4010FF}">
      <dgm:prSet/>
      <dgm:spPr/>
      <dgm:t>
        <a:bodyPr/>
        <a:lstStyle/>
        <a:p>
          <a:endParaRPr lang="en-US"/>
        </a:p>
      </dgm:t>
    </dgm:pt>
    <dgm:pt modelId="{39D81027-9464-41A0-86A2-8352D3799368}">
      <dgm:prSet/>
      <dgm:spPr/>
      <dgm:t>
        <a:bodyPr/>
        <a:lstStyle/>
        <a:p>
          <a:r>
            <a:rPr lang="en-US"/>
            <a:t>Elasticity</a:t>
          </a:r>
        </a:p>
      </dgm:t>
    </dgm:pt>
    <dgm:pt modelId="{09758DB3-4CE4-4B11-B6EA-C3310D451ADB}" type="parTrans" cxnId="{0865CD41-9387-4EA5-BE86-689871007F51}">
      <dgm:prSet/>
      <dgm:spPr/>
      <dgm:t>
        <a:bodyPr/>
        <a:lstStyle/>
        <a:p>
          <a:endParaRPr lang="en-US"/>
        </a:p>
      </dgm:t>
    </dgm:pt>
    <dgm:pt modelId="{F0D534ED-44AB-4160-BA8C-1DC883F0D862}" type="sibTrans" cxnId="{0865CD41-9387-4EA5-BE86-689871007F51}">
      <dgm:prSet/>
      <dgm:spPr/>
      <dgm:t>
        <a:bodyPr/>
        <a:lstStyle/>
        <a:p>
          <a:endParaRPr lang="en-US"/>
        </a:p>
      </dgm:t>
    </dgm:pt>
    <dgm:pt modelId="{54E242D6-FC1C-4734-AA7D-7977F3908E97}">
      <dgm:prSet/>
      <dgm:spPr/>
      <dgm:t>
        <a:bodyPr/>
        <a:lstStyle/>
        <a:p>
          <a:r>
            <a:rPr lang="en-US"/>
            <a:t>Measured Usage</a:t>
          </a:r>
        </a:p>
      </dgm:t>
    </dgm:pt>
    <dgm:pt modelId="{311C453B-7B40-4855-B3AB-2BD586291966}" type="parTrans" cxnId="{236D47A5-482B-4292-A125-2B63DABC2F25}">
      <dgm:prSet/>
      <dgm:spPr/>
      <dgm:t>
        <a:bodyPr/>
        <a:lstStyle/>
        <a:p>
          <a:endParaRPr lang="en-US"/>
        </a:p>
      </dgm:t>
    </dgm:pt>
    <dgm:pt modelId="{423F48C8-CDCA-4B20-AF0B-0BC7E547D1AA}" type="sibTrans" cxnId="{236D47A5-482B-4292-A125-2B63DABC2F25}">
      <dgm:prSet/>
      <dgm:spPr/>
      <dgm:t>
        <a:bodyPr/>
        <a:lstStyle/>
        <a:p>
          <a:endParaRPr lang="en-US"/>
        </a:p>
      </dgm:t>
    </dgm:pt>
    <dgm:pt modelId="{389A5B71-A77B-4215-91D6-1417F5CDDB4F}">
      <dgm:prSet/>
      <dgm:spPr/>
      <dgm:t>
        <a:bodyPr/>
        <a:lstStyle/>
        <a:p>
          <a:r>
            <a:rPr lang="en-US"/>
            <a:t>Resiliency</a:t>
          </a:r>
        </a:p>
      </dgm:t>
    </dgm:pt>
    <dgm:pt modelId="{1E8243D7-BC42-4011-A4E2-CD27484AAAFE}" type="parTrans" cxnId="{01A16A14-3F49-429A-871E-7CF68A9D6E0C}">
      <dgm:prSet/>
      <dgm:spPr/>
      <dgm:t>
        <a:bodyPr/>
        <a:lstStyle/>
        <a:p>
          <a:endParaRPr lang="en-US"/>
        </a:p>
      </dgm:t>
    </dgm:pt>
    <dgm:pt modelId="{5DBFF2B0-D1F1-430E-ABA1-BCF2E4CE4446}" type="sibTrans" cxnId="{01A16A14-3F49-429A-871E-7CF68A9D6E0C}">
      <dgm:prSet/>
      <dgm:spPr/>
      <dgm:t>
        <a:bodyPr/>
        <a:lstStyle/>
        <a:p>
          <a:endParaRPr lang="en-US"/>
        </a:p>
      </dgm:t>
    </dgm:pt>
    <dgm:pt modelId="{B82F1CB4-988D-E246-9281-9536DF6F97D8}" type="pres">
      <dgm:prSet presAssocID="{DF0AD71F-AC5D-4B4D-8B0B-E2A4DCB07BA2}" presName="vert0" presStyleCnt="0">
        <dgm:presLayoutVars>
          <dgm:dir/>
          <dgm:animOne val="branch"/>
          <dgm:animLvl val="lvl"/>
        </dgm:presLayoutVars>
      </dgm:prSet>
      <dgm:spPr/>
    </dgm:pt>
    <dgm:pt modelId="{DF5837BC-22E5-4B48-A5A7-B8A70915D57C}" type="pres">
      <dgm:prSet presAssocID="{34420964-D22D-45F7-B8A6-D53B7E0C9AF2}" presName="thickLine" presStyleLbl="alignNode1" presStyleIdx="0" presStyleCnt="6"/>
      <dgm:spPr/>
    </dgm:pt>
    <dgm:pt modelId="{67E6438D-67EB-254B-A6E3-7BE58888E181}" type="pres">
      <dgm:prSet presAssocID="{34420964-D22D-45F7-B8A6-D53B7E0C9AF2}" presName="horz1" presStyleCnt="0"/>
      <dgm:spPr/>
    </dgm:pt>
    <dgm:pt modelId="{1C1388C9-E5C6-C24F-A47B-6DE01F35B6A2}" type="pres">
      <dgm:prSet presAssocID="{34420964-D22D-45F7-B8A6-D53B7E0C9AF2}" presName="tx1" presStyleLbl="revTx" presStyleIdx="0" presStyleCnt="6"/>
      <dgm:spPr/>
    </dgm:pt>
    <dgm:pt modelId="{14F4C017-DCA2-FE43-89EA-BB654985CDFD}" type="pres">
      <dgm:prSet presAssocID="{34420964-D22D-45F7-B8A6-D53B7E0C9AF2}" presName="vert1" presStyleCnt="0"/>
      <dgm:spPr/>
    </dgm:pt>
    <dgm:pt modelId="{6ABE09A7-AB4C-9D49-BB5F-0633D38A66F2}" type="pres">
      <dgm:prSet presAssocID="{0347C163-D51E-42A1-9339-7742766D8614}" presName="thickLine" presStyleLbl="alignNode1" presStyleIdx="1" presStyleCnt="6"/>
      <dgm:spPr/>
    </dgm:pt>
    <dgm:pt modelId="{85FE2F32-BE05-5D4F-9AE4-5E0FE8A5C01D}" type="pres">
      <dgm:prSet presAssocID="{0347C163-D51E-42A1-9339-7742766D8614}" presName="horz1" presStyleCnt="0"/>
      <dgm:spPr/>
    </dgm:pt>
    <dgm:pt modelId="{C6BD2270-5679-724F-877E-3B6AB40C3629}" type="pres">
      <dgm:prSet presAssocID="{0347C163-D51E-42A1-9339-7742766D8614}" presName="tx1" presStyleLbl="revTx" presStyleIdx="1" presStyleCnt="6"/>
      <dgm:spPr/>
    </dgm:pt>
    <dgm:pt modelId="{6A1134C5-0789-C543-A4CF-064A74ABC509}" type="pres">
      <dgm:prSet presAssocID="{0347C163-D51E-42A1-9339-7742766D8614}" presName="vert1" presStyleCnt="0"/>
      <dgm:spPr/>
    </dgm:pt>
    <dgm:pt modelId="{411BBD45-A2EC-7F41-AD62-561C8B162662}" type="pres">
      <dgm:prSet presAssocID="{4C0F6FF4-0832-46F8-8B69-CAA5490ECC0F}" presName="thickLine" presStyleLbl="alignNode1" presStyleIdx="2" presStyleCnt="6"/>
      <dgm:spPr/>
    </dgm:pt>
    <dgm:pt modelId="{EBF072B5-3A84-CF4C-B478-FC85511610B5}" type="pres">
      <dgm:prSet presAssocID="{4C0F6FF4-0832-46F8-8B69-CAA5490ECC0F}" presName="horz1" presStyleCnt="0"/>
      <dgm:spPr/>
    </dgm:pt>
    <dgm:pt modelId="{E3456296-B546-CB45-9500-9302FEC887BB}" type="pres">
      <dgm:prSet presAssocID="{4C0F6FF4-0832-46F8-8B69-CAA5490ECC0F}" presName="tx1" presStyleLbl="revTx" presStyleIdx="2" presStyleCnt="6"/>
      <dgm:spPr/>
    </dgm:pt>
    <dgm:pt modelId="{61B0BCA2-30EA-1B46-A3FB-7D9FEE4D70CB}" type="pres">
      <dgm:prSet presAssocID="{4C0F6FF4-0832-46F8-8B69-CAA5490ECC0F}" presName="vert1" presStyleCnt="0"/>
      <dgm:spPr/>
    </dgm:pt>
    <dgm:pt modelId="{1A7E7415-2BAB-644F-AAAE-C7535A8D6DE8}" type="pres">
      <dgm:prSet presAssocID="{39D81027-9464-41A0-86A2-8352D3799368}" presName="thickLine" presStyleLbl="alignNode1" presStyleIdx="3" presStyleCnt="6"/>
      <dgm:spPr/>
    </dgm:pt>
    <dgm:pt modelId="{2F363A03-1DB7-324C-87A1-5DBEB1DE9427}" type="pres">
      <dgm:prSet presAssocID="{39D81027-9464-41A0-86A2-8352D3799368}" presName="horz1" presStyleCnt="0"/>
      <dgm:spPr/>
    </dgm:pt>
    <dgm:pt modelId="{60CFCB8F-A686-054C-8A1B-41557750F680}" type="pres">
      <dgm:prSet presAssocID="{39D81027-9464-41A0-86A2-8352D3799368}" presName="tx1" presStyleLbl="revTx" presStyleIdx="3" presStyleCnt="6"/>
      <dgm:spPr/>
    </dgm:pt>
    <dgm:pt modelId="{BC8E77A2-C8AA-8F4E-99F4-9D03597C2E36}" type="pres">
      <dgm:prSet presAssocID="{39D81027-9464-41A0-86A2-8352D3799368}" presName="vert1" presStyleCnt="0"/>
      <dgm:spPr/>
    </dgm:pt>
    <dgm:pt modelId="{93AA031A-F462-5F49-B44E-4779261301BA}" type="pres">
      <dgm:prSet presAssocID="{54E242D6-FC1C-4734-AA7D-7977F3908E97}" presName="thickLine" presStyleLbl="alignNode1" presStyleIdx="4" presStyleCnt="6"/>
      <dgm:spPr/>
    </dgm:pt>
    <dgm:pt modelId="{D89C8DDA-CAEF-7744-8044-97FCCD414F48}" type="pres">
      <dgm:prSet presAssocID="{54E242D6-FC1C-4734-AA7D-7977F3908E97}" presName="horz1" presStyleCnt="0"/>
      <dgm:spPr/>
    </dgm:pt>
    <dgm:pt modelId="{C6199AF1-C854-BA4B-A932-843F58296791}" type="pres">
      <dgm:prSet presAssocID="{54E242D6-FC1C-4734-AA7D-7977F3908E97}" presName="tx1" presStyleLbl="revTx" presStyleIdx="4" presStyleCnt="6"/>
      <dgm:spPr/>
    </dgm:pt>
    <dgm:pt modelId="{7180BCC7-5038-5747-A60D-A795F171333B}" type="pres">
      <dgm:prSet presAssocID="{54E242D6-FC1C-4734-AA7D-7977F3908E97}" presName="vert1" presStyleCnt="0"/>
      <dgm:spPr/>
    </dgm:pt>
    <dgm:pt modelId="{EC0494A3-DEE6-D24A-A5C8-0B5BC9B6FD19}" type="pres">
      <dgm:prSet presAssocID="{389A5B71-A77B-4215-91D6-1417F5CDDB4F}" presName="thickLine" presStyleLbl="alignNode1" presStyleIdx="5" presStyleCnt="6"/>
      <dgm:spPr/>
    </dgm:pt>
    <dgm:pt modelId="{C0B2560D-C126-7C47-A64F-D008D2D99EAA}" type="pres">
      <dgm:prSet presAssocID="{389A5B71-A77B-4215-91D6-1417F5CDDB4F}" presName="horz1" presStyleCnt="0"/>
      <dgm:spPr/>
    </dgm:pt>
    <dgm:pt modelId="{722350EA-9852-DD4D-81EC-910A422E5DD4}" type="pres">
      <dgm:prSet presAssocID="{389A5B71-A77B-4215-91D6-1417F5CDDB4F}" presName="tx1" presStyleLbl="revTx" presStyleIdx="5" presStyleCnt="6"/>
      <dgm:spPr/>
    </dgm:pt>
    <dgm:pt modelId="{77790ADC-DFC7-9E42-8CB1-767BD5FA1CA4}" type="pres">
      <dgm:prSet presAssocID="{389A5B71-A77B-4215-91D6-1417F5CDDB4F}" presName="vert1" presStyleCnt="0"/>
      <dgm:spPr/>
    </dgm:pt>
  </dgm:ptLst>
  <dgm:cxnLst>
    <dgm:cxn modelId="{01A16A14-3F49-429A-871E-7CF68A9D6E0C}" srcId="{DF0AD71F-AC5D-4B4D-8B0B-E2A4DCB07BA2}" destId="{389A5B71-A77B-4215-91D6-1417F5CDDB4F}" srcOrd="5" destOrd="0" parTransId="{1E8243D7-BC42-4011-A4E2-CD27484AAAFE}" sibTransId="{5DBFF2B0-D1F1-430E-ABA1-BCF2E4CE4446}"/>
    <dgm:cxn modelId="{977FD935-DC0C-7C4B-9968-2212D7FAB71E}" type="presOf" srcId="{4C0F6FF4-0832-46F8-8B69-CAA5490ECC0F}" destId="{E3456296-B546-CB45-9500-9302FEC887BB}" srcOrd="0" destOrd="0" presId="urn:microsoft.com/office/officeart/2008/layout/LinedList"/>
    <dgm:cxn modelId="{0865CD41-9387-4EA5-BE86-689871007F51}" srcId="{DF0AD71F-AC5D-4B4D-8B0B-E2A4DCB07BA2}" destId="{39D81027-9464-41A0-86A2-8352D3799368}" srcOrd="3" destOrd="0" parTransId="{09758DB3-4CE4-4B11-B6EA-C3310D451ADB}" sibTransId="{F0D534ED-44AB-4160-BA8C-1DC883F0D862}"/>
    <dgm:cxn modelId="{E75C776A-ADC2-DE4F-9DB6-CC8101217FDD}" type="presOf" srcId="{34420964-D22D-45F7-B8A6-D53B7E0C9AF2}" destId="{1C1388C9-E5C6-C24F-A47B-6DE01F35B6A2}" srcOrd="0" destOrd="0" presId="urn:microsoft.com/office/officeart/2008/layout/LinedList"/>
    <dgm:cxn modelId="{3728606F-226C-444F-B439-C688C4E8E615}" type="presOf" srcId="{54E242D6-FC1C-4734-AA7D-7977F3908E97}" destId="{C6199AF1-C854-BA4B-A932-843F58296791}" srcOrd="0" destOrd="0" presId="urn:microsoft.com/office/officeart/2008/layout/LinedList"/>
    <dgm:cxn modelId="{F7373A78-3AAC-5542-95E4-B5275B1AB7FE}" type="presOf" srcId="{389A5B71-A77B-4215-91D6-1417F5CDDB4F}" destId="{722350EA-9852-DD4D-81EC-910A422E5DD4}" srcOrd="0" destOrd="0" presId="urn:microsoft.com/office/officeart/2008/layout/LinedList"/>
    <dgm:cxn modelId="{F8681282-3C32-4249-9177-AE15D54CF2F6}" type="presOf" srcId="{39D81027-9464-41A0-86A2-8352D3799368}" destId="{60CFCB8F-A686-054C-8A1B-41557750F680}" srcOrd="0" destOrd="0" presId="urn:microsoft.com/office/officeart/2008/layout/LinedList"/>
    <dgm:cxn modelId="{D317CC84-2BDC-2249-86A4-D327B2CE6A0E}" type="presOf" srcId="{0347C163-D51E-42A1-9339-7742766D8614}" destId="{C6BD2270-5679-724F-877E-3B6AB40C3629}" srcOrd="0" destOrd="0" presId="urn:microsoft.com/office/officeart/2008/layout/LinedList"/>
    <dgm:cxn modelId="{06B9948C-ADE0-49D6-AD4D-9448B177FEA9}" srcId="{DF0AD71F-AC5D-4B4D-8B0B-E2A4DCB07BA2}" destId="{0347C163-D51E-42A1-9339-7742766D8614}" srcOrd="1" destOrd="0" parTransId="{10B0DFAE-C328-4700-8C3A-2BA02221E692}" sibTransId="{9DB2A652-BA82-4019-9F96-C97C92491441}"/>
    <dgm:cxn modelId="{90311192-6D89-4521-B766-FD6D3C077637}" srcId="{DF0AD71F-AC5D-4B4D-8B0B-E2A4DCB07BA2}" destId="{34420964-D22D-45F7-B8A6-D53B7E0C9AF2}" srcOrd="0" destOrd="0" parTransId="{10184A9F-EF06-4CBC-80A0-E0A9547CC154}" sibTransId="{9302F386-860F-40AA-8502-E96920B4CD3F}"/>
    <dgm:cxn modelId="{CEA7ED9F-001F-0E43-8CE8-6D3630481F35}" type="presOf" srcId="{DF0AD71F-AC5D-4B4D-8B0B-E2A4DCB07BA2}" destId="{B82F1CB4-988D-E246-9281-9536DF6F97D8}" srcOrd="0" destOrd="0" presId="urn:microsoft.com/office/officeart/2008/layout/LinedList"/>
    <dgm:cxn modelId="{236D47A5-482B-4292-A125-2B63DABC2F25}" srcId="{DF0AD71F-AC5D-4B4D-8B0B-E2A4DCB07BA2}" destId="{54E242D6-FC1C-4734-AA7D-7977F3908E97}" srcOrd="4" destOrd="0" parTransId="{311C453B-7B40-4855-B3AB-2BD586291966}" sibTransId="{423F48C8-CDCA-4B20-AF0B-0BC7E547D1AA}"/>
    <dgm:cxn modelId="{2C8C78DD-34C7-4E59-BB20-55B08B4010FF}" srcId="{DF0AD71F-AC5D-4B4D-8B0B-E2A4DCB07BA2}" destId="{4C0F6FF4-0832-46F8-8B69-CAA5490ECC0F}" srcOrd="2" destOrd="0" parTransId="{E384EC02-B800-49C5-B414-9ACAEF3F3F77}" sibTransId="{B74EA698-8290-494D-AD43-B5E115DA8606}"/>
    <dgm:cxn modelId="{42064E73-7F8F-C146-90BF-4D7716D9DF32}" type="presParOf" srcId="{B82F1CB4-988D-E246-9281-9536DF6F97D8}" destId="{DF5837BC-22E5-4B48-A5A7-B8A70915D57C}" srcOrd="0" destOrd="0" presId="urn:microsoft.com/office/officeart/2008/layout/LinedList"/>
    <dgm:cxn modelId="{3933A6F1-4748-2546-A3EC-B24BAAED3FF5}" type="presParOf" srcId="{B82F1CB4-988D-E246-9281-9536DF6F97D8}" destId="{67E6438D-67EB-254B-A6E3-7BE58888E181}" srcOrd="1" destOrd="0" presId="urn:microsoft.com/office/officeart/2008/layout/LinedList"/>
    <dgm:cxn modelId="{C28FEDE4-D44D-5A48-AF26-6A4BDF3C5447}" type="presParOf" srcId="{67E6438D-67EB-254B-A6E3-7BE58888E181}" destId="{1C1388C9-E5C6-C24F-A47B-6DE01F35B6A2}" srcOrd="0" destOrd="0" presId="urn:microsoft.com/office/officeart/2008/layout/LinedList"/>
    <dgm:cxn modelId="{D2E694B4-8507-F04D-821F-10F10EDD06F5}" type="presParOf" srcId="{67E6438D-67EB-254B-A6E3-7BE58888E181}" destId="{14F4C017-DCA2-FE43-89EA-BB654985CDFD}" srcOrd="1" destOrd="0" presId="urn:microsoft.com/office/officeart/2008/layout/LinedList"/>
    <dgm:cxn modelId="{AFE4960D-65E4-184C-B9E1-0B8C767ABB5A}" type="presParOf" srcId="{B82F1CB4-988D-E246-9281-9536DF6F97D8}" destId="{6ABE09A7-AB4C-9D49-BB5F-0633D38A66F2}" srcOrd="2" destOrd="0" presId="urn:microsoft.com/office/officeart/2008/layout/LinedList"/>
    <dgm:cxn modelId="{63E4DF95-550F-6A4C-ACE1-A0A65A9BEA09}" type="presParOf" srcId="{B82F1CB4-988D-E246-9281-9536DF6F97D8}" destId="{85FE2F32-BE05-5D4F-9AE4-5E0FE8A5C01D}" srcOrd="3" destOrd="0" presId="urn:microsoft.com/office/officeart/2008/layout/LinedList"/>
    <dgm:cxn modelId="{CF9DDEDD-53B2-F344-A589-5B20F61F07CF}" type="presParOf" srcId="{85FE2F32-BE05-5D4F-9AE4-5E0FE8A5C01D}" destId="{C6BD2270-5679-724F-877E-3B6AB40C3629}" srcOrd="0" destOrd="0" presId="urn:microsoft.com/office/officeart/2008/layout/LinedList"/>
    <dgm:cxn modelId="{F85AD8C1-0B24-EB46-9045-AE70B7B9C6C4}" type="presParOf" srcId="{85FE2F32-BE05-5D4F-9AE4-5E0FE8A5C01D}" destId="{6A1134C5-0789-C543-A4CF-064A74ABC509}" srcOrd="1" destOrd="0" presId="urn:microsoft.com/office/officeart/2008/layout/LinedList"/>
    <dgm:cxn modelId="{55FCCDB1-A8F8-9747-8EF8-77205BDAB18D}" type="presParOf" srcId="{B82F1CB4-988D-E246-9281-9536DF6F97D8}" destId="{411BBD45-A2EC-7F41-AD62-561C8B162662}" srcOrd="4" destOrd="0" presId="urn:microsoft.com/office/officeart/2008/layout/LinedList"/>
    <dgm:cxn modelId="{6F020838-9F5A-1543-B083-C27DEDCA836E}" type="presParOf" srcId="{B82F1CB4-988D-E246-9281-9536DF6F97D8}" destId="{EBF072B5-3A84-CF4C-B478-FC85511610B5}" srcOrd="5" destOrd="0" presId="urn:microsoft.com/office/officeart/2008/layout/LinedList"/>
    <dgm:cxn modelId="{5D71EBC5-CEBF-CD4F-9292-776059B1C6A5}" type="presParOf" srcId="{EBF072B5-3A84-CF4C-B478-FC85511610B5}" destId="{E3456296-B546-CB45-9500-9302FEC887BB}" srcOrd="0" destOrd="0" presId="urn:microsoft.com/office/officeart/2008/layout/LinedList"/>
    <dgm:cxn modelId="{9AA4239F-D0DB-A243-8C20-53CDEBD2DF73}" type="presParOf" srcId="{EBF072B5-3A84-CF4C-B478-FC85511610B5}" destId="{61B0BCA2-30EA-1B46-A3FB-7D9FEE4D70CB}" srcOrd="1" destOrd="0" presId="urn:microsoft.com/office/officeart/2008/layout/LinedList"/>
    <dgm:cxn modelId="{E9E7BD2D-468B-284A-8E64-14002961F761}" type="presParOf" srcId="{B82F1CB4-988D-E246-9281-9536DF6F97D8}" destId="{1A7E7415-2BAB-644F-AAAE-C7535A8D6DE8}" srcOrd="6" destOrd="0" presId="urn:microsoft.com/office/officeart/2008/layout/LinedList"/>
    <dgm:cxn modelId="{22D091C2-4D49-9F48-BA06-4C58E7669FB6}" type="presParOf" srcId="{B82F1CB4-988D-E246-9281-9536DF6F97D8}" destId="{2F363A03-1DB7-324C-87A1-5DBEB1DE9427}" srcOrd="7" destOrd="0" presId="urn:microsoft.com/office/officeart/2008/layout/LinedList"/>
    <dgm:cxn modelId="{A8989C5D-289A-4B45-9F96-7A684ED3D689}" type="presParOf" srcId="{2F363A03-1DB7-324C-87A1-5DBEB1DE9427}" destId="{60CFCB8F-A686-054C-8A1B-41557750F680}" srcOrd="0" destOrd="0" presId="urn:microsoft.com/office/officeart/2008/layout/LinedList"/>
    <dgm:cxn modelId="{3732734A-C5C3-EE4B-A9D3-CD26C2A3FE79}" type="presParOf" srcId="{2F363A03-1DB7-324C-87A1-5DBEB1DE9427}" destId="{BC8E77A2-C8AA-8F4E-99F4-9D03597C2E36}" srcOrd="1" destOrd="0" presId="urn:microsoft.com/office/officeart/2008/layout/LinedList"/>
    <dgm:cxn modelId="{9991B5FD-6F6A-B84A-89E8-5084E2B1F33A}" type="presParOf" srcId="{B82F1CB4-988D-E246-9281-9536DF6F97D8}" destId="{93AA031A-F462-5F49-B44E-4779261301BA}" srcOrd="8" destOrd="0" presId="urn:microsoft.com/office/officeart/2008/layout/LinedList"/>
    <dgm:cxn modelId="{DF95DE0E-0419-524C-A1A8-A79D24C5C5DA}" type="presParOf" srcId="{B82F1CB4-988D-E246-9281-9536DF6F97D8}" destId="{D89C8DDA-CAEF-7744-8044-97FCCD414F48}" srcOrd="9" destOrd="0" presId="urn:microsoft.com/office/officeart/2008/layout/LinedList"/>
    <dgm:cxn modelId="{70FF7313-A48D-4444-9E05-55473B880A9F}" type="presParOf" srcId="{D89C8DDA-CAEF-7744-8044-97FCCD414F48}" destId="{C6199AF1-C854-BA4B-A932-843F58296791}" srcOrd="0" destOrd="0" presId="urn:microsoft.com/office/officeart/2008/layout/LinedList"/>
    <dgm:cxn modelId="{18DF91B4-6328-7D44-BA12-3384FC52B2D6}" type="presParOf" srcId="{D89C8DDA-CAEF-7744-8044-97FCCD414F48}" destId="{7180BCC7-5038-5747-A60D-A795F171333B}" srcOrd="1" destOrd="0" presId="urn:microsoft.com/office/officeart/2008/layout/LinedList"/>
    <dgm:cxn modelId="{AA657E49-545F-5A45-8982-83FD398BCCBB}" type="presParOf" srcId="{B82F1CB4-988D-E246-9281-9536DF6F97D8}" destId="{EC0494A3-DEE6-D24A-A5C8-0B5BC9B6FD19}" srcOrd="10" destOrd="0" presId="urn:microsoft.com/office/officeart/2008/layout/LinedList"/>
    <dgm:cxn modelId="{757F449C-F09E-6942-BEA5-BDF6F58F2464}" type="presParOf" srcId="{B82F1CB4-988D-E246-9281-9536DF6F97D8}" destId="{C0B2560D-C126-7C47-A64F-D008D2D99EAA}" srcOrd="11" destOrd="0" presId="urn:microsoft.com/office/officeart/2008/layout/LinedList"/>
    <dgm:cxn modelId="{57B3B305-2F7F-7248-B529-D7131C8386E4}" type="presParOf" srcId="{C0B2560D-C126-7C47-A64F-D008D2D99EAA}" destId="{722350EA-9852-DD4D-81EC-910A422E5DD4}" srcOrd="0" destOrd="0" presId="urn:microsoft.com/office/officeart/2008/layout/LinedList"/>
    <dgm:cxn modelId="{06D920CD-FCF0-5148-9DB5-C5EE6F7891ED}" type="presParOf" srcId="{C0B2560D-C126-7C47-A64F-D008D2D99EAA}" destId="{77790ADC-DFC7-9E42-8CB1-767BD5FA1C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520A847-8B95-794B-A2FA-B4EFD6312FE5}"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DFA4CFE6-9FB4-934A-9EDB-0904DBF2F798}">
      <dgm:prSet custT="1"/>
      <dgm:spPr/>
      <dgm:t>
        <a:bodyPr/>
        <a:lstStyle/>
        <a:p>
          <a:r>
            <a:rPr lang="en-US" sz="4800" dirty="0"/>
            <a:t>Dynamic</a:t>
          </a:r>
          <a:endParaRPr lang="en-US" sz="5400" dirty="0"/>
        </a:p>
      </dgm:t>
    </dgm:pt>
    <dgm:pt modelId="{37FE0185-D107-B843-AD17-2D7F0690EAD3}" type="parTrans" cxnId="{56CDC9D9-4B3E-6F4C-8DAA-3DAAB55DC652}">
      <dgm:prSet/>
      <dgm:spPr/>
      <dgm:t>
        <a:bodyPr/>
        <a:lstStyle/>
        <a:p>
          <a:endParaRPr lang="en-US"/>
        </a:p>
      </dgm:t>
    </dgm:pt>
    <dgm:pt modelId="{CC4E6076-FC73-B14F-AA41-A9902E4957E4}" type="sibTrans" cxnId="{56CDC9D9-4B3E-6F4C-8DAA-3DAAB55DC652}">
      <dgm:prSet/>
      <dgm:spPr/>
      <dgm:t>
        <a:bodyPr/>
        <a:lstStyle/>
        <a:p>
          <a:endParaRPr lang="en-US"/>
        </a:p>
      </dgm:t>
    </dgm:pt>
    <dgm:pt modelId="{53FB047A-018E-EC42-B1CB-5B4BC1E87C59}">
      <dgm:prSet custT="1"/>
      <dgm:spPr/>
      <dgm:t>
        <a:bodyPr/>
        <a:lstStyle/>
        <a:p>
          <a:r>
            <a:rPr lang="en-US" sz="2800" dirty="0"/>
            <a:t>Considers the state of each server and distribute traffic accordingly</a:t>
          </a:r>
        </a:p>
      </dgm:t>
    </dgm:pt>
    <dgm:pt modelId="{14427AA2-10E3-3241-9074-49FF40CD5A68}" type="parTrans" cxnId="{9CE0C030-E1D0-554A-BC8B-918ADBDFC555}">
      <dgm:prSet/>
      <dgm:spPr/>
      <dgm:t>
        <a:bodyPr/>
        <a:lstStyle/>
        <a:p>
          <a:endParaRPr lang="en-US"/>
        </a:p>
      </dgm:t>
    </dgm:pt>
    <dgm:pt modelId="{85C26C08-727F-E549-AAF2-624C04EB17EC}" type="sibTrans" cxnId="{9CE0C030-E1D0-554A-BC8B-918ADBDFC555}">
      <dgm:prSet/>
      <dgm:spPr/>
      <dgm:t>
        <a:bodyPr/>
        <a:lstStyle/>
        <a:p>
          <a:endParaRPr lang="en-US"/>
        </a:p>
      </dgm:t>
    </dgm:pt>
    <dgm:pt modelId="{302D298E-5CD6-924B-9AF2-FCFBB3724BD2}">
      <dgm:prSet custT="1"/>
      <dgm:spPr/>
      <dgm:t>
        <a:bodyPr/>
        <a:lstStyle/>
        <a:p>
          <a:r>
            <a:rPr lang="en-US" sz="4800" dirty="0"/>
            <a:t>Static</a:t>
          </a:r>
          <a:endParaRPr lang="en-US" sz="6500" dirty="0"/>
        </a:p>
      </dgm:t>
    </dgm:pt>
    <dgm:pt modelId="{A8619B76-4997-8640-8869-9491EDB61099}" type="parTrans" cxnId="{D1B350DA-1CEC-AF4C-A8E4-D3610045825E}">
      <dgm:prSet/>
      <dgm:spPr/>
      <dgm:t>
        <a:bodyPr/>
        <a:lstStyle/>
        <a:p>
          <a:endParaRPr lang="en-US"/>
        </a:p>
      </dgm:t>
    </dgm:pt>
    <dgm:pt modelId="{EAFB9060-0969-FE44-8F54-E97315C4E0B5}" type="sibTrans" cxnId="{D1B350DA-1CEC-AF4C-A8E4-D3610045825E}">
      <dgm:prSet/>
      <dgm:spPr/>
      <dgm:t>
        <a:bodyPr/>
        <a:lstStyle/>
        <a:p>
          <a:endParaRPr lang="en-US"/>
        </a:p>
      </dgm:t>
    </dgm:pt>
    <dgm:pt modelId="{11F73DCF-6CD8-474D-8BCC-AAE51CD10049}">
      <dgm:prSet custT="1"/>
      <dgm:spPr/>
      <dgm:t>
        <a:bodyPr/>
        <a:lstStyle/>
        <a:p>
          <a:r>
            <a:rPr lang="en-US" sz="2800" dirty="0"/>
            <a:t>Distributes traffic using pre-defined rules</a:t>
          </a:r>
        </a:p>
      </dgm:t>
    </dgm:pt>
    <dgm:pt modelId="{2C70A394-E153-E240-BF23-3A524BFEBBB6}" type="parTrans" cxnId="{706E409F-C6D2-774E-8E09-6F5A139244F1}">
      <dgm:prSet/>
      <dgm:spPr/>
      <dgm:t>
        <a:bodyPr/>
        <a:lstStyle/>
        <a:p>
          <a:endParaRPr lang="en-US"/>
        </a:p>
      </dgm:t>
    </dgm:pt>
    <dgm:pt modelId="{879143D8-8DE1-3742-B1B1-BF1741B001FC}" type="sibTrans" cxnId="{706E409F-C6D2-774E-8E09-6F5A139244F1}">
      <dgm:prSet/>
      <dgm:spPr/>
      <dgm:t>
        <a:bodyPr/>
        <a:lstStyle/>
        <a:p>
          <a:endParaRPr lang="en-US"/>
        </a:p>
      </dgm:t>
    </dgm:pt>
    <dgm:pt modelId="{7F17FC6F-9DC9-AA4F-B53A-4F06B288DC0D}" type="pres">
      <dgm:prSet presAssocID="{9520A847-8B95-794B-A2FA-B4EFD6312FE5}" presName="Name0" presStyleCnt="0">
        <dgm:presLayoutVars>
          <dgm:dir/>
          <dgm:animLvl val="lvl"/>
          <dgm:resizeHandles val="exact"/>
        </dgm:presLayoutVars>
      </dgm:prSet>
      <dgm:spPr/>
    </dgm:pt>
    <dgm:pt modelId="{3D15079B-9DBF-A34E-8069-BE1BBE9E5206}" type="pres">
      <dgm:prSet presAssocID="{DFA4CFE6-9FB4-934A-9EDB-0904DBF2F798}" presName="linNode" presStyleCnt="0"/>
      <dgm:spPr/>
    </dgm:pt>
    <dgm:pt modelId="{9CC0F89B-E504-3642-8AF2-E33E74150EEC}" type="pres">
      <dgm:prSet presAssocID="{DFA4CFE6-9FB4-934A-9EDB-0904DBF2F798}" presName="parentText" presStyleLbl="node1" presStyleIdx="0" presStyleCnt="2" custScaleX="87137">
        <dgm:presLayoutVars>
          <dgm:chMax val="1"/>
          <dgm:bulletEnabled val="1"/>
        </dgm:presLayoutVars>
      </dgm:prSet>
      <dgm:spPr/>
    </dgm:pt>
    <dgm:pt modelId="{228D6CA7-29E8-9543-9B4E-718132DCB591}" type="pres">
      <dgm:prSet presAssocID="{DFA4CFE6-9FB4-934A-9EDB-0904DBF2F798}" presName="descendantText" presStyleLbl="alignAccFollowNode1" presStyleIdx="0" presStyleCnt="2" custScaleX="118509">
        <dgm:presLayoutVars>
          <dgm:bulletEnabled val="1"/>
        </dgm:presLayoutVars>
      </dgm:prSet>
      <dgm:spPr/>
    </dgm:pt>
    <dgm:pt modelId="{D70D8B54-6D75-3743-A877-F691C8632615}" type="pres">
      <dgm:prSet presAssocID="{CC4E6076-FC73-B14F-AA41-A9902E4957E4}" presName="sp" presStyleCnt="0"/>
      <dgm:spPr/>
    </dgm:pt>
    <dgm:pt modelId="{8769C7D9-6215-1F41-843E-DD4008F63AA9}" type="pres">
      <dgm:prSet presAssocID="{302D298E-5CD6-924B-9AF2-FCFBB3724BD2}" presName="linNode" presStyleCnt="0"/>
      <dgm:spPr/>
    </dgm:pt>
    <dgm:pt modelId="{34FD018D-B495-8741-8336-3D0DC87ACB46}" type="pres">
      <dgm:prSet presAssocID="{302D298E-5CD6-924B-9AF2-FCFBB3724BD2}" presName="parentText" presStyleLbl="node1" presStyleIdx="1" presStyleCnt="2" custScaleX="85822">
        <dgm:presLayoutVars>
          <dgm:chMax val="1"/>
          <dgm:bulletEnabled val="1"/>
        </dgm:presLayoutVars>
      </dgm:prSet>
      <dgm:spPr/>
    </dgm:pt>
    <dgm:pt modelId="{91045517-C85E-FB4C-A84C-9F0AD2C49BE3}" type="pres">
      <dgm:prSet presAssocID="{302D298E-5CD6-924B-9AF2-FCFBB3724BD2}" presName="descendantText" presStyleLbl="alignAccFollowNode1" presStyleIdx="1" presStyleCnt="2" custScaleX="110440">
        <dgm:presLayoutVars>
          <dgm:bulletEnabled val="1"/>
        </dgm:presLayoutVars>
      </dgm:prSet>
      <dgm:spPr/>
    </dgm:pt>
  </dgm:ptLst>
  <dgm:cxnLst>
    <dgm:cxn modelId="{A3933C09-9017-7649-99C1-595AB9C407F2}" type="presOf" srcId="{302D298E-5CD6-924B-9AF2-FCFBB3724BD2}" destId="{34FD018D-B495-8741-8336-3D0DC87ACB46}" srcOrd="0" destOrd="0" presId="urn:microsoft.com/office/officeart/2005/8/layout/vList5"/>
    <dgm:cxn modelId="{A88A7F2B-787C-D74D-B185-7665A7019990}" type="presOf" srcId="{DFA4CFE6-9FB4-934A-9EDB-0904DBF2F798}" destId="{9CC0F89B-E504-3642-8AF2-E33E74150EEC}" srcOrd="0" destOrd="0" presId="urn:microsoft.com/office/officeart/2005/8/layout/vList5"/>
    <dgm:cxn modelId="{9CE0C030-E1D0-554A-BC8B-918ADBDFC555}" srcId="{DFA4CFE6-9FB4-934A-9EDB-0904DBF2F798}" destId="{53FB047A-018E-EC42-B1CB-5B4BC1E87C59}" srcOrd="0" destOrd="0" parTransId="{14427AA2-10E3-3241-9074-49FF40CD5A68}" sibTransId="{85C26C08-727F-E549-AAF2-624C04EB17EC}"/>
    <dgm:cxn modelId="{4C47919E-9EDB-3D4D-A589-9AD9AD8F20D0}" type="presOf" srcId="{53FB047A-018E-EC42-B1CB-5B4BC1E87C59}" destId="{228D6CA7-29E8-9543-9B4E-718132DCB591}" srcOrd="0" destOrd="0" presId="urn:microsoft.com/office/officeart/2005/8/layout/vList5"/>
    <dgm:cxn modelId="{706E409F-C6D2-774E-8E09-6F5A139244F1}" srcId="{302D298E-5CD6-924B-9AF2-FCFBB3724BD2}" destId="{11F73DCF-6CD8-474D-8BCC-AAE51CD10049}" srcOrd="0" destOrd="0" parTransId="{2C70A394-E153-E240-BF23-3A524BFEBBB6}" sibTransId="{879143D8-8DE1-3742-B1B1-BF1741B001FC}"/>
    <dgm:cxn modelId="{5EAAFFB6-6F97-2E45-929D-F98201A28C95}" type="presOf" srcId="{11F73DCF-6CD8-474D-8BCC-AAE51CD10049}" destId="{91045517-C85E-FB4C-A84C-9F0AD2C49BE3}" srcOrd="0" destOrd="0" presId="urn:microsoft.com/office/officeart/2005/8/layout/vList5"/>
    <dgm:cxn modelId="{224492CE-18C8-9540-9FA6-CA770453932B}" type="presOf" srcId="{9520A847-8B95-794B-A2FA-B4EFD6312FE5}" destId="{7F17FC6F-9DC9-AA4F-B53A-4F06B288DC0D}" srcOrd="0" destOrd="0" presId="urn:microsoft.com/office/officeart/2005/8/layout/vList5"/>
    <dgm:cxn modelId="{56CDC9D9-4B3E-6F4C-8DAA-3DAAB55DC652}" srcId="{9520A847-8B95-794B-A2FA-B4EFD6312FE5}" destId="{DFA4CFE6-9FB4-934A-9EDB-0904DBF2F798}" srcOrd="0" destOrd="0" parTransId="{37FE0185-D107-B843-AD17-2D7F0690EAD3}" sibTransId="{CC4E6076-FC73-B14F-AA41-A9902E4957E4}"/>
    <dgm:cxn modelId="{D1B350DA-1CEC-AF4C-A8E4-D3610045825E}" srcId="{9520A847-8B95-794B-A2FA-B4EFD6312FE5}" destId="{302D298E-5CD6-924B-9AF2-FCFBB3724BD2}" srcOrd="1" destOrd="0" parTransId="{A8619B76-4997-8640-8869-9491EDB61099}" sibTransId="{EAFB9060-0969-FE44-8F54-E97315C4E0B5}"/>
    <dgm:cxn modelId="{B2932AA5-99A2-444C-B20B-4F6925DD6526}" type="presParOf" srcId="{7F17FC6F-9DC9-AA4F-B53A-4F06B288DC0D}" destId="{3D15079B-9DBF-A34E-8069-BE1BBE9E5206}" srcOrd="0" destOrd="0" presId="urn:microsoft.com/office/officeart/2005/8/layout/vList5"/>
    <dgm:cxn modelId="{766F8105-0A12-6F46-8AD2-86DF63673B04}" type="presParOf" srcId="{3D15079B-9DBF-A34E-8069-BE1BBE9E5206}" destId="{9CC0F89B-E504-3642-8AF2-E33E74150EEC}" srcOrd="0" destOrd="0" presId="urn:microsoft.com/office/officeart/2005/8/layout/vList5"/>
    <dgm:cxn modelId="{6E80EF2D-246E-B64C-BF04-1BDD80F52DB9}" type="presParOf" srcId="{3D15079B-9DBF-A34E-8069-BE1BBE9E5206}" destId="{228D6CA7-29E8-9543-9B4E-718132DCB591}" srcOrd="1" destOrd="0" presId="urn:microsoft.com/office/officeart/2005/8/layout/vList5"/>
    <dgm:cxn modelId="{68AC7D86-32C0-A344-91B9-F3576F3FF192}" type="presParOf" srcId="{7F17FC6F-9DC9-AA4F-B53A-4F06B288DC0D}" destId="{D70D8B54-6D75-3743-A877-F691C8632615}" srcOrd="1" destOrd="0" presId="urn:microsoft.com/office/officeart/2005/8/layout/vList5"/>
    <dgm:cxn modelId="{8C34305F-6D3E-8742-8C10-DC46E2BB6C48}" type="presParOf" srcId="{7F17FC6F-9DC9-AA4F-B53A-4F06B288DC0D}" destId="{8769C7D9-6215-1F41-843E-DD4008F63AA9}" srcOrd="2" destOrd="0" presId="urn:microsoft.com/office/officeart/2005/8/layout/vList5"/>
    <dgm:cxn modelId="{6C576FFA-97A4-9949-8D3E-D4E478B87E9D}" type="presParOf" srcId="{8769C7D9-6215-1F41-843E-DD4008F63AA9}" destId="{34FD018D-B495-8741-8336-3D0DC87ACB46}" srcOrd="0" destOrd="0" presId="urn:microsoft.com/office/officeart/2005/8/layout/vList5"/>
    <dgm:cxn modelId="{EC6CC984-ABB8-C344-9C98-3DF69210E99E}" type="presParOf" srcId="{8769C7D9-6215-1F41-843E-DD4008F63AA9}" destId="{91045517-C85E-FB4C-A84C-9F0AD2C49B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AD758F4-7309-3F44-97E3-8F76747D28D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E48D2C-3B0C-5D42-933F-2ACC1FC74AD5}">
      <dgm:prSet/>
      <dgm:spPr/>
      <dgm:t>
        <a:bodyPr/>
        <a:lstStyle/>
        <a:p>
          <a:r>
            <a:rPr lang="en-US" dirty="0"/>
            <a:t>Least Connection </a:t>
          </a:r>
        </a:p>
      </dgm:t>
    </dgm:pt>
    <dgm:pt modelId="{9A52B670-0336-D044-9B6C-38B549C0EA4B}" type="parTrans" cxnId="{7CA0DF51-DA6A-984C-B943-C58E370E795C}">
      <dgm:prSet/>
      <dgm:spPr/>
      <dgm:t>
        <a:bodyPr/>
        <a:lstStyle/>
        <a:p>
          <a:endParaRPr lang="en-US"/>
        </a:p>
      </dgm:t>
    </dgm:pt>
    <dgm:pt modelId="{7A6BEFAE-FE5F-084B-87BB-DACD64E90613}" type="sibTrans" cxnId="{7CA0DF51-DA6A-984C-B943-C58E370E795C}">
      <dgm:prSet/>
      <dgm:spPr/>
      <dgm:t>
        <a:bodyPr/>
        <a:lstStyle/>
        <a:p>
          <a:endParaRPr lang="en-US"/>
        </a:p>
      </dgm:t>
    </dgm:pt>
    <dgm:pt modelId="{86F1012E-85F0-6141-9B90-4258D3AE330E}">
      <dgm:prSet/>
      <dgm:spPr/>
      <dgm:t>
        <a:bodyPr/>
        <a:lstStyle/>
        <a:p>
          <a:r>
            <a:rPr lang="en-US" dirty="0"/>
            <a:t>Checks which servers have the fewest connections open at the time and sends traffic to those servers. This assumes all connections require roughly equal processing power.</a:t>
          </a:r>
        </a:p>
      </dgm:t>
    </dgm:pt>
    <dgm:pt modelId="{CC8CED56-37A4-CD4B-AEB8-896B7E160CB1}" type="parTrans" cxnId="{E5297EE0-4B64-AE47-AB00-A6C34F686924}">
      <dgm:prSet/>
      <dgm:spPr/>
      <dgm:t>
        <a:bodyPr/>
        <a:lstStyle/>
        <a:p>
          <a:endParaRPr lang="en-US"/>
        </a:p>
      </dgm:t>
    </dgm:pt>
    <dgm:pt modelId="{C45CF3A9-544C-3D4D-954E-B9832CD098DA}" type="sibTrans" cxnId="{E5297EE0-4B64-AE47-AB00-A6C34F686924}">
      <dgm:prSet/>
      <dgm:spPr/>
      <dgm:t>
        <a:bodyPr/>
        <a:lstStyle/>
        <a:p>
          <a:endParaRPr lang="en-US"/>
        </a:p>
      </dgm:t>
    </dgm:pt>
    <dgm:pt modelId="{A9854C97-B4FD-3A47-93FB-BF31CEF7C55D}">
      <dgm:prSet/>
      <dgm:spPr/>
      <dgm:t>
        <a:bodyPr/>
        <a:lstStyle/>
        <a:p>
          <a:r>
            <a:rPr lang="en-US" dirty="0"/>
            <a:t>Weighted Least Connection</a:t>
          </a:r>
        </a:p>
      </dgm:t>
    </dgm:pt>
    <dgm:pt modelId="{4C362170-35F2-2348-A904-9D2A253A5851}" type="parTrans" cxnId="{70DDBE1E-3094-B04B-BDE9-41592F87D147}">
      <dgm:prSet/>
      <dgm:spPr/>
      <dgm:t>
        <a:bodyPr/>
        <a:lstStyle/>
        <a:p>
          <a:endParaRPr lang="en-US"/>
        </a:p>
      </dgm:t>
    </dgm:pt>
    <dgm:pt modelId="{2520F4D0-0A21-5B48-84F0-E18F6F636CE6}" type="sibTrans" cxnId="{70DDBE1E-3094-B04B-BDE9-41592F87D147}">
      <dgm:prSet/>
      <dgm:spPr/>
      <dgm:t>
        <a:bodyPr/>
        <a:lstStyle/>
        <a:p>
          <a:endParaRPr lang="en-US"/>
        </a:p>
      </dgm:t>
    </dgm:pt>
    <dgm:pt modelId="{BEE8A9FC-C8CE-734C-A8BC-163F1427DE27}">
      <dgm:prSet/>
      <dgm:spPr/>
      <dgm:t>
        <a:bodyPr/>
        <a:lstStyle/>
        <a:p>
          <a:r>
            <a:rPr lang="en-US" dirty="0"/>
            <a:t>Gives administrators the ability to assign different weights to each server, assuming that some servers can handle more connections than others.</a:t>
          </a:r>
        </a:p>
      </dgm:t>
    </dgm:pt>
    <dgm:pt modelId="{383D080C-50EC-0B4D-961D-36D3D020D932}" type="parTrans" cxnId="{7CF2749B-BA01-D543-81C7-EF812A0B76F4}">
      <dgm:prSet/>
      <dgm:spPr/>
      <dgm:t>
        <a:bodyPr/>
        <a:lstStyle/>
        <a:p>
          <a:endParaRPr lang="en-US"/>
        </a:p>
      </dgm:t>
    </dgm:pt>
    <dgm:pt modelId="{6EFB7B34-D377-8749-B1C4-D17B0CEE53F0}" type="sibTrans" cxnId="{7CF2749B-BA01-D543-81C7-EF812A0B76F4}">
      <dgm:prSet/>
      <dgm:spPr/>
      <dgm:t>
        <a:bodyPr/>
        <a:lstStyle/>
        <a:p>
          <a:endParaRPr lang="en-US"/>
        </a:p>
      </dgm:t>
    </dgm:pt>
    <dgm:pt modelId="{06807CB5-057A-524F-97B9-C93997075164}">
      <dgm:prSet/>
      <dgm:spPr/>
      <dgm:t>
        <a:bodyPr/>
        <a:lstStyle/>
        <a:p>
          <a:r>
            <a:rPr lang="en-US" dirty="0"/>
            <a:t>Weighted Response Time</a:t>
          </a:r>
        </a:p>
      </dgm:t>
    </dgm:pt>
    <dgm:pt modelId="{849C5B96-C864-2445-9564-C98950DE3992}" type="parTrans" cxnId="{ED990CC9-6476-4247-9D65-FF69C3C01521}">
      <dgm:prSet/>
      <dgm:spPr/>
      <dgm:t>
        <a:bodyPr/>
        <a:lstStyle/>
        <a:p>
          <a:endParaRPr lang="en-US"/>
        </a:p>
      </dgm:t>
    </dgm:pt>
    <dgm:pt modelId="{CD29E533-B062-6A4B-AC6F-7E9511588842}" type="sibTrans" cxnId="{ED990CC9-6476-4247-9D65-FF69C3C01521}">
      <dgm:prSet/>
      <dgm:spPr/>
      <dgm:t>
        <a:bodyPr/>
        <a:lstStyle/>
        <a:p>
          <a:endParaRPr lang="en-US"/>
        </a:p>
      </dgm:t>
    </dgm:pt>
    <dgm:pt modelId="{4584F0DE-09A7-E348-869C-E3C5C8694B19}">
      <dgm:prSet/>
      <dgm:spPr/>
      <dgm:t>
        <a:bodyPr/>
        <a:lstStyle/>
        <a:p>
          <a:r>
            <a:rPr lang="en-US"/>
            <a:t>Averages the response time of each server, and combines that with the number of connections each server has open to determine where to send traffic. By sending traffic to the servers with the quickest response time, the algorithm ensures faster service for users.</a:t>
          </a:r>
        </a:p>
      </dgm:t>
    </dgm:pt>
    <dgm:pt modelId="{51EB0E0D-D978-8B4B-A232-CE85509D05A8}" type="parTrans" cxnId="{200F2358-45BB-9041-990E-C9E531F37316}">
      <dgm:prSet/>
      <dgm:spPr/>
      <dgm:t>
        <a:bodyPr/>
        <a:lstStyle/>
        <a:p>
          <a:endParaRPr lang="en-US"/>
        </a:p>
      </dgm:t>
    </dgm:pt>
    <dgm:pt modelId="{D5905D93-1621-0742-B45A-92C22A9B4F4F}" type="sibTrans" cxnId="{200F2358-45BB-9041-990E-C9E531F37316}">
      <dgm:prSet/>
      <dgm:spPr/>
      <dgm:t>
        <a:bodyPr/>
        <a:lstStyle/>
        <a:p>
          <a:endParaRPr lang="en-US"/>
        </a:p>
      </dgm:t>
    </dgm:pt>
    <dgm:pt modelId="{FE748245-5527-2542-B87C-D239ACC4634D}">
      <dgm:prSet/>
      <dgm:spPr/>
      <dgm:t>
        <a:bodyPr/>
        <a:lstStyle/>
        <a:p>
          <a:r>
            <a:rPr lang="en-US"/>
            <a:t>Resource-based</a:t>
          </a:r>
        </a:p>
      </dgm:t>
    </dgm:pt>
    <dgm:pt modelId="{3FF7EA44-D6AE-E04C-9C8D-378E9F4E5BE4}" type="parTrans" cxnId="{2A44D3D3-988E-B745-B3E1-84E38787BEAD}">
      <dgm:prSet/>
      <dgm:spPr/>
      <dgm:t>
        <a:bodyPr/>
        <a:lstStyle/>
        <a:p>
          <a:endParaRPr lang="en-US"/>
        </a:p>
      </dgm:t>
    </dgm:pt>
    <dgm:pt modelId="{7A39CD5C-8717-F84A-B5C0-EDD822478E76}" type="sibTrans" cxnId="{2A44D3D3-988E-B745-B3E1-84E38787BEAD}">
      <dgm:prSet/>
      <dgm:spPr/>
      <dgm:t>
        <a:bodyPr/>
        <a:lstStyle/>
        <a:p>
          <a:endParaRPr lang="en-US"/>
        </a:p>
      </dgm:t>
    </dgm:pt>
    <dgm:pt modelId="{14D641DB-2C6D-2849-AC59-AF8845E7FD69}">
      <dgm:prSet/>
      <dgm:spPr/>
      <dgm:t>
        <a:bodyPr/>
        <a:lstStyle/>
        <a:p>
          <a:r>
            <a:rPr lang="en-US"/>
            <a:t>Distributes load based on what resources each server has available at the time. Specialized software (called an "agent") running on each server measures that server's available CPU and memory, and the load balancer queries the agent before distributing traffic to that server.</a:t>
          </a:r>
        </a:p>
      </dgm:t>
    </dgm:pt>
    <dgm:pt modelId="{F0A3DF84-6F52-0A4C-857D-DDA2D2AB4880}" type="parTrans" cxnId="{E714CBFD-E54B-544A-8105-1648920F4EDA}">
      <dgm:prSet/>
      <dgm:spPr/>
      <dgm:t>
        <a:bodyPr/>
        <a:lstStyle/>
        <a:p>
          <a:endParaRPr lang="en-US"/>
        </a:p>
      </dgm:t>
    </dgm:pt>
    <dgm:pt modelId="{3954686C-C772-2A44-9296-8272FFB5350F}" type="sibTrans" cxnId="{E714CBFD-E54B-544A-8105-1648920F4EDA}">
      <dgm:prSet/>
      <dgm:spPr/>
      <dgm:t>
        <a:bodyPr/>
        <a:lstStyle/>
        <a:p>
          <a:endParaRPr lang="en-US"/>
        </a:p>
      </dgm:t>
    </dgm:pt>
    <dgm:pt modelId="{3E429E32-C5D4-F346-ACD1-D44E0434B2D5}">
      <dgm:prSet/>
      <dgm:spPr/>
      <dgm:t>
        <a:bodyPr/>
        <a:lstStyle/>
        <a:p>
          <a:r>
            <a:rPr lang="en-US" dirty="0"/>
            <a:t>Least Response Time</a:t>
          </a:r>
        </a:p>
      </dgm:t>
    </dgm:pt>
    <dgm:pt modelId="{36E7BA1D-480E-7A40-A505-CF2567CC7F7D}" type="parTrans" cxnId="{4C8EC69A-210E-104F-BE5B-FDD2DBCFB56B}">
      <dgm:prSet/>
      <dgm:spPr/>
      <dgm:t>
        <a:bodyPr/>
        <a:lstStyle/>
        <a:p>
          <a:endParaRPr lang="en-US"/>
        </a:p>
      </dgm:t>
    </dgm:pt>
    <dgm:pt modelId="{F3910E15-271A-F14F-A838-7E5F79387C44}" type="sibTrans" cxnId="{4C8EC69A-210E-104F-BE5B-FDD2DBCFB56B}">
      <dgm:prSet/>
      <dgm:spPr/>
      <dgm:t>
        <a:bodyPr/>
        <a:lstStyle/>
        <a:p>
          <a:endParaRPr lang="en-US"/>
        </a:p>
      </dgm:t>
    </dgm:pt>
    <dgm:pt modelId="{43F99433-29A4-064B-BE15-B4C8CD9A56E8}">
      <dgm:prSet/>
      <dgm:spPr/>
      <dgm:t>
        <a:bodyPr/>
        <a:lstStyle/>
        <a:p>
          <a:r>
            <a:rPr lang="en-US" dirty="0"/>
            <a:t>The total time that the server takes to process the incoming requests and send a response. The least response time method combines the server response time and the active connections to determine the best server</a:t>
          </a:r>
        </a:p>
      </dgm:t>
    </dgm:pt>
    <dgm:pt modelId="{4931C0CF-B57F-FC46-80F6-66A241AF80AC}" type="parTrans" cxnId="{3FDF274B-25BE-994E-8EF8-BA820A3ABCFD}">
      <dgm:prSet/>
      <dgm:spPr/>
      <dgm:t>
        <a:bodyPr/>
        <a:lstStyle/>
        <a:p>
          <a:endParaRPr lang="en-US"/>
        </a:p>
      </dgm:t>
    </dgm:pt>
    <dgm:pt modelId="{A55E6800-B99E-1942-86FB-DAC41CADFF76}" type="sibTrans" cxnId="{3FDF274B-25BE-994E-8EF8-BA820A3ABCFD}">
      <dgm:prSet/>
      <dgm:spPr/>
      <dgm:t>
        <a:bodyPr/>
        <a:lstStyle/>
        <a:p>
          <a:endParaRPr lang="en-US"/>
        </a:p>
      </dgm:t>
    </dgm:pt>
    <dgm:pt modelId="{C33043BF-68B9-6545-BFA7-73755554F5E9}" type="pres">
      <dgm:prSet presAssocID="{CAD758F4-7309-3F44-97E3-8F76747D28D9}" presName="linear" presStyleCnt="0">
        <dgm:presLayoutVars>
          <dgm:animLvl val="lvl"/>
          <dgm:resizeHandles val="exact"/>
        </dgm:presLayoutVars>
      </dgm:prSet>
      <dgm:spPr/>
    </dgm:pt>
    <dgm:pt modelId="{8D308BC8-F5A0-094A-9854-14D27CACCFCC}" type="pres">
      <dgm:prSet presAssocID="{72E48D2C-3B0C-5D42-933F-2ACC1FC74AD5}" presName="parentText" presStyleLbl="node1" presStyleIdx="0" presStyleCnt="5">
        <dgm:presLayoutVars>
          <dgm:chMax val="0"/>
          <dgm:bulletEnabled val="1"/>
        </dgm:presLayoutVars>
      </dgm:prSet>
      <dgm:spPr/>
    </dgm:pt>
    <dgm:pt modelId="{6D08DBE2-9D92-4340-9DB1-38AD030C1D77}" type="pres">
      <dgm:prSet presAssocID="{72E48D2C-3B0C-5D42-933F-2ACC1FC74AD5}" presName="childText" presStyleLbl="revTx" presStyleIdx="0" presStyleCnt="5">
        <dgm:presLayoutVars>
          <dgm:bulletEnabled val="1"/>
        </dgm:presLayoutVars>
      </dgm:prSet>
      <dgm:spPr/>
    </dgm:pt>
    <dgm:pt modelId="{8388E1D7-753C-4843-95D7-EE76EFF9EFB9}" type="pres">
      <dgm:prSet presAssocID="{A9854C97-B4FD-3A47-93FB-BF31CEF7C55D}" presName="parentText" presStyleLbl="node1" presStyleIdx="1" presStyleCnt="5">
        <dgm:presLayoutVars>
          <dgm:chMax val="0"/>
          <dgm:bulletEnabled val="1"/>
        </dgm:presLayoutVars>
      </dgm:prSet>
      <dgm:spPr/>
    </dgm:pt>
    <dgm:pt modelId="{C4A10B98-C5FE-2E45-A501-1F4B85DF7BAF}" type="pres">
      <dgm:prSet presAssocID="{A9854C97-B4FD-3A47-93FB-BF31CEF7C55D}" presName="childText" presStyleLbl="revTx" presStyleIdx="1" presStyleCnt="5">
        <dgm:presLayoutVars>
          <dgm:bulletEnabled val="1"/>
        </dgm:presLayoutVars>
      </dgm:prSet>
      <dgm:spPr/>
    </dgm:pt>
    <dgm:pt modelId="{B4A6F1AF-7424-964C-BAC5-4AC45EA8D8C3}" type="pres">
      <dgm:prSet presAssocID="{3E429E32-C5D4-F346-ACD1-D44E0434B2D5}" presName="parentText" presStyleLbl="node1" presStyleIdx="2" presStyleCnt="5">
        <dgm:presLayoutVars>
          <dgm:chMax val="0"/>
          <dgm:bulletEnabled val="1"/>
        </dgm:presLayoutVars>
      </dgm:prSet>
      <dgm:spPr/>
    </dgm:pt>
    <dgm:pt modelId="{CB003352-0395-AB4D-A0D0-0CBB794848F1}" type="pres">
      <dgm:prSet presAssocID="{3E429E32-C5D4-F346-ACD1-D44E0434B2D5}" presName="childText" presStyleLbl="revTx" presStyleIdx="2" presStyleCnt="5">
        <dgm:presLayoutVars>
          <dgm:bulletEnabled val="1"/>
        </dgm:presLayoutVars>
      </dgm:prSet>
      <dgm:spPr/>
    </dgm:pt>
    <dgm:pt modelId="{88736C9B-A6AD-A94F-97C9-38D0E8CFBE73}" type="pres">
      <dgm:prSet presAssocID="{06807CB5-057A-524F-97B9-C93997075164}" presName="parentText" presStyleLbl="node1" presStyleIdx="3" presStyleCnt="5">
        <dgm:presLayoutVars>
          <dgm:chMax val="0"/>
          <dgm:bulletEnabled val="1"/>
        </dgm:presLayoutVars>
      </dgm:prSet>
      <dgm:spPr/>
    </dgm:pt>
    <dgm:pt modelId="{E7591EF1-CA7E-F545-8603-84CB24659DFF}" type="pres">
      <dgm:prSet presAssocID="{06807CB5-057A-524F-97B9-C93997075164}" presName="childText" presStyleLbl="revTx" presStyleIdx="3" presStyleCnt="5">
        <dgm:presLayoutVars>
          <dgm:bulletEnabled val="1"/>
        </dgm:presLayoutVars>
      </dgm:prSet>
      <dgm:spPr/>
    </dgm:pt>
    <dgm:pt modelId="{100DA834-73F7-5D4A-9CDC-214E66E01965}" type="pres">
      <dgm:prSet presAssocID="{FE748245-5527-2542-B87C-D239ACC4634D}" presName="parentText" presStyleLbl="node1" presStyleIdx="4" presStyleCnt="5">
        <dgm:presLayoutVars>
          <dgm:chMax val="0"/>
          <dgm:bulletEnabled val="1"/>
        </dgm:presLayoutVars>
      </dgm:prSet>
      <dgm:spPr/>
    </dgm:pt>
    <dgm:pt modelId="{6F6A40AD-9990-F941-B25E-163E2B63435E}" type="pres">
      <dgm:prSet presAssocID="{FE748245-5527-2542-B87C-D239ACC4634D}" presName="childText" presStyleLbl="revTx" presStyleIdx="4" presStyleCnt="5">
        <dgm:presLayoutVars>
          <dgm:bulletEnabled val="1"/>
        </dgm:presLayoutVars>
      </dgm:prSet>
      <dgm:spPr/>
    </dgm:pt>
  </dgm:ptLst>
  <dgm:cxnLst>
    <dgm:cxn modelId="{5032511D-39AD-B842-8A87-BF607EFB4BE2}" type="presOf" srcId="{06807CB5-057A-524F-97B9-C93997075164}" destId="{88736C9B-A6AD-A94F-97C9-38D0E8CFBE73}" srcOrd="0" destOrd="0" presId="urn:microsoft.com/office/officeart/2005/8/layout/vList2"/>
    <dgm:cxn modelId="{70DDBE1E-3094-B04B-BDE9-41592F87D147}" srcId="{CAD758F4-7309-3F44-97E3-8F76747D28D9}" destId="{A9854C97-B4FD-3A47-93FB-BF31CEF7C55D}" srcOrd="1" destOrd="0" parTransId="{4C362170-35F2-2348-A904-9D2A253A5851}" sibTransId="{2520F4D0-0A21-5B48-84F0-E18F6F636CE6}"/>
    <dgm:cxn modelId="{E9468E3F-BD56-884D-86FC-99CDEF875762}" type="presOf" srcId="{BEE8A9FC-C8CE-734C-A8BC-163F1427DE27}" destId="{C4A10B98-C5FE-2E45-A501-1F4B85DF7BAF}" srcOrd="0" destOrd="0" presId="urn:microsoft.com/office/officeart/2005/8/layout/vList2"/>
    <dgm:cxn modelId="{3FDF274B-25BE-994E-8EF8-BA820A3ABCFD}" srcId="{3E429E32-C5D4-F346-ACD1-D44E0434B2D5}" destId="{43F99433-29A4-064B-BE15-B4C8CD9A56E8}" srcOrd="0" destOrd="0" parTransId="{4931C0CF-B57F-FC46-80F6-66A241AF80AC}" sibTransId="{A55E6800-B99E-1942-86FB-DAC41CADFF76}"/>
    <dgm:cxn modelId="{6A3E1E4D-04C6-AC41-9ADD-4193E0BEC9E5}" type="presOf" srcId="{3E429E32-C5D4-F346-ACD1-D44E0434B2D5}" destId="{B4A6F1AF-7424-964C-BAC5-4AC45EA8D8C3}" srcOrd="0" destOrd="0" presId="urn:microsoft.com/office/officeart/2005/8/layout/vList2"/>
    <dgm:cxn modelId="{7CA0DF51-DA6A-984C-B943-C58E370E795C}" srcId="{CAD758F4-7309-3F44-97E3-8F76747D28D9}" destId="{72E48D2C-3B0C-5D42-933F-2ACC1FC74AD5}" srcOrd="0" destOrd="0" parTransId="{9A52B670-0336-D044-9B6C-38B549C0EA4B}" sibTransId="{7A6BEFAE-FE5F-084B-87BB-DACD64E90613}"/>
    <dgm:cxn modelId="{200F2358-45BB-9041-990E-C9E531F37316}" srcId="{06807CB5-057A-524F-97B9-C93997075164}" destId="{4584F0DE-09A7-E348-869C-E3C5C8694B19}" srcOrd="0" destOrd="0" parTransId="{51EB0E0D-D978-8B4B-A232-CE85509D05A8}" sibTransId="{D5905D93-1621-0742-B45A-92C22A9B4F4F}"/>
    <dgm:cxn modelId="{F20F615F-9AB6-B949-85D9-6F6743F2FF65}" type="presOf" srcId="{4584F0DE-09A7-E348-869C-E3C5C8694B19}" destId="{E7591EF1-CA7E-F545-8603-84CB24659DFF}" srcOrd="0" destOrd="0" presId="urn:microsoft.com/office/officeart/2005/8/layout/vList2"/>
    <dgm:cxn modelId="{5C22766E-FA5E-404B-B6E5-7580BA43D35B}" type="presOf" srcId="{14D641DB-2C6D-2849-AC59-AF8845E7FD69}" destId="{6F6A40AD-9990-F941-B25E-163E2B63435E}" srcOrd="0" destOrd="0" presId="urn:microsoft.com/office/officeart/2005/8/layout/vList2"/>
    <dgm:cxn modelId="{F214EC84-F81D-7C49-9611-88E134992F23}" type="presOf" srcId="{A9854C97-B4FD-3A47-93FB-BF31CEF7C55D}" destId="{8388E1D7-753C-4843-95D7-EE76EFF9EFB9}" srcOrd="0" destOrd="0" presId="urn:microsoft.com/office/officeart/2005/8/layout/vList2"/>
    <dgm:cxn modelId="{8CC3E793-47A0-FC4E-9623-6B09F66325C3}" type="presOf" srcId="{72E48D2C-3B0C-5D42-933F-2ACC1FC74AD5}" destId="{8D308BC8-F5A0-094A-9854-14D27CACCFCC}" srcOrd="0" destOrd="0" presId="urn:microsoft.com/office/officeart/2005/8/layout/vList2"/>
    <dgm:cxn modelId="{4C8EC69A-210E-104F-BE5B-FDD2DBCFB56B}" srcId="{CAD758F4-7309-3F44-97E3-8F76747D28D9}" destId="{3E429E32-C5D4-F346-ACD1-D44E0434B2D5}" srcOrd="2" destOrd="0" parTransId="{36E7BA1D-480E-7A40-A505-CF2567CC7F7D}" sibTransId="{F3910E15-271A-F14F-A838-7E5F79387C44}"/>
    <dgm:cxn modelId="{7CF2749B-BA01-D543-81C7-EF812A0B76F4}" srcId="{A9854C97-B4FD-3A47-93FB-BF31CEF7C55D}" destId="{BEE8A9FC-C8CE-734C-A8BC-163F1427DE27}" srcOrd="0" destOrd="0" parTransId="{383D080C-50EC-0B4D-961D-36D3D020D932}" sibTransId="{6EFB7B34-D377-8749-B1C4-D17B0CEE53F0}"/>
    <dgm:cxn modelId="{ED990CC9-6476-4247-9D65-FF69C3C01521}" srcId="{CAD758F4-7309-3F44-97E3-8F76747D28D9}" destId="{06807CB5-057A-524F-97B9-C93997075164}" srcOrd="3" destOrd="0" parTransId="{849C5B96-C864-2445-9564-C98950DE3992}" sibTransId="{CD29E533-B062-6A4B-AC6F-7E9511588842}"/>
    <dgm:cxn modelId="{335632D1-8CDF-D248-8604-0025796D8003}" type="presOf" srcId="{86F1012E-85F0-6141-9B90-4258D3AE330E}" destId="{6D08DBE2-9D92-4340-9DB1-38AD030C1D77}" srcOrd="0" destOrd="0" presId="urn:microsoft.com/office/officeart/2005/8/layout/vList2"/>
    <dgm:cxn modelId="{F83B88D2-02EE-1E43-AB1F-F55BF431D2A0}" type="presOf" srcId="{CAD758F4-7309-3F44-97E3-8F76747D28D9}" destId="{C33043BF-68B9-6545-BFA7-73755554F5E9}" srcOrd="0" destOrd="0" presId="urn:microsoft.com/office/officeart/2005/8/layout/vList2"/>
    <dgm:cxn modelId="{2A44D3D3-988E-B745-B3E1-84E38787BEAD}" srcId="{CAD758F4-7309-3F44-97E3-8F76747D28D9}" destId="{FE748245-5527-2542-B87C-D239ACC4634D}" srcOrd="4" destOrd="0" parTransId="{3FF7EA44-D6AE-E04C-9C8D-378E9F4E5BE4}" sibTransId="{7A39CD5C-8717-F84A-B5C0-EDD822478E76}"/>
    <dgm:cxn modelId="{8E6C78DA-371B-624F-A471-4DB55A40C0C4}" type="presOf" srcId="{43F99433-29A4-064B-BE15-B4C8CD9A56E8}" destId="{CB003352-0395-AB4D-A0D0-0CBB794848F1}" srcOrd="0" destOrd="0" presId="urn:microsoft.com/office/officeart/2005/8/layout/vList2"/>
    <dgm:cxn modelId="{CECB99DE-D355-FD4A-86CC-E7A8E7740BF3}" type="presOf" srcId="{FE748245-5527-2542-B87C-D239ACC4634D}" destId="{100DA834-73F7-5D4A-9CDC-214E66E01965}" srcOrd="0" destOrd="0" presId="urn:microsoft.com/office/officeart/2005/8/layout/vList2"/>
    <dgm:cxn modelId="{E5297EE0-4B64-AE47-AB00-A6C34F686924}" srcId="{72E48D2C-3B0C-5D42-933F-2ACC1FC74AD5}" destId="{86F1012E-85F0-6141-9B90-4258D3AE330E}" srcOrd="0" destOrd="0" parTransId="{CC8CED56-37A4-CD4B-AEB8-896B7E160CB1}" sibTransId="{C45CF3A9-544C-3D4D-954E-B9832CD098DA}"/>
    <dgm:cxn modelId="{E714CBFD-E54B-544A-8105-1648920F4EDA}" srcId="{FE748245-5527-2542-B87C-D239ACC4634D}" destId="{14D641DB-2C6D-2849-AC59-AF8845E7FD69}" srcOrd="0" destOrd="0" parTransId="{F0A3DF84-6F52-0A4C-857D-DDA2D2AB4880}" sibTransId="{3954686C-C772-2A44-9296-8272FFB5350F}"/>
    <dgm:cxn modelId="{9471B822-2D8E-E44F-AEBE-C997F28A136E}" type="presParOf" srcId="{C33043BF-68B9-6545-BFA7-73755554F5E9}" destId="{8D308BC8-F5A0-094A-9854-14D27CACCFCC}" srcOrd="0" destOrd="0" presId="urn:microsoft.com/office/officeart/2005/8/layout/vList2"/>
    <dgm:cxn modelId="{DA7C67AA-E689-B04D-8C8B-15E6CC89F435}" type="presParOf" srcId="{C33043BF-68B9-6545-BFA7-73755554F5E9}" destId="{6D08DBE2-9D92-4340-9DB1-38AD030C1D77}" srcOrd="1" destOrd="0" presId="urn:microsoft.com/office/officeart/2005/8/layout/vList2"/>
    <dgm:cxn modelId="{5B6F58E3-4F81-4F47-9206-24383C7BE4BC}" type="presParOf" srcId="{C33043BF-68B9-6545-BFA7-73755554F5E9}" destId="{8388E1D7-753C-4843-95D7-EE76EFF9EFB9}" srcOrd="2" destOrd="0" presId="urn:microsoft.com/office/officeart/2005/8/layout/vList2"/>
    <dgm:cxn modelId="{F9215783-82F8-C243-9879-6F52D29B584F}" type="presParOf" srcId="{C33043BF-68B9-6545-BFA7-73755554F5E9}" destId="{C4A10B98-C5FE-2E45-A501-1F4B85DF7BAF}" srcOrd="3" destOrd="0" presId="urn:microsoft.com/office/officeart/2005/8/layout/vList2"/>
    <dgm:cxn modelId="{F5911034-F329-524D-A0CD-B34CA1917ED7}" type="presParOf" srcId="{C33043BF-68B9-6545-BFA7-73755554F5E9}" destId="{B4A6F1AF-7424-964C-BAC5-4AC45EA8D8C3}" srcOrd="4" destOrd="0" presId="urn:microsoft.com/office/officeart/2005/8/layout/vList2"/>
    <dgm:cxn modelId="{A905CBFB-2697-AE43-AE7E-09244333EA47}" type="presParOf" srcId="{C33043BF-68B9-6545-BFA7-73755554F5E9}" destId="{CB003352-0395-AB4D-A0D0-0CBB794848F1}" srcOrd="5" destOrd="0" presId="urn:microsoft.com/office/officeart/2005/8/layout/vList2"/>
    <dgm:cxn modelId="{E6188B9F-0991-8348-A651-BBAE5C375E50}" type="presParOf" srcId="{C33043BF-68B9-6545-BFA7-73755554F5E9}" destId="{88736C9B-A6AD-A94F-97C9-38D0E8CFBE73}" srcOrd="6" destOrd="0" presId="urn:microsoft.com/office/officeart/2005/8/layout/vList2"/>
    <dgm:cxn modelId="{1136103A-84D0-1C4C-8C87-74D87B3E7AF9}" type="presParOf" srcId="{C33043BF-68B9-6545-BFA7-73755554F5E9}" destId="{E7591EF1-CA7E-F545-8603-84CB24659DFF}" srcOrd="7" destOrd="0" presId="urn:microsoft.com/office/officeart/2005/8/layout/vList2"/>
    <dgm:cxn modelId="{86E97774-D634-224D-9EAD-9FD7BAEDBBCC}" type="presParOf" srcId="{C33043BF-68B9-6545-BFA7-73755554F5E9}" destId="{100DA834-73F7-5D4A-9CDC-214E66E01965}" srcOrd="8" destOrd="0" presId="urn:microsoft.com/office/officeart/2005/8/layout/vList2"/>
    <dgm:cxn modelId="{BC0BF35E-1A6B-1E4B-990B-002391246A38}" type="presParOf" srcId="{C33043BF-68B9-6545-BFA7-73755554F5E9}" destId="{6F6A40AD-9990-F941-B25E-163E2B63435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018C55-4E02-1248-B8D2-1E37C23590F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5E86586-A726-E640-9CA6-9F929A1654C6}">
      <dgm:prSet/>
      <dgm:spPr/>
      <dgm:t>
        <a:bodyPr/>
        <a:lstStyle/>
        <a:p>
          <a:r>
            <a:rPr lang="en-US" b="0"/>
            <a:t>Round Robin</a:t>
          </a:r>
          <a:endParaRPr lang="en-US"/>
        </a:p>
      </dgm:t>
    </dgm:pt>
    <dgm:pt modelId="{7FE00FE0-1CC1-FD44-92A3-D90926D947B4}" type="parTrans" cxnId="{79C3E49A-8B4D-3E41-A7F2-AFCBE738CE97}">
      <dgm:prSet/>
      <dgm:spPr/>
      <dgm:t>
        <a:bodyPr/>
        <a:lstStyle/>
        <a:p>
          <a:endParaRPr lang="en-US"/>
        </a:p>
      </dgm:t>
    </dgm:pt>
    <dgm:pt modelId="{E1A757B3-3D8D-2B47-BCC2-9EB2CFE24E86}" type="sibTrans" cxnId="{79C3E49A-8B4D-3E41-A7F2-AFCBE738CE97}">
      <dgm:prSet/>
      <dgm:spPr/>
      <dgm:t>
        <a:bodyPr/>
        <a:lstStyle/>
        <a:p>
          <a:endParaRPr lang="en-US"/>
        </a:p>
      </dgm:t>
    </dgm:pt>
    <dgm:pt modelId="{C8F4B649-1483-114A-8CE7-2BA621A52D03}">
      <dgm:prSet/>
      <dgm:spPr/>
      <dgm:t>
        <a:bodyPr/>
        <a:lstStyle/>
        <a:p>
          <a:r>
            <a:rPr lang="en-US" dirty="0"/>
            <a:t>D</a:t>
          </a:r>
          <a:r>
            <a:rPr lang="en-US" b="0" i="0" dirty="0"/>
            <a:t>istributes traffic to a list of servers in rotation using </a:t>
          </a:r>
          <a:r>
            <a:rPr lang="en-US" dirty="0"/>
            <a:t>DNS. </a:t>
          </a:r>
          <a:r>
            <a:rPr lang="en-US" b="0" i="0" dirty="0"/>
            <a:t>An authoritative nameserver will have a list of different A records for a domain and provides a different one in response to each DNS query.</a:t>
          </a:r>
          <a:endParaRPr lang="en-US" dirty="0"/>
        </a:p>
      </dgm:t>
    </dgm:pt>
    <dgm:pt modelId="{18A2EE4D-9FC3-F944-8B68-232B46B8B979}" type="parTrans" cxnId="{BA8E5E80-BBC8-C943-8150-0AA82B97B7DE}">
      <dgm:prSet/>
      <dgm:spPr/>
      <dgm:t>
        <a:bodyPr/>
        <a:lstStyle/>
        <a:p>
          <a:endParaRPr lang="en-US"/>
        </a:p>
      </dgm:t>
    </dgm:pt>
    <dgm:pt modelId="{A5287ECE-8B3C-5D40-B769-D90CA8E0AD99}" type="sibTrans" cxnId="{BA8E5E80-BBC8-C943-8150-0AA82B97B7DE}">
      <dgm:prSet/>
      <dgm:spPr/>
      <dgm:t>
        <a:bodyPr/>
        <a:lstStyle/>
        <a:p>
          <a:endParaRPr lang="en-US"/>
        </a:p>
      </dgm:t>
    </dgm:pt>
    <dgm:pt modelId="{88CA4C12-5F4C-0D46-B2C6-20DC1BB77B92}">
      <dgm:prSet/>
      <dgm:spPr/>
      <dgm:t>
        <a:bodyPr/>
        <a:lstStyle/>
        <a:p>
          <a:r>
            <a:rPr lang="en-US" b="0"/>
            <a:t>Weighted Round Robin</a:t>
          </a:r>
          <a:endParaRPr lang="en-US"/>
        </a:p>
      </dgm:t>
    </dgm:pt>
    <dgm:pt modelId="{FDD79973-9D91-284D-ABB8-E99FD78BD6C0}" type="parTrans" cxnId="{BF248DEA-9D7B-CE40-9C01-EECCC1A4C31D}">
      <dgm:prSet/>
      <dgm:spPr/>
      <dgm:t>
        <a:bodyPr/>
        <a:lstStyle/>
        <a:p>
          <a:endParaRPr lang="en-US"/>
        </a:p>
      </dgm:t>
    </dgm:pt>
    <dgm:pt modelId="{621E45E5-BFDA-364F-AE3C-E4C250F5B0E7}" type="sibTrans" cxnId="{BF248DEA-9D7B-CE40-9C01-EECCC1A4C31D}">
      <dgm:prSet/>
      <dgm:spPr/>
      <dgm:t>
        <a:bodyPr/>
        <a:lstStyle/>
        <a:p>
          <a:endParaRPr lang="en-US"/>
        </a:p>
      </dgm:t>
    </dgm:pt>
    <dgm:pt modelId="{C4F8DF3B-9F9E-E749-A598-B852B4AD7544}">
      <dgm:prSet/>
      <dgm:spPr/>
      <dgm:t>
        <a:bodyPr/>
        <a:lstStyle/>
        <a:p>
          <a:r>
            <a:rPr lang="en-US" b="0" i="0"/>
            <a:t>Allows an administrator to assign different weights to each server. Servers deemed able to handle more traffic will receive slightly more. Weighting can be configured within DNS records</a:t>
          </a:r>
          <a:endParaRPr lang="en-US"/>
        </a:p>
      </dgm:t>
    </dgm:pt>
    <dgm:pt modelId="{CC647B88-1C22-BC47-8B63-DA5B29F5EF62}" type="parTrans" cxnId="{275086F1-5E74-3B4C-996B-8D2B177D3B11}">
      <dgm:prSet/>
      <dgm:spPr/>
      <dgm:t>
        <a:bodyPr/>
        <a:lstStyle/>
        <a:p>
          <a:endParaRPr lang="en-US"/>
        </a:p>
      </dgm:t>
    </dgm:pt>
    <dgm:pt modelId="{D3B87AE9-57F2-AA44-B842-E366754B175D}" type="sibTrans" cxnId="{275086F1-5E74-3B4C-996B-8D2B177D3B11}">
      <dgm:prSet/>
      <dgm:spPr/>
      <dgm:t>
        <a:bodyPr/>
        <a:lstStyle/>
        <a:p>
          <a:endParaRPr lang="en-US"/>
        </a:p>
      </dgm:t>
    </dgm:pt>
    <dgm:pt modelId="{ECFF2BDE-5396-414B-85BD-1B08C0B01841}">
      <dgm:prSet/>
      <dgm:spPr/>
      <dgm:t>
        <a:bodyPr/>
        <a:lstStyle/>
        <a:p>
          <a:r>
            <a:rPr lang="en-US" b="0"/>
            <a:t>IP hash</a:t>
          </a:r>
          <a:endParaRPr lang="en-US"/>
        </a:p>
      </dgm:t>
    </dgm:pt>
    <dgm:pt modelId="{D6F1BA04-1FAF-4145-98A2-1C33D3A3C568}" type="parTrans" cxnId="{76D01E0B-CA60-0142-8FF6-F4164AAEF9E4}">
      <dgm:prSet/>
      <dgm:spPr/>
      <dgm:t>
        <a:bodyPr/>
        <a:lstStyle/>
        <a:p>
          <a:endParaRPr lang="en-US"/>
        </a:p>
      </dgm:t>
    </dgm:pt>
    <dgm:pt modelId="{124766AF-CE0E-B04B-B5BD-091E76F4EAF8}" type="sibTrans" cxnId="{76D01E0B-CA60-0142-8FF6-F4164AAEF9E4}">
      <dgm:prSet/>
      <dgm:spPr/>
      <dgm:t>
        <a:bodyPr/>
        <a:lstStyle/>
        <a:p>
          <a:endParaRPr lang="en-US"/>
        </a:p>
      </dgm:t>
    </dgm:pt>
    <dgm:pt modelId="{630259E3-301B-EF48-AF87-5FF5F3A38E9B}">
      <dgm:prSet/>
      <dgm:spPr/>
      <dgm:t>
        <a:bodyPr/>
        <a:lstStyle/>
        <a:p>
          <a:r>
            <a:rPr lang="en-US" b="0" i="0"/>
            <a:t>Combines incoming traffic's source and destination IP addresses and uses a mathematical function to convert it into a hash. Based on the hash, the connection is assigned to a specific server.</a:t>
          </a:r>
          <a:endParaRPr lang="en-US"/>
        </a:p>
      </dgm:t>
    </dgm:pt>
    <dgm:pt modelId="{7F3B2D0C-C853-9D41-B94D-2EBFB5C4A8FE}" type="parTrans" cxnId="{01AAD183-276B-814D-94DC-D3298795E526}">
      <dgm:prSet/>
      <dgm:spPr/>
      <dgm:t>
        <a:bodyPr/>
        <a:lstStyle/>
        <a:p>
          <a:endParaRPr lang="en-US"/>
        </a:p>
      </dgm:t>
    </dgm:pt>
    <dgm:pt modelId="{7C0BB4C3-8852-404D-BC58-2A9C0F312B75}" type="sibTrans" cxnId="{01AAD183-276B-814D-94DC-D3298795E526}">
      <dgm:prSet/>
      <dgm:spPr/>
      <dgm:t>
        <a:bodyPr/>
        <a:lstStyle/>
        <a:p>
          <a:endParaRPr lang="en-US"/>
        </a:p>
      </dgm:t>
    </dgm:pt>
    <dgm:pt modelId="{233FE469-8F8C-2240-80A5-6D0953654FB2}" type="pres">
      <dgm:prSet presAssocID="{81018C55-4E02-1248-B8D2-1E37C23590F0}" presName="linear" presStyleCnt="0">
        <dgm:presLayoutVars>
          <dgm:animLvl val="lvl"/>
          <dgm:resizeHandles val="exact"/>
        </dgm:presLayoutVars>
      </dgm:prSet>
      <dgm:spPr/>
    </dgm:pt>
    <dgm:pt modelId="{D522369B-E292-FC4B-8567-C4D0D3C84FBE}" type="pres">
      <dgm:prSet presAssocID="{E5E86586-A726-E640-9CA6-9F929A1654C6}" presName="parentText" presStyleLbl="node1" presStyleIdx="0" presStyleCnt="3">
        <dgm:presLayoutVars>
          <dgm:chMax val="0"/>
          <dgm:bulletEnabled val="1"/>
        </dgm:presLayoutVars>
      </dgm:prSet>
      <dgm:spPr/>
    </dgm:pt>
    <dgm:pt modelId="{F26CFE55-7315-E44D-BC25-D6C991874CAC}" type="pres">
      <dgm:prSet presAssocID="{E5E86586-A726-E640-9CA6-9F929A1654C6}" presName="childText" presStyleLbl="revTx" presStyleIdx="0" presStyleCnt="3">
        <dgm:presLayoutVars>
          <dgm:bulletEnabled val="1"/>
        </dgm:presLayoutVars>
      </dgm:prSet>
      <dgm:spPr/>
    </dgm:pt>
    <dgm:pt modelId="{47083677-7480-794B-8BB7-F9BB624A116F}" type="pres">
      <dgm:prSet presAssocID="{88CA4C12-5F4C-0D46-B2C6-20DC1BB77B92}" presName="parentText" presStyleLbl="node1" presStyleIdx="1" presStyleCnt="3">
        <dgm:presLayoutVars>
          <dgm:chMax val="0"/>
          <dgm:bulletEnabled val="1"/>
        </dgm:presLayoutVars>
      </dgm:prSet>
      <dgm:spPr/>
    </dgm:pt>
    <dgm:pt modelId="{7C1D3DB9-6B4E-E443-A2C9-FC461487075B}" type="pres">
      <dgm:prSet presAssocID="{88CA4C12-5F4C-0D46-B2C6-20DC1BB77B92}" presName="childText" presStyleLbl="revTx" presStyleIdx="1" presStyleCnt="3">
        <dgm:presLayoutVars>
          <dgm:bulletEnabled val="1"/>
        </dgm:presLayoutVars>
      </dgm:prSet>
      <dgm:spPr/>
    </dgm:pt>
    <dgm:pt modelId="{C6F689E5-2425-6F4F-BB82-A2B60AB0268E}" type="pres">
      <dgm:prSet presAssocID="{ECFF2BDE-5396-414B-85BD-1B08C0B01841}" presName="parentText" presStyleLbl="node1" presStyleIdx="2" presStyleCnt="3">
        <dgm:presLayoutVars>
          <dgm:chMax val="0"/>
          <dgm:bulletEnabled val="1"/>
        </dgm:presLayoutVars>
      </dgm:prSet>
      <dgm:spPr/>
    </dgm:pt>
    <dgm:pt modelId="{9405C40C-3677-D94C-BDBD-3815C4CB2B2C}" type="pres">
      <dgm:prSet presAssocID="{ECFF2BDE-5396-414B-85BD-1B08C0B01841}" presName="childText" presStyleLbl="revTx" presStyleIdx="2" presStyleCnt="3">
        <dgm:presLayoutVars>
          <dgm:bulletEnabled val="1"/>
        </dgm:presLayoutVars>
      </dgm:prSet>
      <dgm:spPr/>
    </dgm:pt>
  </dgm:ptLst>
  <dgm:cxnLst>
    <dgm:cxn modelId="{76D01E0B-CA60-0142-8FF6-F4164AAEF9E4}" srcId="{81018C55-4E02-1248-B8D2-1E37C23590F0}" destId="{ECFF2BDE-5396-414B-85BD-1B08C0B01841}" srcOrd="2" destOrd="0" parTransId="{D6F1BA04-1FAF-4145-98A2-1C33D3A3C568}" sibTransId="{124766AF-CE0E-B04B-B5BD-091E76F4EAF8}"/>
    <dgm:cxn modelId="{F9696731-FACB-0D4D-888D-0917663C1939}" type="presOf" srcId="{E5E86586-A726-E640-9CA6-9F929A1654C6}" destId="{D522369B-E292-FC4B-8567-C4D0D3C84FBE}" srcOrd="0" destOrd="0" presId="urn:microsoft.com/office/officeart/2005/8/layout/vList2"/>
    <dgm:cxn modelId="{9989EF4C-BEC8-9E43-838A-09B7A647E93F}" type="presOf" srcId="{630259E3-301B-EF48-AF87-5FF5F3A38E9B}" destId="{9405C40C-3677-D94C-BDBD-3815C4CB2B2C}" srcOrd="0" destOrd="0" presId="urn:microsoft.com/office/officeart/2005/8/layout/vList2"/>
    <dgm:cxn modelId="{7F0C2654-BC83-2F4E-82B6-BD60D26B3FE1}" type="presOf" srcId="{C4F8DF3B-9F9E-E749-A598-B852B4AD7544}" destId="{7C1D3DB9-6B4E-E443-A2C9-FC461487075B}" srcOrd="0" destOrd="0" presId="urn:microsoft.com/office/officeart/2005/8/layout/vList2"/>
    <dgm:cxn modelId="{6EE79B69-B1E1-2445-A0E0-47AF0013F8F9}" type="presOf" srcId="{C8F4B649-1483-114A-8CE7-2BA621A52D03}" destId="{F26CFE55-7315-E44D-BC25-D6C991874CAC}" srcOrd="0" destOrd="0" presId="urn:microsoft.com/office/officeart/2005/8/layout/vList2"/>
    <dgm:cxn modelId="{2C407C6C-8937-364E-B702-F60A221D85D6}" type="presOf" srcId="{81018C55-4E02-1248-B8D2-1E37C23590F0}" destId="{233FE469-8F8C-2240-80A5-6D0953654FB2}" srcOrd="0" destOrd="0" presId="urn:microsoft.com/office/officeart/2005/8/layout/vList2"/>
    <dgm:cxn modelId="{BA8E5E80-BBC8-C943-8150-0AA82B97B7DE}" srcId="{E5E86586-A726-E640-9CA6-9F929A1654C6}" destId="{C8F4B649-1483-114A-8CE7-2BA621A52D03}" srcOrd="0" destOrd="0" parTransId="{18A2EE4D-9FC3-F944-8B68-232B46B8B979}" sibTransId="{A5287ECE-8B3C-5D40-B769-D90CA8E0AD99}"/>
    <dgm:cxn modelId="{01AAD183-276B-814D-94DC-D3298795E526}" srcId="{ECFF2BDE-5396-414B-85BD-1B08C0B01841}" destId="{630259E3-301B-EF48-AF87-5FF5F3A38E9B}" srcOrd="0" destOrd="0" parTransId="{7F3B2D0C-C853-9D41-B94D-2EBFB5C4A8FE}" sibTransId="{7C0BB4C3-8852-404D-BC58-2A9C0F312B75}"/>
    <dgm:cxn modelId="{79C3E49A-8B4D-3E41-A7F2-AFCBE738CE97}" srcId="{81018C55-4E02-1248-B8D2-1E37C23590F0}" destId="{E5E86586-A726-E640-9CA6-9F929A1654C6}" srcOrd="0" destOrd="0" parTransId="{7FE00FE0-1CC1-FD44-92A3-D90926D947B4}" sibTransId="{E1A757B3-3D8D-2B47-BCC2-9EB2CFE24E86}"/>
    <dgm:cxn modelId="{908CF5AF-3316-9145-99EC-479CE7CF32B9}" type="presOf" srcId="{88CA4C12-5F4C-0D46-B2C6-20DC1BB77B92}" destId="{47083677-7480-794B-8BB7-F9BB624A116F}" srcOrd="0" destOrd="0" presId="urn:microsoft.com/office/officeart/2005/8/layout/vList2"/>
    <dgm:cxn modelId="{BF248DEA-9D7B-CE40-9C01-EECCC1A4C31D}" srcId="{81018C55-4E02-1248-B8D2-1E37C23590F0}" destId="{88CA4C12-5F4C-0D46-B2C6-20DC1BB77B92}" srcOrd="1" destOrd="0" parTransId="{FDD79973-9D91-284D-ABB8-E99FD78BD6C0}" sibTransId="{621E45E5-BFDA-364F-AE3C-E4C250F5B0E7}"/>
    <dgm:cxn modelId="{275086F1-5E74-3B4C-996B-8D2B177D3B11}" srcId="{88CA4C12-5F4C-0D46-B2C6-20DC1BB77B92}" destId="{C4F8DF3B-9F9E-E749-A598-B852B4AD7544}" srcOrd="0" destOrd="0" parTransId="{CC647B88-1C22-BC47-8B63-DA5B29F5EF62}" sibTransId="{D3B87AE9-57F2-AA44-B842-E366754B175D}"/>
    <dgm:cxn modelId="{B5C3DCF3-35F0-294A-818E-7128345641C6}" type="presOf" srcId="{ECFF2BDE-5396-414B-85BD-1B08C0B01841}" destId="{C6F689E5-2425-6F4F-BB82-A2B60AB0268E}" srcOrd="0" destOrd="0" presId="urn:microsoft.com/office/officeart/2005/8/layout/vList2"/>
    <dgm:cxn modelId="{20B57E93-BB3A-FA45-B6E4-304648868992}" type="presParOf" srcId="{233FE469-8F8C-2240-80A5-6D0953654FB2}" destId="{D522369B-E292-FC4B-8567-C4D0D3C84FBE}" srcOrd="0" destOrd="0" presId="urn:microsoft.com/office/officeart/2005/8/layout/vList2"/>
    <dgm:cxn modelId="{9ED90AF0-EFF7-A648-A9BC-3854E7B9B136}" type="presParOf" srcId="{233FE469-8F8C-2240-80A5-6D0953654FB2}" destId="{F26CFE55-7315-E44D-BC25-D6C991874CAC}" srcOrd="1" destOrd="0" presId="urn:microsoft.com/office/officeart/2005/8/layout/vList2"/>
    <dgm:cxn modelId="{FD961256-34D0-A74A-8C0B-286429E20517}" type="presParOf" srcId="{233FE469-8F8C-2240-80A5-6D0953654FB2}" destId="{47083677-7480-794B-8BB7-F9BB624A116F}" srcOrd="2" destOrd="0" presId="urn:microsoft.com/office/officeart/2005/8/layout/vList2"/>
    <dgm:cxn modelId="{30F6956A-B4A7-7341-9F2B-02A314A5AB67}" type="presParOf" srcId="{233FE469-8F8C-2240-80A5-6D0953654FB2}" destId="{7C1D3DB9-6B4E-E443-A2C9-FC461487075B}" srcOrd="3" destOrd="0" presId="urn:microsoft.com/office/officeart/2005/8/layout/vList2"/>
    <dgm:cxn modelId="{FA4B76A3-1152-974D-8185-B1E3598E31AF}" type="presParOf" srcId="{233FE469-8F8C-2240-80A5-6D0953654FB2}" destId="{C6F689E5-2425-6F4F-BB82-A2B60AB0268E}" srcOrd="4" destOrd="0" presId="urn:microsoft.com/office/officeart/2005/8/layout/vList2"/>
    <dgm:cxn modelId="{542B95D7-FBC5-EC40-BDFA-B23D5863D242}" type="presParOf" srcId="{233FE469-8F8C-2240-80A5-6D0953654FB2}" destId="{9405C40C-3677-D94C-BDBD-3815C4CB2B2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633D55C-3E65-9643-99B3-3B282FEF9C96}"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6C30E37-BDB3-1741-A44C-3360B8C405B3}">
      <dgm:prSet/>
      <dgm:spPr/>
      <dgm:t>
        <a:bodyPr/>
        <a:lstStyle/>
        <a:p>
          <a:r>
            <a:rPr lang="en-US"/>
            <a:t>Plan your security groups with names that make sense</a:t>
          </a:r>
        </a:p>
      </dgm:t>
    </dgm:pt>
    <dgm:pt modelId="{FB29444F-4C15-8943-9424-CA6ED34125AB}" type="parTrans" cxnId="{8785733C-B066-014D-BEFE-4C0AA211729D}">
      <dgm:prSet/>
      <dgm:spPr/>
      <dgm:t>
        <a:bodyPr/>
        <a:lstStyle/>
        <a:p>
          <a:endParaRPr lang="en-US"/>
        </a:p>
      </dgm:t>
    </dgm:pt>
    <dgm:pt modelId="{75F4C41D-E241-9849-90B4-D85B8BB06AB1}" type="sibTrans" cxnId="{8785733C-B066-014D-BEFE-4C0AA211729D}">
      <dgm:prSet/>
      <dgm:spPr/>
      <dgm:t>
        <a:bodyPr/>
        <a:lstStyle/>
        <a:p>
          <a:endParaRPr lang="en-US"/>
        </a:p>
      </dgm:t>
    </dgm:pt>
    <dgm:pt modelId="{1EB403FD-C297-D245-AB70-ABCED4C1435D}">
      <dgm:prSet/>
      <dgm:spPr/>
      <dgm:t>
        <a:bodyPr/>
        <a:lstStyle/>
        <a:p>
          <a:r>
            <a:rPr lang="en-US" dirty="0"/>
            <a:t>Create security groups for administrative tasks</a:t>
          </a:r>
        </a:p>
      </dgm:t>
    </dgm:pt>
    <dgm:pt modelId="{A69E752E-A049-EF47-A8CE-5E5D89296F79}" type="parTrans" cxnId="{C54D4AA7-AAD8-144C-94D1-192D84B968C0}">
      <dgm:prSet/>
      <dgm:spPr/>
      <dgm:t>
        <a:bodyPr/>
        <a:lstStyle/>
        <a:p>
          <a:endParaRPr lang="en-US"/>
        </a:p>
      </dgm:t>
    </dgm:pt>
    <dgm:pt modelId="{6F1793E4-F21B-024D-947D-1C2282169B60}" type="sibTrans" cxnId="{C54D4AA7-AAD8-144C-94D1-192D84B968C0}">
      <dgm:prSet/>
      <dgm:spPr/>
      <dgm:t>
        <a:bodyPr/>
        <a:lstStyle/>
        <a:p>
          <a:endParaRPr lang="en-US"/>
        </a:p>
      </dgm:t>
    </dgm:pt>
    <dgm:pt modelId="{12DFD90E-F8EC-684F-BB89-D6E6828F8947}">
      <dgm:prSet/>
      <dgm:spPr/>
      <dgm:t>
        <a:bodyPr/>
        <a:lstStyle/>
        <a:p>
          <a:r>
            <a:rPr lang="en-US" dirty="0"/>
            <a:t>Create a security group for your public-facing load balancer that sends traffic to your web tier security group</a:t>
          </a:r>
        </a:p>
      </dgm:t>
    </dgm:pt>
    <dgm:pt modelId="{A0DCA5FE-E949-8F47-9CCB-D60D7BC1D8C6}" type="parTrans" cxnId="{B8DF40BF-A923-1343-9293-945814335385}">
      <dgm:prSet/>
      <dgm:spPr/>
      <dgm:t>
        <a:bodyPr/>
        <a:lstStyle/>
        <a:p>
          <a:endParaRPr lang="en-US"/>
        </a:p>
      </dgm:t>
    </dgm:pt>
    <dgm:pt modelId="{492F963B-B6E2-E043-9135-3C2DA7090545}" type="sibTrans" cxnId="{B8DF40BF-A923-1343-9293-945814335385}">
      <dgm:prSet/>
      <dgm:spPr/>
      <dgm:t>
        <a:bodyPr/>
        <a:lstStyle/>
        <a:p>
          <a:endParaRPr lang="en-US"/>
        </a:p>
      </dgm:t>
    </dgm:pt>
    <dgm:pt modelId="{949B5562-C8E8-594D-BD67-5ACF196D5965}">
      <dgm:prSet/>
      <dgm:spPr/>
      <dgm:t>
        <a:bodyPr/>
        <a:lstStyle/>
        <a:p>
          <a:r>
            <a:rPr lang="en-US" dirty="0"/>
            <a:t>Create a security group for your Web tier that sends traffic to your app tier or app tier load balancer security group</a:t>
          </a:r>
        </a:p>
      </dgm:t>
    </dgm:pt>
    <dgm:pt modelId="{6D292D06-336A-8940-9113-37BEC66B6997}" type="parTrans" cxnId="{0F166C20-9592-684F-B691-E1A0A6996122}">
      <dgm:prSet/>
      <dgm:spPr/>
      <dgm:t>
        <a:bodyPr/>
        <a:lstStyle/>
        <a:p>
          <a:endParaRPr lang="en-US"/>
        </a:p>
      </dgm:t>
    </dgm:pt>
    <dgm:pt modelId="{2346AC20-35E1-6244-A861-73BE3BAF2719}" type="sibTrans" cxnId="{0F166C20-9592-684F-B691-E1A0A6996122}">
      <dgm:prSet/>
      <dgm:spPr/>
      <dgm:t>
        <a:bodyPr/>
        <a:lstStyle/>
        <a:p>
          <a:endParaRPr lang="en-US"/>
        </a:p>
      </dgm:t>
    </dgm:pt>
    <dgm:pt modelId="{5A917826-C275-034D-89AC-67F609855098}">
      <dgm:prSet/>
      <dgm:spPr/>
      <dgm:t>
        <a:bodyPr/>
        <a:lstStyle/>
        <a:p>
          <a:r>
            <a:rPr lang="en-US" dirty="0"/>
            <a:t>Create a security group for your app tier that sends traffic to your DB tier security group. </a:t>
          </a:r>
        </a:p>
      </dgm:t>
    </dgm:pt>
    <dgm:pt modelId="{D6C981B2-E4EE-5349-A950-EA54C5BA71EB}" type="parTrans" cxnId="{8CFAB01D-AA0A-E744-9219-C1A56FE0EE01}">
      <dgm:prSet/>
      <dgm:spPr/>
      <dgm:t>
        <a:bodyPr/>
        <a:lstStyle/>
        <a:p>
          <a:endParaRPr lang="en-US"/>
        </a:p>
      </dgm:t>
    </dgm:pt>
    <dgm:pt modelId="{CE91FB95-775A-CC40-89A2-ABF69968C7CC}" type="sibTrans" cxnId="{8CFAB01D-AA0A-E744-9219-C1A56FE0EE01}">
      <dgm:prSet/>
      <dgm:spPr/>
      <dgm:t>
        <a:bodyPr/>
        <a:lstStyle/>
        <a:p>
          <a:endParaRPr lang="en-US"/>
        </a:p>
      </dgm:t>
    </dgm:pt>
    <dgm:pt modelId="{59480EF2-4610-9745-BC5B-19BF815D331F}">
      <dgm:prSet/>
      <dgm:spPr/>
      <dgm:t>
        <a:bodyPr/>
        <a:lstStyle/>
        <a:p>
          <a:r>
            <a:rPr lang="en-US" b="1"/>
            <a:t>Deploy and test everything on a test VPC before deploying anything in production</a:t>
          </a:r>
          <a:endParaRPr lang="en-US"/>
        </a:p>
      </dgm:t>
    </dgm:pt>
    <dgm:pt modelId="{087ED7EA-F9B9-EC4C-A3E2-F4A8D61E9ABE}" type="parTrans" cxnId="{46108C41-8BDC-234F-B884-A0980CB9EAE8}">
      <dgm:prSet/>
      <dgm:spPr/>
      <dgm:t>
        <a:bodyPr/>
        <a:lstStyle/>
        <a:p>
          <a:endParaRPr lang="en-US"/>
        </a:p>
      </dgm:t>
    </dgm:pt>
    <dgm:pt modelId="{DB08903D-9949-364C-AEB8-8F7B36667201}" type="sibTrans" cxnId="{46108C41-8BDC-234F-B884-A0980CB9EAE8}">
      <dgm:prSet/>
      <dgm:spPr/>
      <dgm:t>
        <a:bodyPr/>
        <a:lstStyle/>
        <a:p>
          <a:endParaRPr lang="en-US"/>
        </a:p>
      </dgm:t>
    </dgm:pt>
    <dgm:pt modelId="{46E47F7B-9B6A-FB4D-BEFB-0BE80CD46051}" type="pres">
      <dgm:prSet presAssocID="{B633D55C-3E65-9643-99B3-3B282FEF9C96}" presName="linear" presStyleCnt="0">
        <dgm:presLayoutVars>
          <dgm:animLvl val="lvl"/>
          <dgm:resizeHandles val="exact"/>
        </dgm:presLayoutVars>
      </dgm:prSet>
      <dgm:spPr/>
    </dgm:pt>
    <dgm:pt modelId="{8FFED7B8-4521-A64F-87E2-EE484F8FB1E9}" type="pres">
      <dgm:prSet presAssocID="{B6C30E37-BDB3-1741-A44C-3360B8C405B3}" presName="parentText" presStyleLbl="node1" presStyleIdx="0" presStyleCnt="6">
        <dgm:presLayoutVars>
          <dgm:chMax val="0"/>
          <dgm:bulletEnabled val="1"/>
        </dgm:presLayoutVars>
      </dgm:prSet>
      <dgm:spPr/>
    </dgm:pt>
    <dgm:pt modelId="{A8AB16A1-18DE-D642-AE54-BA272BAA04DD}" type="pres">
      <dgm:prSet presAssocID="{75F4C41D-E241-9849-90B4-D85B8BB06AB1}" presName="spacer" presStyleCnt="0"/>
      <dgm:spPr/>
    </dgm:pt>
    <dgm:pt modelId="{0D87E96B-AFDC-CF4A-A181-5F1D96289123}" type="pres">
      <dgm:prSet presAssocID="{1EB403FD-C297-D245-AB70-ABCED4C1435D}" presName="parentText" presStyleLbl="node1" presStyleIdx="1" presStyleCnt="6">
        <dgm:presLayoutVars>
          <dgm:chMax val="0"/>
          <dgm:bulletEnabled val="1"/>
        </dgm:presLayoutVars>
      </dgm:prSet>
      <dgm:spPr/>
    </dgm:pt>
    <dgm:pt modelId="{6E36844B-CE48-9F4E-8BA7-AF6CE5E439D7}" type="pres">
      <dgm:prSet presAssocID="{6F1793E4-F21B-024D-947D-1C2282169B60}" presName="spacer" presStyleCnt="0"/>
      <dgm:spPr/>
    </dgm:pt>
    <dgm:pt modelId="{188CEE83-3E54-9F4E-8BFD-EA9E58E8C814}" type="pres">
      <dgm:prSet presAssocID="{12DFD90E-F8EC-684F-BB89-D6E6828F8947}" presName="parentText" presStyleLbl="node1" presStyleIdx="2" presStyleCnt="6">
        <dgm:presLayoutVars>
          <dgm:chMax val="0"/>
          <dgm:bulletEnabled val="1"/>
        </dgm:presLayoutVars>
      </dgm:prSet>
      <dgm:spPr/>
    </dgm:pt>
    <dgm:pt modelId="{2E2BB852-FC47-4940-A8DF-6262D66F62D9}" type="pres">
      <dgm:prSet presAssocID="{492F963B-B6E2-E043-9135-3C2DA7090545}" presName="spacer" presStyleCnt="0"/>
      <dgm:spPr/>
    </dgm:pt>
    <dgm:pt modelId="{58D8649B-2EAD-CB4F-B987-CD20574CD53D}" type="pres">
      <dgm:prSet presAssocID="{949B5562-C8E8-594D-BD67-5ACF196D5965}" presName="parentText" presStyleLbl="node1" presStyleIdx="3" presStyleCnt="6">
        <dgm:presLayoutVars>
          <dgm:chMax val="0"/>
          <dgm:bulletEnabled val="1"/>
        </dgm:presLayoutVars>
      </dgm:prSet>
      <dgm:spPr/>
    </dgm:pt>
    <dgm:pt modelId="{4EDD8331-64B7-C64C-AEF0-E8CE3ECF51CE}" type="pres">
      <dgm:prSet presAssocID="{2346AC20-35E1-6244-A861-73BE3BAF2719}" presName="spacer" presStyleCnt="0"/>
      <dgm:spPr/>
    </dgm:pt>
    <dgm:pt modelId="{C4F2CBCB-5FE1-B042-9851-68CC8D7511E7}" type="pres">
      <dgm:prSet presAssocID="{5A917826-C275-034D-89AC-67F609855098}" presName="parentText" presStyleLbl="node1" presStyleIdx="4" presStyleCnt="6">
        <dgm:presLayoutVars>
          <dgm:chMax val="0"/>
          <dgm:bulletEnabled val="1"/>
        </dgm:presLayoutVars>
      </dgm:prSet>
      <dgm:spPr/>
    </dgm:pt>
    <dgm:pt modelId="{02708577-050D-8042-BECD-68202E485368}" type="pres">
      <dgm:prSet presAssocID="{CE91FB95-775A-CC40-89A2-ABF69968C7CC}" presName="spacer" presStyleCnt="0"/>
      <dgm:spPr/>
    </dgm:pt>
    <dgm:pt modelId="{711F00E3-FCED-1641-A553-504C59A3538D}" type="pres">
      <dgm:prSet presAssocID="{59480EF2-4610-9745-BC5B-19BF815D331F}" presName="parentText" presStyleLbl="node1" presStyleIdx="5" presStyleCnt="6">
        <dgm:presLayoutVars>
          <dgm:chMax val="0"/>
          <dgm:bulletEnabled val="1"/>
        </dgm:presLayoutVars>
      </dgm:prSet>
      <dgm:spPr/>
    </dgm:pt>
  </dgm:ptLst>
  <dgm:cxnLst>
    <dgm:cxn modelId="{8CFAB01D-AA0A-E744-9219-C1A56FE0EE01}" srcId="{B633D55C-3E65-9643-99B3-3B282FEF9C96}" destId="{5A917826-C275-034D-89AC-67F609855098}" srcOrd="4" destOrd="0" parTransId="{D6C981B2-E4EE-5349-A950-EA54C5BA71EB}" sibTransId="{CE91FB95-775A-CC40-89A2-ABF69968C7CC}"/>
    <dgm:cxn modelId="{0F166C20-9592-684F-B691-E1A0A6996122}" srcId="{B633D55C-3E65-9643-99B3-3B282FEF9C96}" destId="{949B5562-C8E8-594D-BD67-5ACF196D5965}" srcOrd="3" destOrd="0" parTransId="{6D292D06-336A-8940-9113-37BEC66B6997}" sibTransId="{2346AC20-35E1-6244-A861-73BE3BAF2719}"/>
    <dgm:cxn modelId="{99EC2531-D4EE-1A48-B2A7-4696199FA94A}" type="presOf" srcId="{1EB403FD-C297-D245-AB70-ABCED4C1435D}" destId="{0D87E96B-AFDC-CF4A-A181-5F1D96289123}" srcOrd="0" destOrd="0" presId="urn:microsoft.com/office/officeart/2005/8/layout/vList2"/>
    <dgm:cxn modelId="{8785733C-B066-014D-BEFE-4C0AA211729D}" srcId="{B633D55C-3E65-9643-99B3-3B282FEF9C96}" destId="{B6C30E37-BDB3-1741-A44C-3360B8C405B3}" srcOrd="0" destOrd="0" parTransId="{FB29444F-4C15-8943-9424-CA6ED34125AB}" sibTransId="{75F4C41D-E241-9849-90B4-D85B8BB06AB1}"/>
    <dgm:cxn modelId="{46108C41-8BDC-234F-B884-A0980CB9EAE8}" srcId="{B633D55C-3E65-9643-99B3-3B282FEF9C96}" destId="{59480EF2-4610-9745-BC5B-19BF815D331F}" srcOrd="5" destOrd="0" parTransId="{087ED7EA-F9B9-EC4C-A3E2-F4A8D61E9ABE}" sibTransId="{DB08903D-9949-364C-AEB8-8F7B36667201}"/>
    <dgm:cxn modelId="{B066D686-82CA-AB4C-9775-785EDFA4EED8}" type="presOf" srcId="{949B5562-C8E8-594D-BD67-5ACF196D5965}" destId="{58D8649B-2EAD-CB4F-B987-CD20574CD53D}" srcOrd="0" destOrd="0" presId="urn:microsoft.com/office/officeart/2005/8/layout/vList2"/>
    <dgm:cxn modelId="{136D5F9F-C8E6-3243-B27B-1EC0017521E5}" type="presOf" srcId="{12DFD90E-F8EC-684F-BB89-D6E6828F8947}" destId="{188CEE83-3E54-9F4E-8BFD-EA9E58E8C814}" srcOrd="0" destOrd="0" presId="urn:microsoft.com/office/officeart/2005/8/layout/vList2"/>
    <dgm:cxn modelId="{C54D4AA7-AAD8-144C-94D1-192D84B968C0}" srcId="{B633D55C-3E65-9643-99B3-3B282FEF9C96}" destId="{1EB403FD-C297-D245-AB70-ABCED4C1435D}" srcOrd="1" destOrd="0" parTransId="{A69E752E-A049-EF47-A8CE-5E5D89296F79}" sibTransId="{6F1793E4-F21B-024D-947D-1C2282169B60}"/>
    <dgm:cxn modelId="{DFD2BFAB-C395-B741-82AF-3957921CDE11}" type="presOf" srcId="{59480EF2-4610-9745-BC5B-19BF815D331F}" destId="{711F00E3-FCED-1641-A553-504C59A3538D}" srcOrd="0" destOrd="0" presId="urn:microsoft.com/office/officeart/2005/8/layout/vList2"/>
    <dgm:cxn modelId="{740176AE-42F8-A443-A420-2A119D0228EB}" type="presOf" srcId="{B633D55C-3E65-9643-99B3-3B282FEF9C96}" destId="{46E47F7B-9B6A-FB4D-BEFB-0BE80CD46051}" srcOrd="0" destOrd="0" presId="urn:microsoft.com/office/officeart/2005/8/layout/vList2"/>
    <dgm:cxn modelId="{B8DF40BF-A923-1343-9293-945814335385}" srcId="{B633D55C-3E65-9643-99B3-3B282FEF9C96}" destId="{12DFD90E-F8EC-684F-BB89-D6E6828F8947}" srcOrd="2" destOrd="0" parTransId="{A0DCA5FE-E949-8F47-9CCB-D60D7BC1D8C6}" sibTransId="{492F963B-B6E2-E043-9135-3C2DA7090545}"/>
    <dgm:cxn modelId="{D46AA6D2-D07E-304C-B9C5-581899D082AC}" type="presOf" srcId="{B6C30E37-BDB3-1741-A44C-3360B8C405B3}" destId="{8FFED7B8-4521-A64F-87E2-EE484F8FB1E9}" srcOrd="0" destOrd="0" presId="urn:microsoft.com/office/officeart/2005/8/layout/vList2"/>
    <dgm:cxn modelId="{B2DA42ED-ADF7-D247-BB4F-46DD1EB956DD}" type="presOf" srcId="{5A917826-C275-034D-89AC-67F609855098}" destId="{C4F2CBCB-5FE1-B042-9851-68CC8D7511E7}" srcOrd="0" destOrd="0" presId="urn:microsoft.com/office/officeart/2005/8/layout/vList2"/>
    <dgm:cxn modelId="{5FC5171F-4120-2945-A2BD-C6FE4C0B34A2}" type="presParOf" srcId="{46E47F7B-9B6A-FB4D-BEFB-0BE80CD46051}" destId="{8FFED7B8-4521-A64F-87E2-EE484F8FB1E9}" srcOrd="0" destOrd="0" presId="urn:microsoft.com/office/officeart/2005/8/layout/vList2"/>
    <dgm:cxn modelId="{0618E13F-AB5F-9B46-B75A-BB723CABAB20}" type="presParOf" srcId="{46E47F7B-9B6A-FB4D-BEFB-0BE80CD46051}" destId="{A8AB16A1-18DE-D642-AE54-BA272BAA04DD}" srcOrd="1" destOrd="0" presId="urn:microsoft.com/office/officeart/2005/8/layout/vList2"/>
    <dgm:cxn modelId="{C0956ADD-7CB7-B443-ACFB-8415E1731D2D}" type="presParOf" srcId="{46E47F7B-9B6A-FB4D-BEFB-0BE80CD46051}" destId="{0D87E96B-AFDC-CF4A-A181-5F1D96289123}" srcOrd="2" destOrd="0" presId="urn:microsoft.com/office/officeart/2005/8/layout/vList2"/>
    <dgm:cxn modelId="{19B49656-7AB0-9045-91AA-E3D9647DDF3B}" type="presParOf" srcId="{46E47F7B-9B6A-FB4D-BEFB-0BE80CD46051}" destId="{6E36844B-CE48-9F4E-8BA7-AF6CE5E439D7}" srcOrd="3" destOrd="0" presId="urn:microsoft.com/office/officeart/2005/8/layout/vList2"/>
    <dgm:cxn modelId="{886B69A6-4B04-A14F-AEB8-352CA62533F5}" type="presParOf" srcId="{46E47F7B-9B6A-FB4D-BEFB-0BE80CD46051}" destId="{188CEE83-3E54-9F4E-8BFD-EA9E58E8C814}" srcOrd="4" destOrd="0" presId="urn:microsoft.com/office/officeart/2005/8/layout/vList2"/>
    <dgm:cxn modelId="{97124401-EAC3-814B-A2AA-FB9792D420EF}" type="presParOf" srcId="{46E47F7B-9B6A-FB4D-BEFB-0BE80CD46051}" destId="{2E2BB852-FC47-4940-A8DF-6262D66F62D9}" srcOrd="5" destOrd="0" presId="urn:microsoft.com/office/officeart/2005/8/layout/vList2"/>
    <dgm:cxn modelId="{B0F47DEC-1EB6-D94D-BD1A-D1431C1A768D}" type="presParOf" srcId="{46E47F7B-9B6A-FB4D-BEFB-0BE80CD46051}" destId="{58D8649B-2EAD-CB4F-B987-CD20574CD53D}" srcOrd="6" destOrd="0" presId="urn:microsoft.com/office/officeart/2005/8/layout/vList2"/>
    <dgm:cxn modelId="{BFB145CE-B503-EF4A-B3BC-7659EEF0864E}" type="presParOf" srcId="{46E47F7B-9B6A-FB4D-BEFB-0BE80CD46051}" destId="{4EDD8331-64B7-C64C-AEF0-E8CE3ECF51CE}" srcOrd="7" destOrd="0" presId="urn:microsoft.com/office/officeart/2005/8/layout/vList2"/>
    <dgm:cxn modelId="{02B968C1-F9A8-774C-9A2A-6572A052499A}" type="presParOf" srcId="{46E47F7B-9B6A-FB4D-BEFB-0BE80CD46051}" destId="{C4F2CBCB-5FE1-B042-9851-68CC8D7511E7}" srcOrd="8" destOrd="0" presId="urn:microsoft.com/office/officeart/2005/8/layout/vList2"/>
    <dgm:cxn modelId="{E46B38F9-2597-834E-887B-C3D9B125F877}" type="presParOf" srcId="{46E47F7B-9B6A-FB4D-BEFB-0BE80CD46051}" destId="{02708577-050D-8042-BECD-68202E485368}" srcOrd="9" destOrd="0" presId="urn:microsoft.com/office/officeart/2005/8/layout/vList2"/>
    <dgm:cxn modelId="{2C76D25F-E23D-8C48-BAAC-0BB86BC80672}" type="presParOf" srcId="{46E47F7B-9B6A-FB4D-BEFB-0BE80CD46051}" destId="{711F00E3-FCED-1641-A553-504C59A3538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DC709-5A3D-4DD0-AC02-4E76232FF625}" type="doc">
      <dgm:prSet loTypeId="urn:microsoft.com/office/officeart/2005/8/layout/matrix3" loCatId="matrix" qsTypeId="urn:microsoft.com/office/officeart/2005/8/quickstyle/simple2" qsCatId="simple" csTypeId="urn:microsoft.com/office/officeart/2005/8/colors/colorful1" csCatId="colorful" phldr="1"/>
      <dgm:spPr/>
      <dgm:t>
        <a:bodyPr/>
        <a:lstStyle/>
        <a:p>
          <a:endParaRPr lang="en-US"/>
        </a:p>
      </dgm:t>
    </dgm:pt>
    <dgm:pt modelId="{BAF32483-C59D-466A-8C53-D23EE296D4FA}">
      <dgm:prSet/>
      <dgm:spPr/>
      <dgm:t>
        <a:bodyPr/>
        <a:lstStyle/>
        <a:p>
          <a:r>
            <a:rPr lang="en-US" dirty="0"/>
            <a:t> Public Cloud</a:t>
          </a:r>
        </a:p>
      </dgm:t>
    </dgm:pt>
    <dgm:pt modelId="{59F2887D-8010-4110-A8D3-0FD28480C284}" type="parTrans" cxnId="{4C08EF9F-CCDF-428D-B5C9-19455F60C552}">
      <dgm:prSet/>
      <dgm:spPr/>
      <dgm:t>
        <a:bodyPr/>
        <a:lstStyle/>
        <a:p>
          <a:endParaRPr lang="en-US"/>
        </a:p>
      </dgm:t>
    </dgm:pt>
    <dgm:pt modelId="{8B8F2D3A-F6EA-4AFB-92BF-68BFDA0BFA37}" type="sibTrans" cxnId="{4C08EF9F-CCDF-428D-B5C9-19455F60C552}">
      <dgm:prSet/>
      <dgm:spPr/>
      <dgm:t>
        <a:bodyPr/>
        <a:lstStyle/>
        <a:p>
          <a:endParaRPr lang="en-US"/>
        </a:p>
      </dgm:t>
    </dgm:pt>
    <dgm:pt modelId="{76118042-5565-45AB-879E-5CA1532AD660}">
      <dgm:prSet/>
      <dgm:spPr/>
      <dgm:t>
        <a:bodyPr/>
        <a:lstStyle/>
        <a:p>
          <a:r>
            <a:rPr lang="en-US" dirty="0"/>
            <a:t>Hybrid</a:t>
          </a:r>
        </a:p>
      </dgm:t>
    </dgm:pt>
    <dgm:pt modelId="{CCBC803F-AD98-4346-8E8F-E91CD94F3AA7}" type="parTrans" cxnId="{CB65D1F3-C77D-4420-8068-A029DA3DC438}">
      <dgm:prSet/>
      <dgm:spPr/>
      <dgm:t>
        <a:bodyPr/>
        <a:lstStyle/>
        <a:p>
          <a:endParaRPr lang="en-US"/>
        </a:p>
      </dgm:t>
    </dgm:pt>
    <dgm:pt modelId="{018E1D4D-9B2B-45FE-B025-B96E208D86A7}" type="sibTrans" cxnId="{CB65D1F3-C77D-4420-8068-A029DA3DC438}">
      <dgm:prSet/>
      <dgm:spPr/>
      <dgm:t>
        <a:bodyPr/>
        <a:lstStyle/>
        <a:p>
          <a:endParaRPr lang="en-US"/>
        </a:p>
      </dgm:t>
    </dgm:pt>
    <dgm:pt modelId="{CE4B302D-0FBC-425C-9D2C-29614DA30587}">
      <dgm:prSet/>
      <dgm:spPr/>
      <dgm:t>
        <a:bodyPr/>
        <a:lstStyle/>
        <a:p>
          <a:r>
            <a:rPr lang="en-US" dirty="0"/>
            <a:t>Private cloud</a:t>
          </a:r>
        </a:p>
      </dgm:t>
    </dgm:pt>
    <dgm:pt modelId="{03DBAEB8-8505-46F4-AED8-191FE2A1A785}" type="parTrans" cxnId="{341B98FA-2698-48A8-A4F8-1651C86C30A6}">
      <dgm:prSet/>
      <dgm:spPr/>
      <dgm:t>
        <a:bodyPr/>
        <a:lstStyle/>
        <a:p>
          <a:endParaRPr lang="en-US"/>
        </a:p>
      </dgm:t>
    </dgm:pt>
    <dgm:pt modelId="{2E39EF3E-53F5-4CB4-98ED-8C72F7C71D84}" type="sibTrans" cxnId="{341B98FA-2698-48A8-A4F8-1651C86C30A6}">
      <dgm:prSet/>
      <dgm:spPr/>
      <dgm:t>
        <a:bodyPr/>
        <a:lstStyle/>
        <a:p>
          <a:endParaRPr lang="en-US"/>
        </a:p>
      </dgm:t>
    </dgm:pt>
    <dgm:pt modelId="{9B7C93B2-B67E-4334-9D81-4868B6794570}">
      <dgm:prSet/>
      <dgm:spPr/>
      <dgm:t>
        <a:bodyPr/>
        <a:lstStyle/>
        <a:p>
          <a:r>
            <a:rPr lang="en-US" dirty="0"/>
            <a:t>Multi-cloud</a:t>
          </a:r>
        </a:p>
      </dgm:t>
    </dgm:pt>
    <dgm:pt modelId="{87C086D2-7F99-49BA-82CB-E41FB8339C92}" type="parTrans" cxnId="{6728696F-DF90-4BD6-9367-EF21D521E776}">
      <dgm:prSet/>
      <dgm:spPr/>
      <dgm:t>
        <a:bodyPr/>
        <a:lstStyle/>
        <a:p>
          <a:endParaRPr lang="en-US"/>
        </a:p>
      </dgm:t>
    </dgm:pt>
    <dgm:pt modelId="{6CA52799-C341-485D-8D54-78A52E25B5AA}" type="sibTrans" cxnId="{6728696F-DF90-4BD6-9367-EF21D521E776}">
      <dgm:prSet/>
      <dgm:spPr/>
      <dgm:t>
        <a:bodyPr/>
        <a:lstStyle/>
        <a:p>
          <a:endParaRPr lang="en-US"/>
        </a:p>
      </dgm:t>
    </dgm:pt>
    <dgm:pt modelId="{86DE4AC2-FECB-1246-B923-5B818DB354DC}" type="pres">
      <dgm:prSet presAssocID="{7E7DC709-5A3D-4DD0-AC02-4E76232FF625}" presName="matrix" presStyleCnt="0">
        <dgm:presLayoutVars>
          <dgm:chMax val="1"/>
          <dgm:dir/>
          <dgm:resizeHandles val="exact"/>
        </dgm:presLayoutVars>
      </dgm:prSet>
      <dgm:spPr/>
    </dgm:pt>
    <dgm:pt modelId="{E61BDA6F-1062-FB41-832A-40FF45A7BBB9}" type="pres">
      <dgm:prSet presAssocID="{7E7DC709-5A3D-4DD0-AC02-4E76232FF625}" presName="diamond" presStyleLbl="bgShp" presStyleIdx="0" presStyleCnt="1"/>
      <dgm:spPr/>
    </dgm:pt>
    <dgm:pt modelId="{CB3E71C4-2F3C-BF4C-85B8-015331257B57}" type="pres">
      <dgm:prSet presAssocID="{7E7DC709-5A3D-4DD0-AC02-4E76232FF625}" presName="quad1" presStyleLbl="node1" presStyleIdx="0" presStyleCnt="4">
        <dgm:presLayoutVars>
          <dgm:chMax val="0"/>
          <dgm:chPref val="0"/>
          <dgm:bulletEnabled val="1"/>
        </dgm:presLayoutVars>
      </dgm:prSet>
      <dgm:spPr/>
    </dgm:pt>
    <dgm:pt modelId="{4191121A-9B62-CC4C-B9C2-14D01C4CEE1E}" type="pres">
      <dgm:prSet presAssocID="{7E7DC709-5A3D-4DD0-AC02-4E76232FF625}" presName="quad2" presStyleLbl="node1" presStyleIdx="1" presStyleCnt="4">
        <dgm:presLayoutVars>
          <dgm:chMax val="0"/>
          <dgm:chPref val="0"/>
          <dgm:bulletEnabled val="1"/>
        </dgm:presLayoutVars>
      </dgm:prSet>
      <dgm:spPr/>
    </dgm:pt>
    <dgm:pt modelId="{1BC4A7BD-C76A-274C-8756-A64DD39F3894}" type="pres">
      <dgm:prSet presAssocID="{7E7DC709-5A3D-4DD0-AC02-4E76232FF625}" presName="quad3" presStyleLbl="node1" presStyleIdx="2" presStyleCnt="4">
        <dgm:presLayoutVars>
          <dgm:chMax val="0"/>
          <dgm:chPref val="0"/>
          <dgm:bulletEnabled val="1"/>
        </dgm:presLayoutVars>
      </dgm:prSet>
      <dgm:spPr/>
    </dgm:pt>
    <dgm:pt modelId="{9B63989F-DE1F-2048-9169-8AC397BE1B44}" type="pres">
      <dgm:prSet presAssocID="{7E7DC709-5A3D-4DD0-AC02-4E76232FF625}" presName="quad4" presStyleLbl="node1" presStyleIdx="3" presStyleCnt="4">
        <dgm:presLayoutVars>
          <dgm:chMax val="0"/>
          <dgm:chPref val="0"/>
          <dgm:bulletEnabled val="1"/>
        </dgm:presLayoutVars>
      </dgm:prSet>
      <dgm:spPr/>
    </dgm:pt>
  </dgm:ptLst>
  <dgm:cxnLst>
    <dgm:cxn modelId="{27B8A12B-FC34-F041-8959-3715C0697C7C}" type="presOf" srcId="{9B7C93B2-B67E-4334-9D81-4868B6794570}" destId="{9B63989F-DE1F-2048-9169-8AC397BE1B44}" srcOrd="0" destOrd="0" presId="urn:microsoft.com/office/officeart/2005/8/layout/matrix3"/>
    <dgm:cxn modelId="{615B193B-F447-2E49-ACFC-54D8E8546ED4}" type="presOf" srcId="{CE4B302D-0FBC-425C-9D2C-29614DA30587}" destId="{1BC4A7BD-C76A-274C-8756-A64DD39F3894}" srcOrd="0" destOrd="0" presId="urn:microsoft.com/office/officeart/2005/8/layout/matrix3"/>
    <dgm:cxn modelId="{77244161-A6E8-5A4A-893B-100025F75F7B}" type="presOf" srcId="{7E7DC709-5A3D-4DD0-AC02-4E76232FF625}" destId="{86DE4AC2-FECB-1246-B923-5B818DB354DC}" srcOrd="0" destOrd="0" presId="urn:microsoft.com/office/officeart/2005/8/layout/matrix3"/>
    <dgm:cxn modelId="{6728696F-DF90-4BD6-9367-EF21D521E776}" srcId="{7E7DC709-5A3D-4DD0-AC02-4E76232FF625}" destId="{9B7C93B2-B67E-4334-9D81-4868B6794570}" srcOrd="3" destOrd="0" parTransId="{87C086D2-7F99-49BA-82CB-E41FB8339C92}" sibTransId="{6CA52799-C341-485D-8D54-78A52E25B5AA}"/>
    <dgm:cxn modelId="{4C08EF9F-CCDF-428D-B5C9-19455F60C552}" srcId="{7E7DC709-5A3D-4DD0-AC02-4E76232FF625}" destId="{BAF32483-C59D-466A-8C53-D23EE296D4FA}" srcOrd="0" destOrd="0" parTransId="{59F2887D-8010-4110-A8D3-0FD28480C284}" sibTransId="{8B8F2D3A-F6EA-4AFB-92BF-68BFDA0BFA37}"/>
    <dgm:cxn modelId="{326D08B9-3397-9045-A5FE-B2949DDC425D}" type="presOf" srcId="{76118042-5565-45AB-879E-5CA1532AD660}" destId="{4191121A-9B62-CC4C-B9C2-14D01C4CEE1E}" srcOrd="0" destOrd="0" presId="urn:microsoft.com/office/officeart/2005/8/layout/matrix3"/>
    <dgm:cxn modelId="{575B9BE2-4038-1B40-8553-B4F7DCEB929E}" type="presOf" srcId="{BAF32483-C59D-466A-8C53-D23EE296D4FA}" destId="{CB3E71C4-2F3C-BF4C-85B8-015331257B57}" srcOrd="0" destOrd="0" presId="urn:microsoft.com/office/officeart/2005/8/layout/matrix3"/>
    <dgm:cxn modelId="{CB65D1F3-C77D-4420-8068-A029DA3DC438}" srcId="{7E7DC709-5A3D-4DD0-AC02-4E76232FF625}" destId="{76118042-5565-45AB-879E-5CA1532AD660}" srcOrd="1" destOrd="0" parTransId="{CCBC803F-AD98-4346-8E8F-E91CD94F3AA7}" sibTransId="{018E1D4D-9B2B-45FE-B025-B96E208D86A7}"/>
    <dgm:cxn modelId="{341B98FA-2698-48A8-A4F8-1651C86C30A6}" srcId="{7E7DC709-5A3D-4DD0-AC02-4E76232FF625}" destId="{CE4B302D-0FBC-425C-9D2C-29614DA30587}" srcOrd="2" destOrd="0" parTransId="{03DBAEB8-8505-46F4-AED8-191FE2A1A785}" sibTransId="{2E39EF3E-53F5-4CB4-98ED-8C72F7C71D84}"/>
    <dgm:cxn modelId="{37992139-8491-3746-BF1C-BE29B7505A15}" type="presParOf" srcId="{86DE4AC2-FECB-1246-B923-5B818DB354DC}" destId="{E61BDA6F-1062-FB41-832A-40FF45A7BBB9}" srcOrd="0" destOrd="0" presId="urn:microsoft.com/office/officeart/2005/8/layout/matrix3"/>
    <dgm:cxn modelId="{EAA4E3BE-B82F-9D40-892A-90F5EC4AB9FC}" type="presParOf" srcId="{86DE4AC2-FECB-1246-B923-5B818DB354DC}" destId="{CB3E71C4-2F3C-BF4C-85B8-015331257B57}" srcOrd="1" destOrd="0" presId="urn:microsoft.com/office/officeart/2005/8/layout/matrix3"/>
    <dgm:cxn modelId="{B7F0B3C1-BC05-D245-AFE2-0E509D0A547B}" type="presParOf" srcId="{86DE4AC2-FECB-1246-B923-5B818DB354DC}" destId="{4191121A-9B62-CC4C-B9C2-14D01C4CEE1E}" srcOrd="2" destOrd="0" presId="urn:microsoft.com/office/officeart/2005/8/layout/matrix3"/>
    <dgm:cxn modelId="{F7D52764-A58E-2C49-B2AC-BE7BD286A47A}" type="presParOf" srcId="{86DE4AC2-FECB-1246-B923-5B818DB354DC}" destId="{1BC4A7BD-C76A-274C-8756-A64DD39F3894}" srcOrd="3" destOrd="0" presId="urn:microsoft.com/office/officeart/2005/8/layout/matrix3"/>
    <dgm:cxn modelId="{40EA3637-7D7A-EF48-AAE2-2350A059C6EE}" type="presParOf" srcId="{86DE4AC2-FECB-1246-B923-5B818DB354DC}" destId="{9B63989F-DE1F-2048-9169-8AC397BE1B4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C2F8CE-5A2E-8A49-9FD2-E7FEDACE534C}" type="doc">
      <dgm:prSet loTypeId="urn:microsoft.com/office/officeart/2005/8/layout/cycle6" loCatId="list" qsTypeId="urn:microsoft.com/office/officeart/2005/8/quickstyle/simple1" qsCatId="simple" csTypeId="urn:microsoft.com/office/officeart/2005/8/colors/colorful1" csCatId="colorful" phldr="1"/>
      <dgm:spPr/>
      <dgm:t>
        <a:bodyPr/>
        <a:lstStyle/>
        <a:p>
          <a:endParaRPr lang="en-US"/>
        </a:p>
      </dgm:t>
    </dgm:pt>
    <dgm:pt modelId="{7CFEED8A-C197-1640-B9DE-ADF36941E668}">
      <dgm:prSet/>
      <dgm:spPr/>
      <dgm:t>
        <a:bodyPr/>
        <a:lstStyle/>
        <a:p>
          <a:r>
            <a:rPr lang="en-US" dirty="0"/>
            <a:t>Memory mgmt </a:t>
          </a:r>
        </a:p>
      </dgm:t>
    </dgm:pt>
    <dgm:pt modelId="{E714DC41-C370-C945-BE30-77635E9D0150}" type="parTrans" cxnId="{C879201C-D860-7241-9235-789B8AC38766}">
      <dgm:prSet/>
      <dgm:spPr/>
      <dgm:t>
        <a:bodyPr/>
        <a:lstStyle/>
        <a:p>
          <a:endParaRPr lang="en-US"/>
        </a:p>
      </dgm:t>
    </dgm:pt>
    <dgm:pt modelId="{F711BE38-0C01-E24C-A8DE-477919A8A1C2}" type="sibTrans" cxnId="{C879201C-D860-7241-9235-789B8AC38766}">
      <dgm:prSet/>
      <dgm:spPr/>
      <dgm:t>
        <a:bodyPr/>
        <a:lstStyle/>
        <a:p>
          <a:endParaRPr lang="en-US"/>
        </a:p>
      </dgm:t>
    </dgm:pt>
    <dgm:pt modelId="{5782D793-9529-3D42-9136-53F099EC05A2}">
      <dgm:prSet/>
      <dgm:spPr/>
      <dgm:t>
        <a:bodyPr/>
        <a:lstStyle/>
        <a:p>
          <a:r>
            <a:rPr lang="en-US"/>
            <a:t>Interrupt handling</a:t>
          </a:r>
        </a:p>
      </dgm:t>
    </dgm:pt>
    <dgm:pt modelId="{BB49623B-9970-434E-9C99-2C95730C5E3B}" type="parTrans" cxnId="{9CAC7AFD-7EC6-2D46-B34A-6596B63FF458}">
      <dgm:prSet/>
      <dgm:spPr/>
      <dgm:t>
        <a:bodyPr/>
        <a:lstStyle/>
        <a:p>
          <a:endParaRPr lang="en-US"/>
        </a:p>
      </dgm:t>
    </dgm:pt>
    <dgm:pt modelId="{B71FC8DD-2173-1947-9F85-CB501F1FD906}" type="sibTrans" cxnId="{9CAC7AFD-7EC6-2D46-B34A-6596B63FF458}">
      <dgm:prSet/>
      <dgm:spPr/>
      <dgm:t>
        <a:bodyPr/>
        <a:lstStyle/>
        <a:p>
          <a:endParaRPr lang="en-US"/>
        </a:p>
      </dgm:t>
    </dgm:pt>
    <dgm:pt modelId="{D79AD0FA-9908-D848-AFF4-239535012AA0}">
      <dgm:prSet/>
      <dgm:spPr/>
      <dgm:t>
        <a:bodyPr/>
        <a:lstStyle/>
        <a:p>
          <a:r>
            <a:rPr lang="en-US"/>
            <a:t>Talking with I/O devices</a:t>
          </a:r>
        </a:p>
      </dgm:t>
    </dgm:pt>
    <dgm:pt modelId="{BE792371-0601-DA40-BADC-8B003FF7D8BE}" type="parTrans" cxnId="{798CBD4A-F4A1-3B42-B626-AF557FC5E30E}">
      <dgm:prSet/>
      <dgm:spPr/>
      <dgm:t>
        <a:bodyPr/>
        <a:lstStyle/>
        <a:p>
          <a:endParaRPr lang="en-US"/>
        </a:p>
      </dgm:t>
    </dgm:pt>
    <dgm:pt modelId="{9580CE0C-8572-3F47-9CC9-2CC2761B2689}" type="sibTrans" cxnId="{798CBD4A-F4A1-3B42-B626-AF557FC5E30E}">
      <dgm:prSet/>
      <dgm:spPr/>
      <dgm:t>
        <a:bodyPr/>
        <a:lstStyle/>
        <a:p>
          <a:endParaRPr lang="en-US"/>
        </a:p>
      </dgm:t>
    </dgm:pt>
    <dgm:pt modelId="{DD2EDD68-6F20-614F-8668-6D59E0E896F8}">
      <dgm:prSet/>
      <dgm:spPr/>
      <dgm:t>
        <a:bodyPr/>
        <a:lstStyle/>
        <a:p>
          <a:r>
            <a:rPr lang="en-US"/>
            <a:t>Managing files</a:t>
          </a:r>
        </a:p>
      </dgm:t>
    </dgm:pt>
    <dgm:pt modelId="{34203A12-3D2A-AF49-896F-D1B9DCCF9B72}" type="parTrans" cxnId="{A26B6A56-CCD0-9A4A-974A-6F94870D41A7}">
      <dgm:prSet/>
      <dgm:spPr/>
      <dgm:t>
        <a:bodyPr/>
        <a:lstStyle/>
        <a:p>
          <a:endParaRPr lang="en-US"/>
        </a:p>
      </dgm:t>
    </dgm:pt>
    <dgm:pt modelId="{4176D1A9-DE2A-0F48-9268-7364AA069FD2}" type="sibTrans" cxnId="{A26B6A56-CCD0-9A4A-974A-6F94870D41A7}">
      <dgm:prSet/>
      <dgm:spPr/>
      <dgm:t>
        <a:bodyPr/>
        <a:lstStyle/>
        <a:p>
          <a:endParaRPr lang="en-US"/>
        </a:p>
      </dgm:t>
    </dgm:pt>
    <dgm:pt modelId="{8392C0CA-BACF-8B48-8D79-B7A11DDA0BCD}">
      <dgm:prSet/>
      <dgm:spPr/>
      <dgm:t>
        <a:bodyPr/>
        <a:lstStyle/>
        <a:p>
          <a:r>
            <a:rPr lang="en-US" dirty="0"/>
            <a:t>Network stack mgmt</a:t>
          </a:r>
        </a:p>
      </dgm:t>
    </dgm:pt>
    <dgm:pt modelId="{427FE897-8187-364C-8839-EBE9C6FACFCA}" type="parTrans" cxnId="{4EECB36C-8EFE-6A47-AB76-7797039A541B}">
      <dgm:prSet/>
      <dgm:spPr/>
      <dgm:t>
        <a:bodyPr/>
        <a:lstStyle/>
        <a:p>
          <a:endParaRPr lang="en-US"/>
        </a:p>
      </dgm:t>
    </dgm:pt>
    <dgm:pt modelId="{1A2547E7-2526-2245-B490-56E5FBD0D031}" type="sibTrans" cxnId="{4EECB36C-8EFE-6A47-AB76-7797039A541B}">
      <dgm:prSet/>
      <dgm:spPr/>
      <dgm:t>
        <a:bodyPr/>
        <a:lstStyle/>
        <a:p>
          <a:endParaRPr lang="en-US"/>
        </a:p>
      </dgm:t>
    </dgm:pt>
    <dgm:pt modelId="{F5E65C9D-2875-8E43-9703-7D8B6D418DD8}" type="pres">
      <dgm:prSet presAssocID="{15C2F8CE-5A2E-8A49-9FD2-E7FEDACE534C}" presName="cycle" presStyleCnt="0">
        <dgm:presLayoutVars>
          <dgm:dir/>
          <dgm:resizeHandles val="exact"/>
        </dgm:presLayoutVars>
      </dgm:prSet>
      <dgm:spPr/>
    </dgm:pt>
    <dgm:pt modelId="{C249A073-0C68-7A47-A3FE-BF2466985DE5}" type="pres">
      <dgm:prSet presAssocID="{7CFEED8A-C197-1640-B9DE-ADF36941E668}" presName="node" presStyleLbl="node1" presStyleIdx="0" presStyleCnt="5">
        <dgm:presLayoutVars>
          <dgm:bulletEnabled val="1"/>
        </dgm:presLayoutVars>
      </dgm:prSet>
      <dgm:spPr/>
    </dgm:pt>
    <dgm:pt modelId="{E30DB914-1E01-7C4A-AB79-463F9FE6FC75}" type="pres">
      <dgm:prSet presAssocID="{7CFEED8A-C197-1640-B9DE-ADF36941E668}" presName="spNode" presStyleCnt="0"/>
      <dgm:spPr/>
    </dgm:pt>
    <dgm:pt modelId="{E0611287-E67E-2D4D-A8C2-90B25B6007A8}" type="pres">
      <dgm:prSet presAssocID="{F711BE38-0C01-E24C-A8DE-477919A8A1C2}" presName="sibTrans" presStyleLbl="sibTrans1D1" presStyleIdx="0" presStyleCnt="5"/>
      <dgm:spPr/>
    </dgm:pt>
    <dgm:pt modelId="{6694EE62-0EE8-8A47-ABC0-03DFF9E0A7DB}" type="pres">
      <dgm:prSet presAssocID="{5782D793-9529-3D42-9136-53F099EC05A2}" presName="node" presStyleLbl="node1" presStyleIdx="1" presStyleCnt="5">
        <dgm:presLayoutVars>
          <dgm:bulletEnabled val="1"/>
        </dgm:presLayoutVars>
      </dgm:prSet>
      <dgm:spPr/>
    </dgm:pt>
    <dgm:pt modelId="{F5FECE40-A91E-1045-B2E6-CD0114C2B3D9}" type="pres">
      <dgm:prSet presAssocID="{5782D793-9529-3D42-9136-53F099EC05A2}" presName="spNode" presStyleCnt="0"/>
      <dgm:spPr/>
    </dgm:pt>
    <dgm:pt modelId="{07AC217C-3D3C-C24C-86AE-82FD19F1C63F}" type="pres">
      <dgm:prSet presAssocID="{B71FC8DD-2173-1947-9F85-CB501F1FD906}" presName="sibTrans" presStyleLbl="sibTrans1D1" presStyleIdx="1" presStyleCnt="5"/>
      <dgm:spPr/>
    </dgm:pt>
    <dgm:pt modelId="{78FED68A-A31E-8C40-ABB5-860F37737449}" type="pres">
      <dgm:prSet presAssocID="{D79AD0FA-9908-D848-AFF4-239535012AA0}" presName="node" presStyleLbl="node1" presStyleIdx="2" presStyleCnt="5">
        <dgm:presLayoutVars>
          <dgm:bulletEnabled val="1"/>
        </dgm:presLayoutVars>
      </dgm:prSet>
      <dgm:spPr/>
    </dgm:pt>
    <dgm:pt modelId="{F3CA7D00-9223-FD41-AB0C-7F16EB87D13E}" type="pres">
      <dgm:prSet presAssocID="{D79AD0FA-9908-D848-AFF4-239535012AA0}" presName="spNode" presStyleCnt="0"/>
      <dgm:spPr/>
    </dgm:pt>
    <dgm:pt modelId="{1ED429FF-33B2-6A4B-A060-09DE010ADFFB}" type="pres">
      <dgm:prSet presAssocID="{9580CE0C-8572-3F47-9CC9-2CC2761B2689}" presName="sibTrans" presStyleLbl="sibTrans1D1" presStyleIdx="2" presStyleCnt="5"/>
      <dgm:spPr/>
    </dgm:pt>
    <dgm:pt modelId="{0AAB2824-3F17-6A42-8868-ADB329097B14}" type="pres">
      <dgm:prSet presAssocID="{DD2EDD68-6F20-614F-8668-6D59E0E896F8}" presName="node" presStyleLbl="node1" presStyleIdx="3" presStyleCnt="5">
        <dgm:presLayoutVars>
          <dgm:bulletEnabled val="1"/>
        </dgm:presLayoutVars>
      </dgm:prSet>
      <dgm:spPr/>
    </dgm:pt>
    <dgm:pt modelId="{05B8B0B1-7152-B648-BA23-B3C930085FEB}" type="pres">
      <dgm:prSet presAssocID="{DD2EDD68-6F20-614F-8668-6D59E0E896F8}" presName="spNode" presStyleCnt="0"/>
      <dgm:spPr/>
    </dgm:pt>
    <dgm:pt modelId="{CAD12B96-DE5A-6344-9F7D-784A0172AE2F}" type="pres">
      <dgm:prSet presAssocID="{4176D1A9-DE2A-0F48-9268-7364AA069FD2}" presName="sibTrans" presStyleLbl="sibTrans1D1" presStyleIdx="3" presStyleCnt="5"/>
      <dgm:spPr/>
    </dgm:pt>
    <dgm:pt modelId="{3402BFC4-C54B-4F4C-B71A-0B85F7B9BC01}" type="pres">
      <dgm:prSet presAssocID="{8392C0CA-BACF-8B48-8D79-B7A11DDA0BCD}" presName="node" presStyleLbl="node1" presStyleIdx="4" presStyleCnt="5">
        <dgm:presLayoutVars>
          <dgm:bulletEnabled val="1"/>
        </dgm:presLayoutVars>
      </dgm:prSet>
      <dgm:spPr/>
    </dgm:pt>
    <dgm:pt modelId="{341D8762-FB5E-D84E-9F86-E1F73ACEDC6C}" type="pres">
      <dgm:prSet presAssocID="{8392C0CA-BACF-8B48-8D79-B7A11DDA0BCD}" presName="spNode" presStyleCnt="0"/>
      <dgm:spPr/>
    </dgm:pt>
    <dgm:pt modelId="{134E436F-9A84-4649-A28C-2367F7CA6F44}" type="pres">
      <dgm:prSet presAssocID="{1A2547E7-2526-2245-B490-56E5FBD0D031}" presName="sibTrans" presStyleLbl="sibTrans1D1" presStyleIdx="4" presStyleCnt="5"/>
      <dgm:spPr/>
    </dgm:pt>
  </dgm:ptLst>
  <dgm:cxnLst>
    <dgm:cxn modelId="{C272100B-D37E-404C-B78C-0BA505B4FD04}" type="presOf" srcId="{1A2547E7-2526-2245-B490-56E5FBD0D031}" destId="{134E436F-9A84-4649-A28C-2367F7CA6F44}" srcOrd="0" destOrd="0" presId="urn:microsoft.com/office/officeart/2005/8/layout/cycle6"/>
    <dgm:cxn modelId="{FF5B170D-3F8E-FE48-9074-2E2DF07F1A0C}" type="presOf" srcId="{8392C0CA-BACF-8B48-8D79-B7A11DDA0BCD}" destId="{3402BFC4-C54B-4F4C-B71A-0B85F7B9BC01}" srcOrd="0" destOrd="0" presId="urn:microsoft.com/office/officeart/2005/8/layout/cycle6"/>
    <dgm:cxn modelId="{BEE0CF0D-23BB-4E4D-96E8-6A6602C88932}" type="presOf" srcId="{B71FC8DD-2173-1947-9F85-CB501F1FD906}" destId="{07AC217C-3D3C-C24C-86AE-82FD19F1C63F}" srcOrd="0" destOrd="0" presId="urn:microsoft.com/office/officeart/2005/8/layout/cycle6"/>
    <dgm:cxn modelId="{DE97F211-9119-2A47-AF35-E19277D7C44F}" type="presOf" srcId="{5782D793-9529-3D42-9136-53F099EC05A2}" destId="{6694EE62-0EE8-8A47-ABC0-03DFF9E0A7DB}" srcOrd="0" destOrd="0" presId="urn:microsoft.com/office/officeart/2005/8/layout/cycle6"/>
    <dgm:cxn modelId="{C879201C-D860-7241-9235-789B8AC38766}" srcId="{15C2F8CE-5A2E-8A49-9FD2-E7FEDACE534C}" destId="{7CFEED8A-C197-1640-B9DE-ADF36941E668}" srcOrd="0" destOrd="0" parTransId="{E714DC41-C370-C945-BE30-77635E9D0150}" sibTransId="{F711BE38-0C01-E24C-A8DE-477919A8A1C2}"/>
    <dgm:cxn modelId="{160B4232-383D-D344-A1FA-CD424F1661BF}" type="presOf" srcId="{15C2F8CE-5A2E-8A49-9FD2-E7FEDACE534C}" destId="{F5E65C9D-2875-8E43-9703-7D8B6D418DD8}" srcOrd="0" destOrd="0" presId="urn:microsoft.com/office/officeart/2005/8/layout/cycle6"/>
    <dgm:cxn modelId="{177A9949-0FE2-7848-A942-BA2DE382B68C}" type="presOf" srcId="{D79AD0FA-9908-D848-AFF4-239535012AA0}" destId="{78FED68A-A31E-8C40-ABB5-860F37737449}" srcOrd="0" destOrd="0" presId="urn:microsoft.com/office/officeart/2005/8/layout/cycle6"/>
    <dgm:cxn modelId="{798CBD4A-F4A1-3B42-B626-AF557FC5E30E}" srcId="{15C2F8CE-5A2E-8A49-9FD2-E7FEDACE534C}" destId="{D79AD0FA-9908-D848-AFF4-239535012AA0}" srcOrd="2" destOrd="0" parTransId="{BE792371-0601-DA40-BADC-8B003FF7D8BE}" sibTransId="{9580CE0C-8572-3F47-9CC9-2CC2761B2689}"/>
    <dgm:cxn modelId="{14F1EA4A-A5CC-0B42-9EB9-A93AC3096946}" type="presOf" srcId="{4176D1A9-DE2A-0F48-9268-7364AA069FD2}" destId="{CAD12B96-DE5A-6344-9F7D-784A0172AE2F}" srcOrd="0" destOrd="0" presId="urn:microsoft.com/office/officeart/2005/8/layout/cycle6"/>
    <dgm:cxn modelId="{A26B6A56-CCD0-9A4A-974A-6F94870D41A7}" srcId="{15C2F8CE-5A2E-8A49-9FD2-E7FEDACE534C}" destId="{DD2EDD68-6F20-614F-8668-6D59E0E896F8}" srcOrd="3" destOrd="0" parTransId="{34203A12-3D2A-AF49-896F-D1B9DCCF9B72}" sibTransId="{4176D1A9-DE2A-0F48-9268-7364AA069FD2}"/>
    <dgm:cxn modelId="{4EECB36C-8EFE-6A47-AB76-7797039A541B}" srcId="{15C2F8CE-5A2E-8A49-9FD2-E7FEDACE534C}" destId="{8392C0CA-BACF-8B48-8D79-B7A11DDA0BCD}" srcOrd="4" destOrd="0" parTransId="{427FE897-8187-364C-8839-EBE9C6FACFCA}" sibTransId="{1A2547E7-2526-2245-B490-56E5FBD0D031}"/>
    <dgm:cxn modelId="{963A757D-589E-0646-BE82-11671683FFC4}" type="presOf" srcId="{DD2EDD68-6F20-614F-8668-6D59E0E896F8}" destId="{0AAB2824-3F17-6A42-8868-ADB329097B14}" srcOrd="0" destOrd="0" presId="urn:microsoft.com/office/officeart/2005/8/layout/cycle6"/>
    <dgm:cxn modelId="{58A4D6BB-3E43-FF46-A825-2BBF00551188}" type="presOf" srcId="{7CFEED8A-C197-1640-B9DE-ADF36941E668}" destId="{C249A073-0C68-7A47-A3FE-BF2466985DE5}" srcOrd="0" destOrd="0" presId="urn:microsoft.com/office/officeart/2005/8/layout/cycle6"/>
    <dgm:cxn modelId="{3579EDC4-EA46-A544-AF34-853362B840DC}" type="presOf" srcId="{F711BE38-0C01-E24C-A8DE-477919A8A1C2}" destId="{E0611287-E67E-2D4D-A8C2-90B25B6007A8}" srcOrd="0" destOrd="0" presId="urn:microsoft.com/office/officeart/2005/8/layout/cycle6"/>
    <dgm:cxn modelId="{48852BF1-E2E2-7D49-BB72-C1E983384944}" type="presOf" srcId="{9580CE0C-8572-3F47-9CC9-2CC2761B2689}" destId="{1ED429FF-33B2-6A4B-A060-09DE010ADFFB}" srcOrd="0" destOrd="0" presId="urn:microsoft.com/office/officeart/2005/8/layout/cycle6"/>
    <dgm:cxn modelId="{9CAC7AFD-7EC6-2D46-B34A-6596B63FF458}" srcId="{15C2F8CE-5A2E-8A49-9FD2-E7FEDACE534C}" destId="{5782D793-9529-3D42-9136-53F099EC05A2}" srcOrd="1" destOrd="0" parTransId="{BB49623B-9970-434E-9C99-2C95730C5E3B}" sibTransId="{B71FC8DD-2173-1947-9F85-CB501F1FD906}"/>
    <dgm:cxn modelId="{AD932E9C-A193-E34B-903F-3D86899E11FC}" type="presParOf" srcId="{F5E65C9D-2875-8E43-9703-7D8B6D418DD8}" destId="{C249A073-0C68-7A47-A3FE-BF2466985DE5}" srcOrd="0" destOrd="0" presId="urn:microsoft.com/office/officeart/2005/8/layout/cycle6"/>
    <dgm:cxn modelId="{219268FF-8C96-1E4C-BAFA-7BDF636C8E04}" type="presParOf" srcId="{F5E65C9D-2875-8E43-9703-7D8B6D418DD8}" destId="{E30DB914-1E01-7C4A-AB79-463F9FE6FC75}" srcOrd="1" destOrd="0" presId="urn:microsoft.com/office/officeart/2005/8/layout/cycle6"/>
    <dgm:cxn modelId="{9860873C-8EAE-6A44-95AE-5D7323186382}" type="presParOf" srcId="{F5E65C9D-2875-8E43-9703-7D8B6D418DD8}" destId="{E0611287-E67E-2D4D-A8C2-90B25B6007A8}" srcOrd="2" destOrd="0" presId="urn:microsoft.com/office/officeart/2005/8/layout/cycle6"/>
    <dgm:cxn modelId="{F6508E4F-E3CB-914D-A3D8-164ED248A644}" type="presParOf" srcId="{F5E65C9D-2875-8E43-9703-7D8B6D418DD8}" destId="{6694EE62-0EE8-8A47-ABC0-03DFF9E0A7DB}" srcOrd="3" destOrd="0" presId="urn:microsoft.com/office/officeart/2005/8/layout/cycle6"/>
    <dgm:cxn modelId="{687C8E43-10F3-0349-B350-3B9F7A4C7588}" type="presParOf" srcId="{F5E65C9D-2875-8E43-9703-7D8B6D418DD8}" destId="{F5FECE40-A91E-1045-B2E6-CD0114C2B3D9}" srcOrd="4" destOrd="0" presId="urn:microsoft.com/office/officeart/2005/8/layout/cycle6"/>
    <dgm:cxn modelId="{DFD1201E-B897-4F4A-BD2F-667275A3BFAC}" type="presParOf" srcId="{F5E65C9D-2875-8E43-9703-7D8B6D418DD8}" destId="{07AC217C-3D3C-C24C-86AE-82FD19F1C63F}" srcOrd="5" destOrd="0" presId="urn:microsoft.com/office/officeart/2005/8/layout/cycle6"/>
    <dgm:cxn modelId="{5A281788-F7C0-6646-99DA-263570E7BFE1}" type="presParOf" srcId="{F5E65C9D-2875-8E43-9703-7D8B6D418DD8}" destId="{78FED68A-A31E-8C40-ABB5-860F37737449}" srcOrd="6" destOrd="0" presId="urn:microsoft.com/office/officeart/2005/8/layout/cycle6"/>
    <dgm:cxn modelId="{EC71383A-A894-5B47-A096-CD7E945C9F66}" type="presParOf" srcId="{F5E65C9D-2875-8E43-9703-7D8B6D418DD8}" destId="{F3CA7D00-9223-FD41-AB0C-7F16EB87D13E}" srcOrd="7" destOrd="0" presId="urn:microsoft.com/office/officeart/2005/8/layout/cycle6"/>
    <dgm:cxn modelId="{E23E68DB-EE83-244F-BBE1-C1F289EBA80E}" type="presParOf" srcId="{F5E65C9D-2875-8E43-9703-7D8B6D418DD8}" destId="{1ED429FF-33B2-6A4B-A060-09DE010ADFFB}" srcOrd="8" destOrd="0" presId="urn:microsoft.com/office/officeart/2005/8/layout/cycle6"/>
    <dgm:cxn modelId="{9F6B03D9-7D4F-DC46-96C5-1670EBAF39CD}" type="presParOf" srcId="{F5E65C9D-2875-8E43-9703-7D8B6D418DD8}" destId="{0AAB2824-3F17-6A42-8868-ADB329097B14}" srcOrd="9" destOrd="0" presId="urn:microsoft.com/office/officeart/2005/8/layout/cycle6"/>
    <dgm:cxn modelId="{0C94CA85-30E2-0B45-8FF7-5ED7F34E0803}" type="presParOf" srcId="{F5E65C9D-2875-8E43-9703-7D8B6D418DD8}" destId="{05B8B0B1-7152-B648-BA23-B3C930085FEB}" srcOrd="10" destOrd="0" presId="urn:microsoft.com/office/officeart/2005/8/layout/cycle6"/>
    <dgm:cxn modelId="{92FD1EB0-8E1B-6146-9333-6023AA6AA25F}" type="presParOf" srcId="{F5E65C9D-2875-8E43-9703-7D8B6D418DD8}" destId="{CAD12B96-DE5A-6344-9F7D-784A0172AE2F}" srcOrd="11" destOrd="0" presId="urn:microsoft.com/office/officeart/2005/8/layout/cycle6"/>
    <dgm:cxn modelId="{33415BC0-A70C-A645-BC91-3B2A94F13193}" type="presParOf" srcId="{F5E65C9D-2875-8E43-9703-7D8B6D418DD8}" destId="{3402BFC4-C54B-4F4C-B71A-0B85F7B9BC01}" srcOrd="12" destOrd="0" presId="urn:microsoft.com/office/officeart/2005/8/layout/cycle6"/>
    <dgm:cxn modelId="{EE7B108E-DB9A-5C4B-A5CA-B4FE7ADB39F1}" type="presParOf" srcId="{F5E65C9D-2875-8E43-9703-7D8B6D418DD8}" destId="{341D8762-FB5E-D84E-9F86-E1F73ACEDC6C}" srcOrd="13" destOrd="0" presId="urn:microsoft.com/office/officeart/2005/8/layout/cycle6"/>
    <dgm:cxn modelId="{972B40B0-2DCE-5541-A13E-B478546B2DCD}" type="presParOf" srcId="{F5E65C9D-2875-8E43-9703-7D8B6D418DD8}" destId="{134E436F-9A84-4649-A28C-2367F7CA6F44}"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7DE20A-E4CF-4F2D-AF92-37BCEBCD2112}" type="doc">
      <dgm:prSet loTypeId="urn:microsoft.com/office/officeart/2005/8/layout/list1" loCatId="list" qsTypeId="urn:microsoft.com/office/officeart/2005/8/quickstyle/simple2" qsCatId="simple" csTypeId="urn:microsoft.com/office/officeart/2005/8/colors/colorful1" csCatId="colorful" phldr="1"/>
      <dgm:spPr/>
      <dgm:t>
        <a:bodyPr/>
        <a:lstStyle/>
        <a:p>
          <a:endParaRPr lang="en-US"/>
        </a:p>
      </dgm:t>
    </dgm:pt>
    <dgm:pt modelId="{B76BDB06-F657-47F1-ACE5-ACDA7B56201F}">
      <dgm:prSet/>
      <dgm:spPr/>
      <dgm:t>
        <a:bodyPr/>
        <a:lstStyle/>
        <a:p>
          <a:r>
            <a:rPr lang="en-US" dirty="0" err="1"/>
            <a:t>HyperV</a:t>
          </a:r>
          <a:endParaRPr lang="en-US" dirty="0"/>
        </a:p>
      </dgm:t>
    </dgm:pt>
    <dgm:pt modelId="{7DDDA4AE-8458-4DC4-99A2-985DF4927925}" type="parTrans" cxnId="{DDB77A6E-034B-49A5-A7A9-8ED279AF2498}">
      <dgm:prSet/>
      <dgm:spPr/>
      <dgm:t>
        <a:bodyPr/>
        <a:lstStyle/>
        <a:p>
          <a:endParaRPr lang="en-US"/>
        </a:p>
      </dgm:t>
    </dgm:pt>
    <dgm:pt modelId="{52B8E762-886C-47B7-925E-634709E64917}" type="sibTrans" cxnId="{DDB77A6E-034B-49A5-A7A9-8ED279AF2498}">
      <dgm:prSet/>
      <dgm:spPr/>
      <dgm:t>
        <a:bodyPr/>
        <a:lstStyle/>
        <a:p>
          <a:endParaRPr lang="en-US"/>
        </a:p>
      </dgm:t>
    </dgm:pt>
    <dgm:pt modelId="{07F72282-9282-40BE-AC4F-A719C58E80F5}">
      <dgm:prSet/>
      <dgm:spPr/>
      <dgm:t>
        <a:bodyPr/>
        <a:lstStyle/>
        <a:p>
          <a:r>
            <a:rPr lang="en-US" dirty="0"/>
            <a:t>vSphere</a:t>
          </a:r>
        </a:p>
      </dgm:t>
    </dgm:pt>
    <dgm:pt modelId="{85ADF61B-CA4B-496F-96C5-2F5FB8A05642}" type="parTrans" cxnId="{5D5D4DAF-C6BE-4CE1-834D-8167B2BEF12D}">
      <dgm:prSet/>
      <dgm:spPr/>
      <dgm:t>
        <a:bodyPr/>
        <a:lstStyle/>
        <a:p>
          <a:endParaRPr lang="en-US"/>
        </a:p>
      </dgm:t>
    </dgm:pt>
    <dgm:pt modelId="{C11BF22C-F530-4EAE-B712-6B91957DC3BC}" type="sibTrans" cxnId="{5D5D4DAF-C6BE-4CE1-834D-8167B2BEF12D}">
      <dgm:prSet/>
      <dgm:spPr/>
      <dgm:t>
        <a:bodyPr/>
        <a:lstStyle/>
        <a:p>
          <a:endParaRPr lang="en-US"/>
        </a:p>
      </dgm:t>
    </dgm:pt>
    <dgm:pt modelId="{2FDD28C2-8DC7-4AE7-B7EA-BBCCED2BDB07}">
      <dgm:prSet/>
      <dgm:spPr/>
      <dgm:t>
        <a:bodyPr/>
        <a:lstStyle/>
        <a:p>
          <a:r>
            <a:rPr lang="en-US" dirty="0"/>
            <a:t>KVM</a:t>
          </a:r>
        </a:p>
      </dgm:t>
    </dgm:pt>
    <dgm:pt modelId="{4BF0F69D-367A-4827-9240-54FDA18DD735}" type="parTrans" cxnId="{DB854BD4-0A98-4FAF-972D-5872810DCF1C}">
      <dgm:prSet/>
      <dgm:spPr/>
      <dgm:t>
        <a:bodyPr/>
        <a:lstStyle/>
        <a:p>
          <a:endParaRPr lang="en-US"/>
        </a:p>
      </dgm:t>
    </dgm:pt>
    <dgm:pt modelId="{1BD47CB9-689C-4B91-9009-5F1A95DF338C}" type="sibTrans" cxnId="{DB854BD4-0A98-4FAF-972D-5872810DCF1C}">
      <dgm:prSet/>
      <dgm:spPr/>
      <dgm:t>
        <a:bodyPr/>
        <a:lstStyle/>
        <a:p>
          <a:endParaRPr lang="en-US"/>
        </a:p>
      </dgm:t>
    </dgm:pt>
    <dgm:pt modelId="{8225DC74-B578-BD48-A7D0-A7066EED61E6}">
      <dgm:prSet/>
      <dgm:spPr/>
      <dgm:t>
        <a:bodyPr/>
        <a:lstStyle/>
        <a:p>
          <a:r>
            <a:rPr lang="en-US" dirty="0"/>
            <a:t>Microsoft</a:t>
          </a:r>
        </a:p>
      </dgm:t>
    </dgm:pt>
    <dgm:pt modelId="{FA187244-BA2F-A247-BDB8-E798E19AA5A0}" type="parTrans" cxnId="{6BB15CA6-C689-514B-9689-706639882BCD}">
      <dgm:prSet/>
      <dgm:spPr/>
      <dgm:t>
        <a:bodyPr/>
        <a:lstStyle/>
        <a:p>
          <a:endParaRPr lang="en-US"/>
        </a:p>
      </dgm:t>
    </dgm:pt>
    <dgm:pt modelId="{B368830F-EFA1-634D-8E29-CF340281DD4D}" type="sibTrans" cxnId="{6BB15CA6-C689-514B-9689-706639882BCD}">
      <dgm:prSet/>
      <dgm:spPr/>
      <dgm:t>
        <a:bodyPr/>
        <a:lstStyle/>
        <a:p>
          <a:endParaRPr lang="en-US"/>
        </a:p>
      </dgm:t>
    </dgm:pt>
    <dgm:pt modelId="{1FD75D81-F4D0-1345-B2DD-E147A5DF7736}">
      <dgm:prSet/>
      <dgm:spPr/>
      <dgm:t>
        <a:bodyPr/>
        <a:lstStyle/>
        <a:p>
          <a:r>
            <a:rPr lang="en-US" dirty="0"/>
            <a:t>VMWare</a:t>
          </a:r>
        </a:p>
      </dgm:t>
    </dgm:pt>
    <dgm:pt modelId="{3CFF3BD8-EFD8-8845-B9DB-8ADBFA7267D0}" type="parTrans" cxnId="{F23A7BA3-5037-3A43-B1D9-FEC39BD2EBB4}">
      <dgm:prSet/>
      <dgm:spPr/>
      <dgm:t>
        <a:bodyPr/>
        <a:lstStyle/>
        <a:p>
          <a:endParaRPr lang="en-US"/>
        </a:p>
      </dgm:t>
    </dgm:pt>
    <dgm:pt modelId="{E38B4B0F-3530-6144-94C0-5BA0823E5407}" type="sibTrans" cxnId="{F23A7BA3-5037-3A43-B1D9-FEC39BD2EBB4}">
      <dgm:prSet/>
      <dgm:spPr/>
      <dgm:t>
        <a:bodyPr/>
        <a:lstStyle/>
        <a:p>
          <a:endParaRPr lang="en-US"/>
        </a:p>
      </dgm:t>
    </dgm:pt>
    <dgm:pt modelId="{70703432-7EC6-DB4F-8115-4A0D257BB0D5}">
      <dgm:prSet/>
      <dgm:spPr/>
      <dgm:t>
        <a:bodyPr/>
        <a:lstStyle/>
        <a:p>
          <a:r>
            <a:rPr lang="en-US" dirty="0"/>
            <a:t>Kernel-based VM</a:t>
          </a:r>
        </a:p>
      </dgm:t>
    </dgm:pt>
    <dgm:pt modelId="{139A4EED-A448-AF44-AE34-CD9ECD9FA3C1}" type="parTrans" cxnId="{BB5CB956-3210-EC4A-9429-AF907465F59F}">
      <dgm:prSet/>
      <dgm:spPr/>
      <dgm:t>
        <a:bodyPr/>
        <a:lstStyle/>
        <a:p>
          <a:endParaRPr lang="en-US"/>
        </a:p>
      </dgm:t>
    </dgm:pt>
    <dgm:pt modelId="{7E1C7805-A80B-1544-A011-A56A417F06FE}" type="sibTrans" cxnId="{BB5CB956-3210-EC4A-9429-AF907465F59F}">
      <dgm:prSet/>
      <dgm:spPr/>
      <dgm:t>
        <a:bodyPr/>
        <a:lstStyle/>
        <a:p>
          <a:endParaRPr lang="en-US"/>
        </a:p>
      </dgm:t>
    </dgm:pt>
    <dgm:pt modelId="{A523777F-E0DE-A142-85B2-AC88FF2DE40F}">
      <dgm:prSet/>
      <dgm:spPr/>
      <dgm:t>
        <a:bodyPr/>
        <a:lstStyle/>
        <a:p>
          <a:r>
            <a:rPr lang="en-US" dirty="0"/>
            <a:t>Open source</a:t>
          </a:r>
        </a:p>
      </dgm:t>
    </dgm:pt>
    <dgm:pt modelId="{5D9F01CA-20CD-B140-B744-198B95938A43}" type="parTrans" cxnId="{EA3D509C-274C-2340-B2D9-CE028F6825CD}">
      <dgm:prSet/>
      <dgm:spPr/>
      <dgm:t>
        <a:bodyPr/>
        <a:lstStyle/>
        <a:p>
          <a:endParaRPr lang="en-US"/>
        </a:p>
      </dgm:t>
    </dgm:pt>
    <dgm:pt modelId="{EA004254-C778-6747-8D2F-9AF9A316A2AF}" type="sibTrans" cxnId="{EA3D509C-274C-2340-B2D9-CE028F6825CD}">
      <dgm:prSet/>
      <dgm:spPr/>
      <dgm:t>
        <a:bodyPr/>
        <a:lstStyle/>
        <a:p>
          <a:endParaRPr lang="en-US"/>
        </a:p>
      </dgm:t>
    </dgm:pt>
    <dgm:pt modelId="{C8849502-1A87-714A-A344-A2C2337B8085}">
      <dgm:prSet/>
      <dgm:spPr/>
      <dgm:t>
        <a:bodyPr/>
        <a:lstStyle/>
        <a:p>
          <a:r>
            <a:rPr lang="en-US" dirty="0"/>
            <a:t>Linux</a:t>
          </a:r>
        </a:p>
      </dgm:t>
    </dgm:pt>
    <dgm:pt modelId="{C63451AC-F46C-4E43-9E6A-6D80C56548DD}" type="parTrans" cxnId="{C0C79D5D-075A-1A4A-B20A-B0F921E044D1}">
      <dgm:prSet/>
      <dgm:spPr/>
      <dgm:t>
        <a:bodyPr/>
        <a:lstStyle/>
        <a:p>
          <a:endParaRPr lang="en-US"/>
        </a:p>
      </dgm:t>
    </dgm:pt>
    <dgm:pt modelId="{7584EEC5-B165-0545-ADFB-E8D26A2983CF}" type="sibTrans" cxnId="{C0C79D5D-075A-1A4A-B20A-B0F921E044D1}">
      <dgm:prSet/>
      <dgm:spPr/>
      <dgm:t>
        <a:bodyPr/>
        <a:lstStyle/>
        <a:p>
          <a:endParaRPr lang="en-US"/>
        </a:p>
      </dgm:t>
    </dgm:pt>
    <dgm:pt modelId="{AE115351-A1FD-9742-909A-275979170E13}">
      <dgm:prSet/>
      <dgm:spPr/>
      <dgm:t>
        <a:bodyPr/>
        <a:lstStyle/>
        <a:p>
          <a:r>
            <a:rPr lang="en-US" dirty="0"/>
            <a:t>Often used in private cloud</a:t>
          </a:r>
        </a:p>
      </dgm:t>
    </dgm:pt>
    <dgm:pt modelId="{DC93FB37-9B1E-EB40-BCDB-CF36F7F2B276}" type="parTrans" cxnId="{6C88916C-4540-4942-9DBC-DA29A185A126}">
      <dgm:prSet/>
      <dgm:spPr/>
    </dgm:pt>
    <dgm:pt modelId="{D9695074-0A78-A845-A66C-A8406F59F98B}" type="sibTrans" cxnId="{6C88916C-4540-4942-9DBC-DA29A185A126}">
      <dgm:prSet/>
      <dgm:spPr/>
    </dgm:pt>
    <dgm:pt modelId="{3C7F51B8-EE43-1A48-8053-6D8B5D588F76}" type="pres">
      <dgm:prSet presAssocID="{C27DE20A-E4CF-4F2D-AF92-37BCEBCD2112}" presName="linear" presStyleCnt="0">
        <dgm:presLayoutVars>
          <dgm:dir/>
          <dgm:animLvl val="lvl"/>
          <dgm:resizeHandles val="exact"/>
        </dgm:presLayoutVars>
      </dgm:prSet>
      <dgm:spPr/>
    </dgm:pt>
    <dgm:pt modelId="{D66D8339-4B81-8B45-9505-7C7150B6206D}" type="pres">
      <dgm:prSet presAssocID="{B76BDB06-F657-47F1-ACE5-ACDA7B56201F}" presName="parentLin" presStyleCnt="0"/>
      <dgm:spPr/>
    </dgm:pt>
    <dgm:pt modelId="{C6EDF988-00B3-C04F-90D5-2A7BFDF128DC}" type="pres">
      <dgm:prSet presAssocID="{B76BDB06-F657-47F1-ACE5-ACDA7B56201F}" presName="parentLeftMargin" presStyleLbl="node1" presStyleIdx="0" presStyleCnt="3"/>
      <dgm:spPr/>
    </dgm:pt>
    <dgm:pt modelId="{D2DD137C-C74A-AA4F-8DBC-4CDDA0BF9D76}" type="pres">
      <dgm:prSet presAssocID="{B76BDB06-F657-47F1-ACE5-ACDA7B56201F}" presName="parentText" presStyleLbl="node1" presStyleIdx="0" presStyleCnt="3">
        <dgm:presLayoutVars>
          <dgm:chMax val="0"/>
          <dgm:bulletEnabled val="1"/>
        </dgm:presLayoutVars>
      </dgm:prSet>
      <dgm:spPr/>
    </dgm:pt>
    <dgm:pt modelId="{CBFBF52A-E290-FB49-8E3C-04EC0411A199}" type="pres">
      <dgm:prSet presAssocID="{B76BDB06-F657-47F1-ACE5-ACDA7B56201F}" presName="negativeSpace" presStyleCnt="0"/>
      <dgm:spPr/>
    </dgm:pt>
    <dgm:pt modelId="{38FCDBD1-C278-5345-BFF0-9B715CE7C887}" type="pres">
      <dgm:prSet presAssocID="{B76BDB06-F657-47F1-ACE5-ACDA7B56201F}" presName="childText" presStyleLbl="conFgAcc1" presStyleIdx="0" presStyleCnt="3">
        <dgm:presLayoutVars>
          <dgm:bulletEnabled val="1"/>
        </dgm:presLayoutVars>
      </dgm:prSet>
      <dgm:spPr/>
    </dgm:pt>
    <dgm:pt modelId="{3140FFC1-92DF-304F-98D8-6EC9AFA648BE}" type="pres">
      <dgm:prSet presAssocID="{52B8E762-886C-47B7-925E-634709E64917}" presName="spaceBetweenRectangles" presStyleCnt="0"/>
      <dgm:spPr/>
    </dgm:pt>
    <dgm:pt modelId="{75E460FE-DF40-CA46-AD14-77FA74DCF774}" type="pres">
      <dgm:prSet presAssocID="{07F72282-9282-40BE-AC4F-A719C58E80F5}" presName="parentLin" presStyleCnt="0"/>
      <dgm:spPr/>
    </dgm:pt>
    <dgm:pt modelId="{2A1F3980-DA86-BC49-842F-3CE5E94C8C8B}" type="pres">
      <dgm:prSet presAssocID="{07F72282-9282-40BE-AC4F-A719C58E80F5}" presName="parentLeftMargin" presStyleLbl="node1" presStyleIdx="0" presStyleCnt="3"/>
      <dgm:spPr/>
    </dgm:pt>
    <dgm:pt modelId="{18BAD205-7FB1-5B4D-94EC-E012910254F8}" type="pres">
      <dgm:prSet presAssocID="{07F72282-9282-40BE-AC4F-A719C58E80F5}" presName="parentText" presStyleLbl="node1" presStyleIdx="1" presStyleCnt="3">
        <dgm:presLayoutVars>
          <dgm:chMax val="0"/>
          <dgm:bulletEnabled val="1"/>
        </dgm:presLayoutVars>
      </dgm:prSet>
      <dgm:spPr/>
    </dgm:pt>
    <dgm:pt modelId="{7D18DD8A-39C3-F948-A467-E01E808883B4}" type="pres">
      <dgm:prSet presAssocID="{07F72282-9282-40BE-AC4F-A719C58E80F5}" presName="negativeSpace" presStyleCnt="0"/>
      <dgm:spPr/>
    </dgm:pt>
    <dgm:pt modelId="{3714C43D-A827-AA48-9266-720F6C121D85}" type="pres">
      <dgm:prSet presAssocID="{07F72282-9282-40BE-AC4F-A719C58E80F5}" presName="childText" presStyleLbl="conFgAcc1" presStyleIdx="1" presStyleCnt="3">
        <dgm:presLayoutVars>
          <dgm:bulletEnabled val="1"/>
        </dgm:presLayoutVars>
      </dgm:prSet>
      <dgm:spPr/>
    </dgm:pt>
    <dgm:pt modelId="{12FF7682-73B5-AE4A-A160-0BE541193789}" type="pres">
      <dgm:prSet presAssocID="{C11BF22C-F530-4EAE-B712-6B91957DC3BC}" presName="spaceBetweenRectangles" presStyleCnt="0"/>
      <dgm:spPr/>
    </dgm:pt>
    <dgm:pt modelId="{4F24C32C-51A4-BB4F-944F-45DD18734CA9}" type="pres">
      <dgm:prSet presAssocID="{2FDD28C2-8DC7-4AE7-B7EA-BBCCED2BDB07}" presName="parentLin" presStyleCnt="0"/>
      <dgm:spPr/>
    </dgm:pt>
    <dgm:pt modelId="{724F688D-02AD-7D4E-A16F-39ABC976B941}" type="pres">
      <dgm:prSet presAssocID="{2FDD28C2-8DC7-4AE7-B7EA-BBCCED2BDB07}" presName="parentLeftMargin" presStyleLbl="node1" presStyleIdx="1" presStyleCnt="3"/>
      <dgm:spPr/>
    </dgm:pt>
    <dgm:pt modelId="{A8AE9249-E9FD-5B47-A3AC-D39179F547B4}" type="pres">
      <dgm:prSet presAssocID="{2FDD28C2-8DC7-4AE7-B7EA-BBCCED2BDB07}" presName="parentText" presStyleLbl="node1" presStyleIdx="2" presStyleCnt="3">
        <dgm:presLayoutVars>
          <dgm:chMax val="0"/>
          <dgm:bulletEnabled val="1"/>
        </dgm:presLayoutVars>
      </dgm:prSet>
      <dgm:spPr/>
    </dgm:pt>
    <dgm:pt modelId="{17BECA48-2E6E-834D-BD85-DA0A336D807E}" type="pres">
      <dgm:prSet presAssocID="{2FDD28C2-8DC7-4AE7-B7EA-BBCCED2BDB07}" presName="negativeSpace" presStyleCnt="0"/>
      <dgm:spPr/>
    </dgm:pt>
    <dgm:pt modelId="{422BBA56-4BC8-6F42-B17A-50B2B38091D5}" type="pres">
      <dgm:prSet presAssocID="{2FDD28C2-8DC7-4AE7-B7EA-BBCCED2BDB07}" presName="childText" presStyleLbl="conFgAcc1" presStyleIdx="2" presStyleCnt="3">
        <dgm:presLayoutVars>
          <dgm:bulletEnabled val="1"/>
        </dgm:presLayoutVars>
      </dgm:prSet>
      <dgm:spPr/>
    </dgm:pt>
  </dgm:ptLst>
  <dgm:cxnLst>
    <dgm:cxn modelId="{B8FDD200-49AF-5945-9CC5-4DB7EE78DEDF}" type="presOf" srcId="{2FDD28C2-8DC7-4AE7-B7EA-BBCCED2BDB07}" destId="{A8AE9249-E9FD-5B47-A3AC-D39179F547B4}" srcOrd="1" destOrd="0" presId="urn:microsoft.com/office/officeart/2005/8/layout/list1"/>
    <dgm:cxn modelId="{1ED76313-2C7E-5E43-A64C-7EAA5A3788C9}" type="presOf" srcId="{B76BDB06-F657-47F1-ACE5-ACDA7B56201F}" destId="{D2DD137C-C74A-AA4F-8DBC-4CDDA0BF9D76}" srcOrd="1" destOrd="0" presId="urn:microsoft.com/office/officeart/2005/8/layout/list1"/>
    <dgm:cxn modelId="{E1C62E32-E79C-3741-ADE8-CA703910F2B9}" type="presOf" srcId="{A523777F-E0DE-A142-85B2-AC88FF2DE40F}" destId="{422BBA56-4BC8-6F42-B17A-50B2B38091D5}" srcOrd="0" destOrd="1" presId="urn:microsoft.com/office/officeart/2005/8/layout/list1"/>
    <dgm:cxn modelId="{57EBE033-69DD-C54A-A448-D7E71B2B8F15}" type="presOf" srcId="{AE115351-A1FD-9742-909A-275979170E13}" destId="{3714C43D-A827-AA48-9266-720F6C121D85}" srcOrd="0" destOrd="1" presId="urn:microsoft.com/office/officeart/2005/8/layout/list1"/>
    <dgm:cxn modelId="{71374F34-43CE-6049-9568-C66C6D8F7D19}" type="presOf" srcId="{07F72282-9282-40BE-AC4F-A719C58E80F5}" destId="{18BAD205-7FB1-5B4D-94EC-E012910254F8}" srcOrd="1" destOrd="0" presId="urn:microsoft.com/office/officeart/2005/8/layout/list1"/>
    <dgm:cxn modelId="{BB5CB956-3210-EC4A-9429-AF907465F59F}" srcId="{2FDD28C2-8DC7-4AE7-B7EA-BBCCED2BDB07}" destId="{70703432-7EC6-DB4F-8115-4A0D257BB0D5}" srcOrd="0" destOrd="0" parTransId="{139A4EED-A448-AF44-AE34-CD9ECD9FA3C1}" sibTransId="{7E1C7805-A80B-1544-A011-A56A417F06FE}"/>
    <dgm:cxn modelId="{C0C79D5D-075A-1A4A-B20A-B0F921E044D1}" srcId="{2FDD28C2-8DC7-4AE7-B7EA-BBCCED2BDB07}" destId="{C8849502-1A87-714A-A344-A2C2337B8085}" srcOrd="2" destOrd="0" parTransId="{C63451AC-F46C-4E43-9E6A-6D80C56548DD}" sibTransId="{7584EEC5-B165-0545-ADFB-E8D26A2983CF}"/>
    <dgm:cxn modelId="{5A862E6C-83DA-354D-A23E-BA8D68A96286}" type="presOf" srcId="{1FD75D81-F4D0-1345-B2DD-E147A5DF7736}" destId="{3714C43D-A827-AA48-9266-720F6C121D85}" srcOrd="0" destOrd="0" presId="urn:microsoft.com/office/officeart/2005/8/layout/list1"/>
    <dgm:cxn modelId="{6C88916C-4540-4942-9DBC-DA29A185A126}" srcId="{07F72282-9282-40BE-AC4F-A719C58E80F5}" destId="{AE115351-A1FD-9742-909A-275979170E13}" srcOrd="1" destOrd="0" parTransId="{DC93FB37-9B1E-EB40-BCDB-CF36F7F2B276}" sibTransId="{D9695074-0A78-A845-A66C-A8406F59F98B}"/>
    <dgm:cxn modelId="{DDB77A6E-034B-49A5-A7A9-8ED279AF2498}" srcId="{C27DE20A-E4CF-4F2D-AF92-37BCEBCD2112}" destId="{B76BDB06-F657-47F1-ACE5-ACDA7B56201F}" srcOrd="0" destOrd="0" parTransId="{7DDDA4AE-8458-4DC4-99A2-985DF4927925}" sibTransId="{52B8E762-886C-47B7-925E-634709E64917}"/>
    <dgm:cxn modelId="{C55E8280-B6B7-284D-8B93-798A969ED46C}" type="presOf" srcId="{2FDD28C2-8DC7-4AE7-B7EA-BBCCED2BDB07}" destId="{724F688D-02AD-7D4E-A16F-39ABC976B941}" srcOrd="0" destOrd="0" presId="urn:microsoft.com/office/officeart/2005/8/layout/list1"/>
    <dgm:cxn modelId="{1A04AE86-1DD3-5346-B1C8-09B82D060036}" type="presOf" srcId="{70703432-7EC6-DB4F-8115-4A0D257BB0D5}" destId="{422BBA56-4BC8-6F42-B17A-50B2B38091D5}" srcOrd="0" destOrd="0" presId="urn:microsoft.com/office/officeart/2005/8/layout/list1"/>
    <dgm:cxn modelId="{AE7A9087-CC69-4C48-8E72-405296C502C6}" type="presOf" srcId="{8225DC74-B578-BD48-A7D0-A7066EED61E6}" destId="{38FCDBD1-C278-5345-BFF0-9B715CE7C887}" srcOrd="0" destOrd="0" presId="urn:microsoft.com/office/officeart/2005/8/layout/list1"/>
    <dgm:cxn modelId="{EA3D509C-274C-2340-B2D9-CE028F6825CD}" srcId="{2FDD28C2-8DC7-4AE7-B7EA-BBCCED2BDB07}" destId="{A523777F-E0DE-A142-85B2-AC88FF2DE40F}" srcOrd="1" destOrd="0" parTransId="{5D9F01CA-20CD-B140-B744-198B95938A43}" sibTransId="{EA004254-C778-6747-8D2F-9AF9A316A2AF}"/>
    <dgm:cxn modelId="{F23A7BA3-5037-3A43-B1D9-FEC39BD2EBB4}" srcId="{07F72282-9282-40BE-AC4F-A719C58E80F5}" destId="{1FD75D81-F4D0-1345-B2DD-E147A5DF7736}" srcOrd="0" destOrd="0" parTransId="{3CFF3BD8-EFD8-8845-B9DB-8ADBFA7267D0}" sibTransId="{E38B4B0F-3530-6144-94C0-5BA0823E5407}"/>
    <dgm:cxn modelId="{6BB15CA6-C689-514B-9689-706639882BCD}" srcId="{B76BDB06-F657-47F1-ACE5-ACDA7B56201F}" destId="{8225DC74-B578-BD48-A7D0-A7066EED61E6}" srcOrd="0" destOrd="0" parTransId="{FA187244-BA2F-A247-BDB8-E798E19AA5A0}" sibTransId="{B368830F-EFA1-634D-8E29-CF340281DD4D}"/>
    <dgm:cxn modelId="{5D5D4DAF-C6BE-4CE1-834D-8167B2BEF12D}" srcId="{C27DE20A-E4CF-4F2D-AF92-37BCEBCD2112}" destId="{07F72282-9282-40BE-AC4F-A719C58E80F5}" srcOrd="1" destOrd="0" parTransId="{85ADF61B-CA4B-496F-96C5-2F5FB8A05642}" sibTransId="{C11BF22C-F530-4EAE-B712-6B91957DC3BC}"/>
    <dgm:cxn modelId="{DB854BD4-0A98-4FAF-972D-5872810DCF1C}" srcId="{C27DE20A-E4CF-4F2D-AF92-37BCEBCD2112}" destId="{2FDD28C2-8DC7-4AE7-B7EA-BBCCED2BDB07}" srcOrd="2" destOrd="0" parTransId="{4BF0F69D-367A-4827-9240-54FDA18DD735}" sibTransId="{1BD47CB9-689C-4B91-9009-5F1A95DF338C}"/>
    <dgm:cxn modelId="{51225CE5-859D-E743-AD65-D6A7186CE638}" type="presOf" srcId="{B76BDB06-F657-47F1-ACE5-ACDA7B56201F}" destId="{C6EDF988-00B3-C04F-90D5-2A7BFDF128DC}" srcOrd="0" destOrd="0" presId="urn:microsoft.com/office/officeart/2005/8/layout/list1"/>
    <dgm:cxn modelId="{F54FF2E5-0B66-A94C-8E0C-E455BB8C10E0}" type="presOf" srcId="{C27DE20A-E4CF-4F2D-AF92-37BCEBCD2112}" destId="{3C7F51B8-EE43-1A48-8053-6D8B5D588F76}" srcOrd="0" destOrd="0" presId="urn:microsoft.com/office/officeart/2005/8/layout/list1"/>
    <dgm:cxn modelId="{ECD388EF-8DA3-7B46-A687-779F2EEB2F7C}" type="presOf" srcId="{C8849502-1A87-714A-A344-A2C2337B8085}" destId="{422BBA56-4BC8-6F42-B17A-50B2B38091D5}" srcOrd="0" destOrd="2" presId="urn:microsoft.com/office/officeart/2005/8/layout/list1"/>
    <dgm:cxn modelId="{9E69D0FE-BA8E-0D4D-9E5B-D4BBF8D61E2D}" type="presOf" srcId="{07F72282-9282-40BE-AC4F-A719C58E80F5}" destId="{2A1F3980-DA86-BC49-842F-3CE5E94C8C8B}" srcOrd="0" destOrd="0" presId="urn:microsoft.com/office/officeart/2005/8/layout/list1"/>
    <dgm:cxn modelId="{B1565158-515F-C245-BB5F-B5228CF7D4EF}" type="presParOf" srcId="{3C7F51B8-EE43-1A48-8053-6D8B5D588F76}" destId="{D66D8339-4B81-8B45-9505-7C7150B6206D}" srcOrd="0" destOrd="0" presId="urn:microsoft.com/office/officeart/2005/8/layout/list1"/>
    <dgm:cxn modelId="{3F18DFCB-201E-FD48-81FF-976BC629590D}" type="presParOf" srcId="{D66D8339-4B81-8B45-9505-7C7150B6206D}" destId="{C6EDF988-00B3-C04F-90D5-2A7BFDF128DC}" srcOrd="0" destOrd="0" presId="urn:microsoft.com/office/officeart/2005/8/layout/list1"/>
    <dgm:cxn modelId="{79E89BB3-B863-0A42-AF97-D59CD24EFD1D}" type="presParOf" srcId="{D66D8339-4B81-8B45-9505-7C7150B6206D}" destId="{D2DD137C-C74A-AA4F-8DBC-4CDDA0BF9D76}" srcOrd="1" destOrd="0" presId="urn:microsoft.com/office/officeart/2005/8/layout/list1"/>
    <dgm:cxn modelId="{A01BE4C3-6052-404C-999C-BB6A6915FF11}" type="presParOf" srcId="{3C7F51B8-EE43-1A48-8053-6D8B5D588F76}" destId="{CBFBF52A-E290-FB49-8E3C-04EC0411A199}" srcOrd="1" destOrd="0" presId="urn:microsoft.com/office/officeart/2005/8/layout/list1"/>
    <dgm:cxn modelId="{4C38AFB6-41F7-6343-B072-91BEDDF78A05}" type="presParOf" srcId="{3C7F51B8-EE43-1A48-8053-6D8B5D588F76}" destId="{38FCDBD1-C278-5345-BFF0-9B715CE7C887}" srcOrd="2" destOrd="0" presId="urn:microsoft.com/office/officeart/2005/8/layout/list1"/>
    <dgm:cxn modelId="{CD155940-5A45-0445-AB61-2D6C90F23FEE}" type="presParOf" srcId="{3C7F51B8-EE43-1A48-8053-6D8B5D588F76}" destId="{3140FFC1-92DF-304F-98D8-6EC9AFA648BE}" srcOrd="3" destOrd="0" presId="urn:microsoft.com/office/officeart/2005/8/layout/list1"/>
    <dgm:cxn modelId="{E3D677AE-4E91-9542-B0C0-A4EE969F097D}" type="presParOf" srcId="{3C7F51B8-EE43-1A48-8053-6D8B5D588F76}" destId="{75E460FE-DF40-CA46-AD14-77FA74DCF774}" srcOrd="4" destOrd="0" presId="urn:microsoft.com/office/officeart/2005/8/layout/list1"/>
    <dgm:cxn modelId="{A677C510-647E-E348-BC41-C18AD0CA3CB7}" type="presParOf" srcId="{75E460FE-DF40-CA46-AD14-77FA74DCF774}" destId="{2A1F3980-DA86-BC49-842F-3CE5E94C8C8B}" srcOrd="0" destOrd="0" presId="urn:microsoft.com/office/officeart/2005/8/layout/list1"/>
    <dgm:cxn modelId="{FD41BCA2-99DD-724A-AE59-85AF322E44B8}" type="presParOf" srcId="{75E460FE-DF40-CA46-AD14-77FA74DCF774}" destId="{18BAD205-7FB1-5B4D-94EC-E012910254F8}" srcOrd="1" destOrd="0" presId="urn:microsoft.com/office/officeart/2005/8/layout/list1"/>
    <dgm:cxn modelId="{96EDD716-F529-E344-BCC3-B1BB1CAD5C3D}" type="presParOf" srcId="{3C7F51B8-EE43-1A48-8053-6D8B5D588F76}" destId="{7D18DD8A-39C3-F948-A467-E01E808883B4}" srcOrd="5" destOrd="0" presId="urn:microsoft.com/office/officeart/2005/8/layout/list1"/>
    <dgm:cxn modelId="{B473959A-E7A7-B247-9E57-A92F74286EA6}" type="presParOf" srcId="{3C7F51B8-EE43-1A48-8053-6D8B5D588F76}" destId="{3714C43D-A827-AA48-9266-720F6C121D85}" srcOrd="6" destOrd="0" presId="urn:microsoft.com/office/officeart/2005/8/layout/list1"/>
    <dgm:cxn modelId="{299B3EF5-7BBA-BF42-B54F-550A1873625D}" type="presParOf" srcId="{3C7F51B8-EE43-1A48-8053-6D8B5D588F76}" destId="{12FF7682-73B5-AE4A-A160-0BE541193789}" srcOrd="7" destOrd="0" presId="urn:microsoft.com/office/officeart/2005/8/layout/list1"/>
    <dgm:cxn modelId="{5293EAF6-1BED-1D4C-B901-4BB3048CFDD5}" type="presParOf" srcId="{3C7F51B8-EE43-1A48-8053-6D8B5D588F76}" destId="{4F24C32C-51A4-BB4F-944F-45DD18734CA9}" srcOrd="8" destOrd="0" presId="urn:microsoft.com/office/officeart/2005/8/layout/list1"/>
    <dgm:cxn modelId="{9F53D947-BDE4-174D-8FC0-338C162E8E4E}" type="presParOf" srcId="{4F24C32C-51A4-BB4F-944F-45DD18734CA9}" destId="{724F688D-02AD-7D4E-A16F-39ABC976B941}" srcOrd="0" destOrd="0" presId="urn:microsoft.com/office/officeart/2005/8/layout/list1"/>
    <dgm:cxn modelId="{F5877FFB-7B4A-364E-8CFB-23B71A57699F}" type="presParOf" srcId="{4F24C32C-51A4-BB4F-944F-45DD18734CA9}" destId="{A8AE9249-E9FD-5B47-A3AC-D39179F547B4}" srcOrd="1" destOrd="0" presId="urn:microsoft.com/office/officeart/2005/8/layout/list1"/>
    <dgm:cxn modelId="{90149927-CC78-0D4B-8EFC-877B7DDB1DDF}" type="presParOf" srcId="{3C7F51B8-EE43-1A48-8053-6D8B5D588F76}" destId="{17BECA48-2E6E-834D-BD85-DA0A336D807E}" srcOrd="9" destOrd="0" presId="urn:microsoft.com/office/officeart/2005/8/layout/list1"/>
    <dgm:cxn modelId="{AC525BC4-3D75-6748-BB22-C0217B561A9B}" type="presParOf" srcId="{3C7F51B8-EE43-1A48-8053-6D8B5D588F76}" destId="{422BBA56-4BC8-6F42-B17A-50B2B38091D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9A7151-990A-224C-B984-32707C4CC088}" type="doc">
      <dgm:prSet loTypeId="urn:microsoft.com/office/officeart/2005/8/layout/matrix3" loCatId="matrix" qsTypeId="urn:microsoft.com/office/officeart/2005/8/quickstyle/simple1" qsCatId="simple" csTypeId="urn:microsoft.com/office/officeart/2005/8/colors/colorful3" csCatId="colorful"/>
      <dgm:spPr/>
      <dgm:t>
        <a:bodyPr/>
        <a:lstStyle/>
        <a:p>
          <a:endParaRPr lang="en-US"/>
        </a:p>
      </dgm:t>
    </dgm:pt>
    <dgm:pt modelId="{280CA80E-2926-544C-8260-FACA2FAE1DFC}">
      <dgm:prSet/>
      <dgm:spPr/>
      <dgm:t>
        <a:bodyPr/>
        <a:lstStyle/>
        <a:p>
          <a:r>
            <a:rPr lang="en-US"/>
            <a:t>Regions</a:t>
          </a:r>
        </a:p>
      </dgm:t>
    </dgm:pt>
    <dgm:pt modelId="{6D230EFA-535C-A147-81FD-EDB709FA465F}" type="parTrans" cxnId="{765829B6-3365-3948-92AE-9D102F98D3DD}">
      <dgm:prSet/>
      <dgm:spPr/>
      <dgm:t>
        <a:bodyPr/>
        <a:lstStyle/>
        <a:p>
          <a:endParaRPr lang="en-US"/>
        </a:p>
      </dgm:t>
    </dgm:pt>
    <dgm:pt modelId="{F74ACA4F-326F-F74F-8C3A-AB2FA46F38F0}" type="sibTrans" cxnId="{765829B6-3365-3948-92AE-9D102F98D3DD}">
      <dgm:prSet/>
      <dgm:spPr/>
      <dgm:t>
        <a:bodyPr/>
        <a:lstStyle/>
        <a:p>
          <a:endParaRPr lang="en-US"/>
        </a:p>
      </dgm:t>
    </dgm:pt>
    <dgm:pt modelId="{633FE28D-E450-F74D-8047-06B1DEC43B61}">
      <dgm:prSet/>
      <dgm:spPr/>
      <dgm:t>
        <a:bodyPr/>
        <a:lstStyle/>
        <a:p>
          <a:r>
            <a:rPr lang="en-US"/>
            <a:t>Availability Zones</a:t>
          </a:r>
        </a:p>
      </dgm:t>
    </dgm:pt>
    <dgm:pt modelId="{03A42AE7-D0F0-D843-8E68-1E4058C5CCC7}" type="parTrans" cxnId="{0D122CB0-CFA7-5549-B932-DF2A8B3D5490}">
      <dgm:prSet/>
      <dgm:spPr/>
      <dgm:t>
        <a:bodyPr/>
        <a:lstStyle/>
        <a:p>
          <a:endParaRPr lang="en-US"/>
        </a:p>
      </dgm:t>
    </dgm:pt>
    <dgm:pt modelId="{7E49B486-8795-0A49-BF08-904294E7EFFC}" type="sibTrans" cxnId="{0D122CB0-CFA7-5549-B932-DF2A8B3D5490}">
      <dgm:prSet/>
      <dgm:spPr/>
      <dgm:t>
        <a:bodyPr/>
        <a:lstStyle/>
        <a:p>
          <a:endParaRPr lang="en-US"/>
        </a:p>
      </dgm:t>
    </dgm:pt>
    <dgm:pt modelId="{40EBFD1C-7E19-5447-B85E-9AC42E2A1524}">
      <dgm:prSet/>
      <dgm:spPr/>
      <dgm:t>
        <a:bodyPr/>
        <a:lstStyle/>
        <a:p>
          <a:r>
            <a:rPr lang="en-US"/>
            <a:t>Scale sets</a:t>
          </a:r>
        </a:p>
      </dgm:t>
    </dgm:pt>
    <dgm:pt modelId="{E1791E02-CDB0-5940-B5BF-2B6DE84310A1}" type="parTrans" cxnId="{9E2C6B8F-FE1B-DC46-B5E2-4C7397FF8290}">
      <dgm:prSet/>
      <dgm:spPr/>
      <dgm:t>
        <a:bodyPr/>
        <a:lstStyle/>
        <a:p>
          <a:endParaRPr lang="en-US"/>
        </a:p>
      </dgm:t>
    </dgm:pt>
    <dgm:pt modelId="{32049B0E-39C6-E042-AC09-F2CE97EB2E8C}" type="sibTrans" cxnId="{9E2C6B8F-FE1B-DC46-B5E2-4C7397FF8290}">
      <dgm:prSet/>
      <dgm:spPr/>
      <dgm:t>
        <a:bodyPr/>
        <a:lstStyle/>
        <a:p>
          <a:endParaRPr lang="en-US"/>
        </a:p>
      </dgm:t>
    </dgm:pt>
    <dgm:pt modelId="{BA0E935E-5A4D-4447-B9C4-65B37388299C}">
      <dgm:prSet/>
      <dgm:spPr/>
      <dgm:t>
        <a:bodyPr/>
        <a:lstStyle/>
        <a:p>
          <a:r>
            <a:rPr lang="en-US"/>
            <a:t>Availability sets</a:t>
          </a:r>
        </a:p>
      </dgm:t>
    </dgm:pt>
    <dgm:pt modelId="{50DAE19E-4DBD-364C-AEE8-7C7F43618A68}" type="parTrans" cxnId="{61EFDBB1-5E34-334E-9C43-AEFB78AC0F77}">
      <dgm:prSet/>
      <dgm:spPr/>
      <dgm:t>
        <a:bodyPr/>
        <a:lstStyle/>
        <a:p>
          <a:endParaRPr lang="en-US"/>
        </a:p>
      </dgm:t>
    </dgm:pt>
    <dgm:pt modelId="{C83FC5F3-B5A8-2D42-AD35-5887CE7AED26}" type="sibTrans" cxnId="{61EFDBB1-5E34-334E-9C43-AEFB78AC0F77}">
      <dgm:prSet/>
      <dgm:spPr/>
      <dgm:t>
        <a:bodyPr/>
        <a:lstStyle/>
        <a:p>
          <a:endParaRPr lang="en-US"/>
        </a:p>
      </dgm:t>
    </dgm:pt>
    <dgm:pt modelId="{9F64A817-FED6-174A-AFBD-AB6A841B5A1E}" type="pres">
      <dgm:prSet presAssocID="{489A7151-990A-224C-B984-32707C4CC088}" presName="matrix" presStyleCnt="0">
        <dgm:presLayoutVars>
          <dgm:chMax val="1"/>
          <dgm:dir/>
          <dgm:resizeHandles val="exact"/>
        </dgm:presLayoutVars>
      </dgm:prSet>
      <dgm:spPr/>
    </dgm:pt>
    <dgm:pt modelId="{11B8606A-BDE2-2C42-ABA4-AB858A2CF4DE}" type="pres">
      <dgm:prSet presAssocID="{489A7151-990A-224C-B984-32707C4CC088}" presName="diamond" presStyleLbl="bgShp" presStyleIdx="0" presStyleCnt="1"/>
      <dgm:spPr/>
    </dgm:pt>
    <dgm:pt modelId="{DFE48E7E-7C92-2245-AFA1-B8094FFFCC19}" type="pres">
      <dgm:prSet presAssocID="{489A7151-990A-224C-B984-32707C4CC088}" presName="quad1" presStyleLbl="node1" presStyleIdx="0" presStyleCnt="4">
        <dgm:presLayoutVars>
          <dgm:chMax val="0"/>
          <dgm:chPref val="0"/>
          <dgm:bulletEnabled val="1"/>
        </dgm:presLayoutVars>
      </dgm:prSet>
      <dgm:spPr/>
    </dgm:pt>
    <dgm:pt modelId="{A10948DA-6514-CE42-B9F6-D4FA269F1695}" type="pres">
      <dgm:prSet presAssocID="{489A7151-990A-224C-B984-32707C4CC088}" presName="quad2" presStyleLbl="node1" presStyleIdx="1" presStyleCnt="4">
        <dgm:presLayoutVars>
          <dgm:chMax val="0"/>
          <dgm:chPref val="0"/>
          <dgm:bulletEnabled val="1"/>
        </dgm:presLayoutVars>
      </dgm:prSet>
      <dgm:spPr/>
    </dgm:pt>
    <dgm:pt modelId="{42D7BF10-EF4F-6846-9E24-5F35AD8AA042}" type="pres">
      <dgm:prSet presAssocID="{489A7151-990A-224C-B984-32707C4CC088}" presName="quad3" presStyleLbl="node1" presStyleIdx="2" presStyleCnt="4">
        <dgm:presLayoutVars>
          <dgm:chMax val="0"/>
          <dgm:chPref val="0"/>
          <dgm:bulletEnabled val="1"/>
        </dgm:presLayoutVars>
      </dgm:prSet>
      <dgm:spPr/>
    </dgm:pt>
    <dgm:pt modelId="{A35DC092-BA31-9446-BEA2-6B3AFCAC7C7F}" type="pres">
      <dgm:prSet presAssocID="{489A7151-990A-224C-B984-32707C4CC088}" presName="quad4" presStyleLbl="node1" presStyleIdx="3" presStyleCnt="4">
        <dgm:presLayoutVars>
          <dgm:chMax val="0"/>
          <dgm:chPref val="0"/>
          <dgm:bulletEnabled val="1"/>
        </dgm:presLayoutVars>
      </dgm:prSet>
      <dgm:spPr/>
    </dgm:pt>
  </dgm:ptLst>
  <dgm:cxnLst>
    <dgm:cxn modelId="{03349A21-993B-A74A-AF74-EB9FB49FAB2C}" type="presOf" srcId="{BA0E935E-5A4D-4447-B9C4-65B37388299C}" destId="{A35DC092-BA31-9446-BEA2-6B3AFCAC7C7F}" srcOrd="0" destOrd="0" presId="urn:microsoft.com/office/officeart/2005/8/layout/matrix3"/>
    <dgm:cxn modelId="{9E2C6B8F-FE1B-DC46-B5E2-4C7397FF8290}" srcId="{489A7151-990A-224C-B984-32707C4CC088}" destId="{40EBFD1C-7E19-5447-B85E-9AC42E2A1524}" srcOrd="2" destOrd="0" parTransId="{E1791E02-CDB0-5940-B5BF-2B6DE84310A1}" sibTransId="{32049B0E-39C6-E042-AC09-F2CE97EB2E8C}"/>
    <dgm:cxn modelId="{58BE799A-DE8D-FD4B-9127-3B664568E933}" type="presOf" srcId="{40EBFD1C-7E19-5447-B85E-9AC42E2A1524}" destId="{42D7BF10-EF4F-6846-9E24-5F35AD8AA042}" srcOrd="0" destOrd="0" presId="urn:microsoft.com/office/officeart/2005/8/layout/matrix3"/>
    <dgm:cxn modelId="{059485A2-AF69-9543-9CA1-3F4A1ACC8927}" type="presOf" srcId="{489A7151-990A-224C-B984-32707C4CC088}" destId="{9F64A817-FED6-174A-AFBD-AB6A841B5A1E}" srcOrd="0" destOrd="0" presId="urn:microsoft.com/office/officeart/2005/8/layout/matrix3"/>
    <dgm:cxn modelId="{5675D8A7-1532-8F46-8012-05A80D04F2A6}" type="presOf" srcId="{633FE28D-E450-F74D-8047-06B1DEC43B61}" destId="{A10948DA-6514-CE42-B9F6-D4FA269F1695}" srcOrd="0" destOrd="0" presId="urn:microsoft.com/office/officeart/2005/8/layout/matrix3"/>
    <dgm:cxn modelId="{0D122CB0-CFA7-5549-B932-DF2A8B3D5490}" srcId="{489A7151-990A-224C-B984-32707C4CC088}" destId="{633FE28D-E450-F74D-8047-06B1DEC43B61}" srcOrd="1" destOrd="0" parTransId="{03A42AE7-D0F0-D843-8E68-1E4058C5CCC7}" sibTransId="{7E49B486-8795-0A49-BF08-904294E7EFFC}"/>
    <dgm:cxn modelId="{61EFDBB1-5E34-334E-9C43-AEFB78AC0F77}" srcId="{489A7151-990A-224C-B984-32707C4CC088}" destId="{BA0E935E-5A4D-4447-B9C4-65B37388299C}" srcOrd="3" destOrd="0" parTransId="{50DAE19E-4DBD-364C-AEE8-7C7F43618A68}" sibTransId="{C83FC5F3-B5A8-2D42-AD35-5887CE7AED26}"/>
    <dgm:cxn modelId="{765829B6-3365-3948-92AE-9D102F98D3DD}" srcId="{489A7151-990A-224C-B984-32707C4CC088}" destId="{280CA80E-2926-544C-8260-FACA2FAE1DFC}" srcOrd="0" destOrd="0" parTransId="{6D230EFA-535C-A147-81FD-EDB709FA465F}" sibTransId="{F74ACA4F-326F-F74F-8C3A-AB2FA46F38F0}"/>
    <dgm:cxn modelId="{96D256FD-C421-B941-B643-AAD3EBCEEF1C}" type="presOf" srcId="{280CA80E-2926-544C-8260-FACA2FAE1DFC}" destId="{DFE48E7E-7C92-2245-AFA1-B8094FFFCC19}" srcOrd="0" destOrd="0" presId="urn:microsoft.com/office/officeart/2005/8/layout/matrix3"/>
    <dgm:cxn modelId="{B9D7D2A9-B07C-B94B-9570-483AB768613D}" type="presParOf" srcId="{9F64A817-FED6-174A-AFBD-AB6A841B5A1E}" destId="{11B8606A-BDE2-2C42-ABA4-AB858A2CF4DE}" srcOrd="0" destOrd="0" presId="urn:microsoft.com/office/officeart/2005/8/layout/matrix3"/>
    <dgm:cxn modelId="{3BAA42A1-22DA-E443-B64E-89488147EAEA}" type="presParOf" srcId="{9F64A817-FED6-174A-AFBD-AB6A841B5A1E}" destId="{DFE48E7E-7C92-2245-AFA1-B8094FFFCC19}" srcOrd="1" destOrd="0" presId="urn:microsoft.com/office/officeart/2005/8/layout/matrix3"/>
    <dgm:cxn modelId="{C0183322-73B0-3E49-B316-7D1A3D624E1B}" type="presParOf" srcId="{9F64A817-FED6-174A-AFBD-AB6A841B5A1E}" destId="{A10948DA-6514-CE42-B9F6-D4FA269F1695}" srcOrd="2" destOrd="0" presId="urn:microsoft.com/office/officeart/2005/8/layout/matrix3"/>
    <dgm:cxn modelId="{D59E5FF9-C3F7-9246-A5CD-82F383DAB604}" type="presParOf" srcId="{9F64A817-FED6-174A-AFBD-AB6A841B5A1E}" destId="{42D7BF10-EF4F-6846-9E24-5F35AD8AA042}" srcOrd="3" destOrd="0" presId="urn:microsoft.com/office/officeart/2005/8/layout/matrix3"/>
    <dgm:cxn modelId="{4CCD1009-1EE5-0442-815B-7AB23E37F778}" type="presParOf" srcId="{9F64A817-FED6-174A-AFBD-AB6A841B5A1E}" destId="{A35DC092-BA31-9446-BEA2-6B3AFCAC7C7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D6F30C-0D0F-4844-915C-74194C287D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BAD98C-E8DF-45D2-BD68-78BBD47E4695}">
      <dgm:prSet/>
      <dgm:spPr/>
      <dgm:t>
        <a:bodyPr/>
        <a:lstStyle/>
        <a:p>
          <a:r>
            <a:rPr lang="en-US"/>
            <a:t>Boot time</a:t>
          </a:r>
        </a:p>
      </dgm:t>
    </dgm:pt>
    <dgm:pt modelId="{5DE54C41-891A-4A63-A4B3-9D8AF2FD26A0}" type="parTrans" cxnId="{B0123AB2-E7C5-4E03-86D7-65D901E43AE9}">
      <dgm:prSet/>
      <dgm:spPr/>
      <dgm:t>
        <a:bodyPr/>
        <a:lstStyle/>
        <a:p>
          <a:endParaRPr lang="en-US"/>
        </a:p>
      </dgm:t>
    </dgm:pt>
    <dgm:pt modelId="{6DD9ED79-7325-4F83-9B5B-5B580A3714D1}" type="sibTrans" cxnId="{B0123AB2-E7C5-4E03-86D7-65D901E43AE9}">
      <dgm:prSet/>
      <dgm:spPr/>
      <dgm:t>
        <a:bodyPr/>
        <a:lstStyle/>
        <a:p>
          <a:endParaRPr lang="en-US"/>
        </a:p>
      </dgm:t>
    </dgm:pt>
    <dgm:pt modelId="{94AAA4C6-76EB-44D8-A994-E402C565FD4A}">
      <dgm:prSet/>
      <dgm:spPr/>
      <dgm:t>
        <a:bodyPr/>
        <a:lstStyle/>
        <a:p>
          <a:r>
            <a:rPr lang="en-US"/>
            <a:t>Size</a:t>
          </a:r>
        </a:p>
      </dgm:t>
    </dgm:pt>
    <dgm:pt modelId="{58A51BCD-9219-4EC3-AA69-060A461E2CC7}" type="parTrans" cxnId="{B051FCB7-116A-4BB9-9EF6-4C0D658462EF}">
      <dgm:prSet/>
      <dgm:spPr/>
      <dgm:t>
        <a:bodyPr/>
        <a:lstStyle/>
        <a:p>
          <a:endParaRPr lang="en-US"/>
        </a:p>
      </dgm:t>
    </dgm:pt>
    <dgm:pt modelId="{02939EEC-98F2-475A-AB85-A306277B2058}" type="sibTrans" cxnId="{B051FCB7-116A-4BB9-9EF6-4C0D658462EF}">
      <dgm:prSet/>
      <dgm:spPr/>
      <dgm:t>
        <a:bodyPr/>
        <a:lstStyle/>
        <a:p>
          <a:endParaRPr lang="en-US"/>
        </a:p>
      </dgm:t>
    </dgm:pt>
    <dgm:pt modelId="{78DF86C9-A304-411E-B82C-10907074A10D}">
      <dgm:prSet/>
      <dgm:spPr/>
      <dgm:t>
        <a:bodyPr/>
        <a:lstStyle/>
        <a:p>
          <a:r>
            <a:rPr lang="en-US" dirty="0"/>
            <a:t>Scaling up requires a new VM; scaling out might not be fast enough</a:t>
          </a:r>
        </a:p>
      </dgm:t>
    </dgm:pt>
    <dgm:pt modelId="{041CAA83-687C-417D-9E15-B207A3629DEF}" type="parTrans" cxnId="{DE6C7F48-AB88-48AF-B08F-F037BADDD11A}">
      <dgm:prSet/>
      <dgm:spPr/>
      <dgm:t>
        <a:bodyPr/>
        <a:lstStyle/>
        <a:p>
          <a:endParaRPr lang="en-US"/>
        </a:p>
      </dgm:t>
    </dgm:pt>
    <dgm:pt modelId="{ACB35543-AEAC-49B4-A989-BA44DD264665}" type="sibTrans" cxnId="{DE6C7F48-AB88-48AF-B08F-F037BADDD11A}">
      <dgm:prSet/>
      <dgm:spPr/>
      <dgm:t>
        <a:bodyPr/>
        <a:lstStyle/>
        <a:p>
          <a:endParaRPr lang="en-US"/>
        </a:p>
      </dgm:t>
    </dgm:pt>
    <dgm:pt modelId="{0E2E6C55-8D26-4F47-8943-394C18254019}">
      <dgm:prSet/>
      <dgm:spPr/>
      <dgm:t>
        <a:bodyPr/>
        <a:lstStyle/>
        <a:p>
          <a:r>
            <a:rPr lang="en-US" dirty="0"/>
            <a:t>More overhead, use more resources </a:t>
          </a:r>
          <a:r>
            <a:rPr lang="en-US" dirty="0">
              <a:sym typeface="Wingdings" panose="05000000000000000000" pitchFamily="2" charset="2"/>
            </a:rPr>
            <a:t></a:t>
          </a:r>
          <a:r>
            <a:rPr lang="en-US" dirty="0"/>
            <a:t> limits the # of VMs that can run on a single host machine.</a:t>
          </a:r>
        </a:p>
      </dgm:t>
    </dgm:pt>
    <dgm:pt modelId="{379A8404-CE79-4754-941C-04F9B26CB4FE}" type="parTrans" cxnId="{13601EFA-358E-4B24-B1BC-94E00057FBC2}">
      <dgm:prSet/>
      <dgm:spPr/>
      <dgm:t>
        <a:bodyPr/>
        <a:lstStyle/>
        <a:p>
          <a:endParaRPr lang="en-US"/>
        </a:p>
      </dgm:t>
    </dgm:pt>
    <dgm:pt modelId="{49067EFA-D0E3-4752-9759-4819B8409308}" type="sibTrans" cxnId="{13601EFA-358E-4B24-B1BC-94E00057FBC2}">
      <dgm:prSet/>
      <dgm:spPr/>
      <dgm:t>
        <a:bodyPr/>
        <a:lstStyle/>
        <a:p>
          <a:endParaRPr lang="en-US"/>
        </a:p>
      </dgm:t>
    </dgm:pt>
    <dgm:pt modelId="{BA2B6A86-52A7-450A-A0E7-B403FBFE388A}" type="pres">
      <dgm:prSet presAssocID="{7AD6F30C-0D0F-4844-915C-74194C287D58}" presName="root" presStyleCnt="0">
        <dgm:presLayoutVars>
          <dgm:dir/>
          <dgm:resizeHandles val="exact"/>
        </dgm:presLayoutVars>
      </dgm:prSet>
      <dgm:spPr/>
    </dgm:pt>
    <dgm:pt modelId="{853962F1-8978-4ADF-9878-70C2FA99CB36}" type="pres">
      <dgm:prSet presAssocID="{9ABAD98C-E8DF-45D2-BD68-78BBD47E4695}" presName="compNode" presStyleCnt="0"/>
      <dgm:spPr/>
    </dgm:pt>
    <dgm:pt modelId="{4903E078-A47D-4070-BA24-10B02FB9C2A1}" type="pres">
      <dgm:prSet presAssocID="{9ABAD98C-E8DF-45D2-BD68-78BBD47E4695}" presName="bgRect" presStyleLbl="bgShp" presStyleIdx="0" presStyleCnt="4"/>
      <dgm:spPr/>
    </dgm:pt>
    <dgm:pt modelId="{6806C290-070A-4351-A2BE-2319D5A8AE1D}" type="pres">
      <dgm:prSet presAssocID="{9ABAD98C-E8DF-45D2-BD68-78BBD47E46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C13FCC1-2F0C-44A4-B6D1-E7ADF69C4EF6}" type="pres">
      <dgm:prSet presAssocID="{9ABAD98C-E8DF-45D2-BD68-78BBD47E4695}" presName="spaceRect" presStyleCnt="0"/>
      <dgm:spPr/>
    </dgm:pt>
    <dgm:pt modelId="{28B59FAD-F11B-498B-B9C1-F3814AF017EC}" type="pres">
      <dgm:prSet presAssocID="{9ABAD98C-E8DF-45D2-BD68-78BBD47E4695}" presName="parTx" presStyleLbl="revTx" presStyleIdx="0" presStyleCnt="4">
        <dgm:presLayoutVars>
          <dgm:chMax val="0"/>
          <dgm:chPref val="0"/>
        </dgm:presLayoutVars>
      </dgm:prSet>
      <dgm:spPr/>
    </dgm:pt>
    <dgm:pt modelId="{788D8E60-3E99-401A-8E40-4E4951F419C4}" type="pres">
      <dgm:prSet presAssocID="{6DD9ED79-7325-4F83-9B5B-5B580A3714D1}" presName="sibTrans" presStyleCnt="0"/>
      <dgm:spPr/>
    </dgm:pt>
    <dgm:pt modelId="{8D1D580F-F147-4445-893E-2869D1EBCA29}" type="pres">
      <dgm:prSet presAssocID="{94AAA4C6-76EB-44D8-A994-E402C565FD4A}" presName="compNode" presStyleCnt="0"/>
      <dgm:spPr/>
    </dgm:pt>
    <dgm:pt modelId="{3A084F75-A235-4FB8-9824-9697BF61C241}" type="pres">
      <dgm:prSet presAssocID="{94AAA4C6-76EB-44D8-A994-E402C565FD4A}" presName="bgRect" presStyleLbl="bgShp" presStyleIdx="1" presStyleCnt="4"/>
      <dgm:spPr/>
    </dgm:pt>
    <dgm:pt modelId="{7ACDFE9F-7900-4833-8A62-2E8D29AD86AE}" type="pres">
      <dgm:prSet presAssocID="{94AAA4C6-76EB-44D8-A994-E402C565FD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FF0DEC31-3140-4A79-8FE7-C127F881687A}" type="pres">
      <dgm:prSet presAssocID="{94AAA4C6-76EB-44D8-A994-E402C565FD4A}" presName="spaceRect" presStyleCnt="0"/>
      <dgm:spPr/>
    </dgm:pt>
    <dgm:pt modelId="{5FD04342-69DD-4BA0-B278-2975101E132F}" type="pres">
      <dgm:prSet presAssocID="{94AAA4C6-76EB-44D8-A994-E402C565FD4A}" presName="parTx" presStyleLbl="revTx" presStyleIdx="1" presStyleCnt="4">
        <dgm:presLayoutVars>
          <dgm:chMax val="0"/>
          <dgm:chPref val="0"/>
        </dgm:presLayoutVars>
      </dgm:prSet>
      <dgm:spPr/>
    </dgm:pt>
    <dgm:pt modelId="{B98F161D-6BC5-426D-B63A-A5FF67405D33}" type="pres">
      <dgm:prSet presAssocID="{02939EEC-98F2-475A-AB85-A306277B2058}" presName="sibTrans" presStyleCnt="0"/>
      <dgm:spPr/>
    </dgm:pt>
    <dgm:pt modelId="{544447DF-32D0-4960-873A-40F173D7F79D}" type="pres">
      <dgm:prSet presAssocID="{78DF86C9-A304-411E-B82C-10907074A10D}" presName="compNode" presStyleCnt="0"/>
      <dgm:spPr/>
    </dgm:pt>
    <dgm:pt modelId="{138568F1-8C24-408A-873A-5002CF83F177}" type="pres">
      <dgm:prSet presAssocID="{78DF86C9-A304-411E-B82C-10907074A10D}" presName="bgRect" presStyleLbl="bgShp" presStyleIdx="2" presStyleCnt="4"/>
      <dgm:spPr/>
    </dgm:pt>
    <dgm:pt modelId="{CDA97769-9C4D-40DE-A953-27F93EFA0035}" type="pres">
      <dgm:prSet presAssocID="{78DF86C9-A304-411E-B82C-10907074A1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3969A89-5829-4680-BE01-230CD6598CD3}" type="pres">
      <dgm:prSet presAssocID="{78DF86C9-A304-411E-B82C-10907074A10D}" presName="spaceRect" presStyleCnt="0"/>
      <dgm:spPr/>
    </dgm:pt>
    <dgm:pt modelId="{10ED1AC4-F9BF-4FF5-9F77-006DD01ACCD7}" type="pres">
      <dgm:prSet presAssocID="{78DF86C9-A304-411E-B82C-10907074A10D}" presName="parTx" presStyleLbl="revTx" presStyleIdx="2" presStyleCnt="4">
        <dgm:presLayoutVars>
          <dgm:chMax val="0"/>
          <dgm:chPref val="0"/>
        </dgm:presLayoutVars>
      </dgm:prSet>
      <dgm:spPr/>
    </dgm:pt>
    <dgm:pt modelId="{551B6386-0304-400F-92F9-ABD1D0DB44E7}" type="pres">
      <dgm:prSet presAssocID="{ACB35543-AEAC-49B4-A989-BA44DD264665}" presName="sibTrans" presStyleCnt="0"/>
      <dgm:spPr/>
    </dgm:pt>
    <dgm:pt modelId="{99E7A7CC-C4A8-477F-ACF2-AAFD077B65D7}" type="pres">
      <dgm:prSet presAssocID="{0E2E6C55-8D26-4F47-8943-394C18254019}" presName="compNode" presStyleCnt="0"/>
      <dgm:spPr/>
    </dgm:pt>
    <dgm:pt modelId="{3E63ABB3-C70F-47A0-BB38-AF0FDF01EE41}" type="pres">
      <dgm:prSet presAssocID="{0E2E6C55-8D26-4F47-8943-394C18254019}" presName="bgRect" presStyleLbl="bgShp" presStyleIdx="3" presStyleCnt="4"/>
      <dgm:spPr/>
    </dgm:pt>
    <dgm:pt modelId="{A8BD1858-DB75-4EAD-A1E1-51BD70E86980}" type="pres">
      <dgm:prSet presAssocID="{0E2E6C55-8D26-4F47-8943-394C1825401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95BD9D7-D0C8-4E53-A3F2-59FB80497A4C}" type="pres">
      <dgm:prSet presAssocID="{0E2E6C55-8D26-4F47-8943-394C18254019}" presName="spaceRect" presStyleCnt="0"/>
      <dgm:spPr/>
    </dgm:pt>
    <dgm:pt modelId="{3BDA4F5D-A311-4440-86F7-A8A403055C2E}" type="pres">
      <dgm:prSet presAssocID="{0E2E6C55-8D26-4F47-8943-394C18254019}" presName="parTx" presStyleLbl="revTx" presStyleIdx="3" presStyleCnt="4">
        <dgm:presLayoutVars>
          <dgm:chMax val="0"/>
          <dgm:chPref val="0"/>
        </dgm:presLayoutVars>
      </dgm:prSet>
      <dgm:spPr/>
    </dgm:pt>
  </dgm:ptLst>
  <dgm:cxnLst>
    <dgm:cxn modelId="{3FCC302B-ECC3-49AF-B766-B78811897359}" type="presOf" srcId="{94AAA4C6-76EB-44D8-A994-E402C565FD4A}" destId="{5FD04342-69DD-4BA0-B278-2975101E132F}" srcOrd="0" destOrd="0" presId="urn:microsoft.com/office/officeart/2018/2/layout/IconVerticalSolidList"/>
    <dgm:cxn modelId="{79E86837-C2F6-4765-9246-AD2B94399D21}" type="presOf" srcId="{7AD6F30C-0D0F-4844-915C-74194C287D58}" destId="{BA2B6A86-52A7-450A-A0E7-B403FBFE388A}" srcOrd="0" destOrd="0" presId="urn:microsoft.com/office/officeart/2018/2/layout/IconVerticalSolidList"/>
    <dgm:cxn modelId="{DE6C7F48-AB88-48AF-B08F-F037BADDD11A}" srcId="{7AD6F30C-0D0F-4844-915C-74194C287D58}" destId="{78DF86C9-A304-411E-B82C-10907074A10D}" srcOrd="2" destOrd="0" parTransId="{041CAA83-687C-417D-9E15-B207A3629DEF}" sibTransId="{ACB35543-AEAC-49B4-A989-BA44DD264665}"/>
    <dgm:cxn modelId="{A1E1B184-562D-466F-BACB-B7F0B7B6B19F}" type="presOf" srcId="{78DF86C9-A304-411E-B82C-10907074A10D}" destId="{10ED1AC4-F9BF-4FF5-9F77-006DD01ACCD7}" srcOrd="0" destOrd="0" presId="urn:microsoft.com/office/officeart/2018/2/layout/IconVerticalSolidList"/>
    <dgm:cxn modelId="{AFBA0C95-7850-4E64-803D-53D2F9EEA246}" type="presOf" srcId="{0E2E6C55-8D26-4F47-8943-394C18254019}" destId="{3BDA4F5D-A311-4440-86F7-A8A403055C2E}" srcOrd="0" destOrd="0" presId="urn:microsoft.com/office/officeart/2018/2/layout/IconVerticalSolidList"/>
    <dgm:cxn modelId="{B0123AB2-E7C5-4E03-86D7-65D901E43AE9}" srcId="{7AD6F30C-0D0F-4844-915C-74194C287D58}" destId="{9ABAD98C-E8DF-45D2-BD68-78BBD47E4695}" srcOrd="0" destOrd="0" parTransId="{5DE54C41-891A-4A63-A4B3-9D8AF2FD26A0}" sibTransId="{6DD9ED79-7325-4F83-9B5B-5B580A3714D1}"/>
    <dgm:cxn modelId="{B051FCB7-116A-4BB9-9EF6-4C0D658462EF}" srcId="{7AD6F30C-0D0F-4844-915C-74194C287D58}" destId="{94AAA4C6-76EB-44D8-A994-E402C565FD4A}" srcOrd="1" destOrd="0" parTransId="{58A51BCD-9219-4EC3-AA69-060A461E2CC7}" sibTransId="{02939EEC-98F2-475A-AB85-A306277B2058}"/>
    <dgm:cxn modelId="{C4FEA7F4-FA1B-4A1B-A3B8-612AEA837FE2}" type="presOf" srcId="{9ABAD98C-E8DF-45D2-BD68-78BBD47E4695}" destId="{28B59FAD-F11B-498B-B9C1-F3814AF017EC}" srcOrd="0" destOrd="0" presId="urn:microsoft.com/office/officeart/2018/2/layout/IconVerticalSolidList"/>
    <dgm:cxn modelId="{13601EFA-358E-4B24-B1BC-94E00057FBC2}" srcId="{7AD6F30C-0D0F-4844-915C-74194C287D58}" destId="{0E2E6C55-8D26-4F47-8943-394C18254019}" srcOrd="3" destOrd="0" parTransId="{379A8404-CE79-4754-941C-04F9B26CB4FE}" sibTransId="{49067EFA-D0E3-4752-9759-4819B8409308}"/>
    <dgm:cxn modelId="{7DD3EA13-1516-49FB-BA7C-336C52A72E3D}" type="presParOf" srcId="{BA2B6A86-52A7-450A-A0E7-B403FBFE388A}" destId="{853962F1-8978-4ADF-9878-70C2FA99CB36}" srcOrd="0" destOrd="0" presId="urn:microsoft.com/office/officeart/2018/2/layout/IconVerticalSolidList"/>
    <dgm:cxn modelId="{0081A504-DFD7-49AE-A4B2-0627A844FCDA}" type="presParOf" srcId="{853962F1-8978-4ADF-9878-70C2FA99CB36}" destId="{4903E078-A47D-4070-BA24-10B02FB9C2A1}" srcOrd="0" destOrd="0" presId="urn:microsoft.com/office/officeart/2018/2/layout/IconVerticalSolidList"/>
    <dgm:cxn modelId="{8FF21938-22B5-44D7-8CB9-728621824605}" type="presParOf" srcId="{853962F1-8978-4ADF-9878-70C2FA99CB36}" destId="{6806C290-070A-4351-A2BE-2319D5A8AE1D}" srcOrd="1" destOrd="0" presId="urn:microsoft.com/office/officeart/2018/2/layout/IconVerticalSolidList"/>
    <dgm:cxn modelId="{09CA48D2-2754-4E2E-B5FE-01F630B0F66E}" type="presParOf" srcId="{853962F1-8978-4ADF-9878-70C2FA99CB36}" destId="{CC13FCC1-2F0C-44A4-B6D1-E7ADF69C4EF6}" srcOrd="2" destOrd="0" presId="urn:microsoft.com/office/officeart/2018/2/layout/IconVerticalSolidList"/>
    <dgm:cxn modelId="{22C2388C-869F-46EF-A16C-289D9906C3EC}" type="presParOf" srcId="{853962F1-8978-4ADF-9878-70C2FA99CB36}" destId="{28B59FAD-F11B-498B-B9C1-F3814AF017EC}" srcOrd="3" destOrd="0" presId="urn:microsoft.com/office/officeart/2018/2/layout/IconVerticalSolidList"/>
    <dgm:cxn modelId="{3FF17671-ECFD-4A51-B828-C0BF198DFEC6}" type="presParOf" srcId="{BA2B6A86-52A7-450A-A0E7-B403FBFE388A}" destId="{788D8E60-3E99-401A-8E40-4E4951F419C4}" srcOrd="1" destOrd="0" presId="urn:microsoft.com/office/officeart/2018/2/layout/IconVerticalSolidList"/>
    <dgm:cxn modelId="{F69A7618-EFF5-43F1-925C-3CAE5223F51B}" type="presParOf" srcId="{BA2B6A86-52A7-450A-A0E7-B403FBFE388A}" destId="{8D1D580F-F147-4445-893E-2869D1EBCA29}" srcOrd="2" destOrd="0" presId="urn:microsoft.com/office/officeart/2018/2/layout/IconVerticalSolidList"/>
    <dgm:cxn modelId="{841B3088-E554-4F24-814E-AA321D13277E}" type="presParOf" srcId="{8D1D580F-F147-4445-893E-2869D1EBCA29}" destId="{3A084F75-A235-4FB8-9824-9697BF61C241}" srcOrd="0" destOrd="0" presId="urn:microsoft.com/office/officeart/2018/2/layout/IconVerticalSolidList"/>
    <dgm:cxn modelId="{EF35C015-C8AB-4378-B0C3-3231A5B81369}" type="presParOf" srcId="{8D1D580F-F147-4445-893E-2869D1EBCA29}" destId="{7ACDFE9F-7900-4833-8A62-2E8D29AD86AE}" srcOrd="1" destOrd="0" presId="urn:microsoft.com/office/officeart/2018/2/layout/IconVerticalSolidList"/>
    <dgm:cxn modelId="{837F6162-BE2A-40FF-BDC1-758C04E6D9D6}" type="presParOf" srcId="{8D1D580F-F147-4445-893E-2869D1EBCA29}" destId="{FF0DEC31-3140-4A79-8FE7-C127F881687A}" srcOrd="2" destOrd="0" presId="urn:microsoft.com/office/officeart/2018/2/layout/IconVerticalSolidList"/>
    <dgm:cxn modelId="{361A846D-86C8-4865-B2A2-C1ECBC992B0A}" type="presParOf" srcId="{8D1D580F-F147-4445-893E-2869D1EBCA29}" destId="{5FD04342-69DD-4BA0-B278-2975101E132F}" srcOrd="3" destOrd="0" presId="urn:microsoft.com/office/officeart/2018/2/layout/IconVerticalSolidList"/>
    <dgm:cxn modelId="{E6291C52-2265-49D9-AC6E-30948C4BFCA6}" type="presParOf" srcId="{BA2B6A86-52A7-450A-A0E7-B403FBFE388A}" destId="{B98F161D-6BC5-426D-B63A-A5FF67405D33}" srcOrd="3" destOrd="0" presId="urn:microsoft.com/office/officeart/2018/2/layout/IconVerticalSolidList"/>
    <dgm:cxn modelId="{28670075-7746-4652-9D7C-7AF502323841}" type="presParOf" srcId="{BA2B6A86-52A7-450A-A0E7-B403FBFE388A}" destId="{544447DF-32D0-4960-873A-40F173D7F79D}" srcOrd="4" destOrd="0" presId="urn:microsoft.com/office/officeart/2018/2/layout/IconVerticalSolidList"/>
    <dgm:cxn modelId="{E12B4588-5627-49EC-ACFE-836C6BC2B620}" type="presParOf" srcId="{544447DF-32D0-4960-873A-40F173D7F79D}" destId="{138568F1-8C24-408A-873A-5002CF83F177}" srcOrd="0" destOrd="0" presId="urn:microsoft.com/office/officeart/2018/2/layout/IconVerticalSolidList"/>
    <dgm:cxn modelId="{B5502C1E-B8BE-4A50-946E-5798554FC02D}" type="presParOf" srcId="{544447DF-32D0-4960-873A-40F173D7F79D}" destId="{CDA97769-9C4D-40DE-A953-27F93EFA0035}" srcOrd="1" destOrd="0" presId="urn:microsoft.com/office/officeart/2018/2/layout/IconVerticalSolidList"/>
    <dgm:cxn modelId="{B7F22AF5-55DE-4220-A2C8-A248CB863807}" type="presParOf" srcId="{544447DF-32D0-4960-873A-40F173D7F79D}" destId="{63969A89-5829-4680-BE01-230CD6598CD3}" srcOrd="2" destOrd="0" presId="urn:microsoft.com/office/officeart/2018/2/layout/IconVerticalSolidList"/>
    <dgm:cxn modelId="{8FB527D1-94A2-41BA-8106-647975AF2CE3}" type="presParOf" srcId="{544447DF-32D0-4960-873A-40F173D7F79D}" destId="{10ED1AC4-F9BF-4FF5-9F77-006DD01ACCD7}" srcOrd="3" destOrd="0" presId="urn:microsoft.com/office/officeart/2018/2/layout/IconVerticalSolidList"/>
    <dgm:cxn modelId="{6590078F-49BC-4052-BE9B-CF42B13545F7}" type="presParOf" srcId="{BA2B6A86-52A7-450A-A0E7-B403FBFE388A}" destId="{551B6386-0304-400F-92F9-ABD1D0DB44E7}" srcOrd="5" destOrd="0" presId="urn:microsoft.com/office/officeart/2018/2/layout/IconVerticalSolidList"/>
    <dgm:cxn modelId="{6723B010-542D-4F2E-B759-B279932F329F}" type="presParOf" srcId="{BA2B6A86-52A7-450A-A0E7-B403FBFE388A}" destId="{99E7A7CC-C4A8-477F-ACF2-AAFD077B65D7}" srcOrd="6" destOrd="0" presId="urn:microsoft.com/office/officeart/2018/2/layout/IconVerticalSolidList"/>
    <dgm:cxn modelId="{95CD56A1-E412-4D92-BDC3-B74177750241}" type="presParOf" srcId="{99E7A7CC-C4A8-477F-ACF2-AAFD077B65D7}" destId="{3E63ABB3-C70F-47A0-BB38-AF0FDF01EE41}" srcOrd="0" destOrd="0" presId="urn:microsoft.com/office/officeart/2018/2/layout/IconVerticalSolidList"/>
    <dgm:cxn modelId="{FD70B08A-5703-497C-9008-BD9889DA2730}" type="presParOf" srcId="{99E7A7CC-C4A8-477F-ACF2-AAFD077B65D7}" destId="{A8BD1858-DB75-4EAD-A1E1-51BD70E86980}" srcOrd="1" destOrd="0" presId="urn:microsoft.com/office/officeart/2018/2/layout/IconVerticalSolidList"/>
    <dgm:cxn modelId="{D81537B4-EF6C-4423-B66D-C705B925E660}" type="presParOf" srcId="{99E7A7CC-C4A8-477F-ACF2-AAFD077B65D7}" destId="{E95BD9D7-D0C8-4E53-A3F2-59FB80497A4C}" srcOrd="2" destOrd="0" presId="urn:microsoft.com/office/officeart/2018/2/layout/IconVerticalSolidList"/>
    <dgm:cxn modelId="{98CD04F7-6F8D-44C9-BB94-A0DD24C465A8}" type="presParOf" srcId="{99E7A7CC-C4A8-477F-ACF2-AAFD077B65D7}" destId="{3BDA4F5D-A311-4440-86F7-A8A403055C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89CABF-FB9D-49E8-9560-D000FA0FCC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537C99-3C58-4597-8929-C4B8618C0200}">
      <dgm:prSet custT="1"/>
      <dgm:spPr/>
      <dgm:t>
        <a:bodyPr/>
        <a:lstStyle/>
        <a:p>
          <a:r>
            <a:rPr lang="en-US" sz="2000" dirty="0"/>
            <a:t>Light footprint</a:t>
          </a:r>
        </a:p>
      </dgm:t>
    </dgm:pt>
    <dgm:pt modelId="{E982C989-80E4-4E02-9444-49342F3A926C}" type="parTrans" cxnId="{5F188A2C-2D16-4B28-9DF3-9959D92FBFB7}">
      <dgm:prSet/>
      <dgm:spPr/>
      <dgm:t>
        <a:bodyPr/>
        <a:lstStyle/>
        <a:p>
          <a:endParaRPr lang="en-US"/>
        </a:p>
      </dgm:t>
    </dgm:pt>
    <dgm:pt modelId="{89D20F88-7334-47AC-9242-89ED217619C6}" type="sibTrans" cxnId="{5F188A2C-2D16-4B28-9DF3-9959D92FBFB7}">
      <dgm:prSet/>
      <dgm:spPr/>
      <dgm:t>
        <a:bodyPr/>
        <a:lstStyle/>
        <a:p>
          <a:endParaRPr lang="en-US"/>
        </a:p>
      </dgm:t>
    </dgm:pt>
    <dgm:pt modelId="{E1BFF056-C904-4F34-BD11-5F1FDB872B3B}">
      <dgm:prSet custT="1"/>
      <dgm:spPr/>
      <dgm:t>
        <a:bodyPr/>
        <a:lstStyle/>
        <a:p>
          <a:r>
            <a:rPr lang="en-US" sz="2000" dirty="0"/>
            <a:t>Can be deployed within milliseconds</a:t>
          </a:r>
        </a:p>
      </dgm:t>
    </dgm:pt>
    <dgm:pt modelId="{4C0783CF-F38B-4366-991E-385AF715316A}" type="parTrans" cxnId="{48B44577-5C9C-4631-9A6F-CD25E3D9D074}">
      <dgm:prSet/>
      <dgm:spPr/>
      <dgm:t>
        <a:bodyPr/>
        <a:lstStyle/>
        <a:p>
          <a:endParaRPr lang="en-US"/>
        </a:p>
      </dgm:t>
    </dgm:pt>
    <dgm:pt modelId="{DE4F9F3C-3D3D-4341-AA5D-218697731405}" type="sibTrans" cxnId="{48B44577-5C9C-4631-9A6F-CD25E3D9D074}">
      <dgm:prSet/>
      <dgm:spPr/>
      <dgm:t>
        <a:bodyPr/>
        <a:lstStyle/>
        <a:p>
          <a:endParaRPr lang="en-US"/>
        </a:p>
      </dgm:t>
    </dgm:pt>
    <dgm:pt modelId="{7A0154F6-6C07-477E-A645-0246B16F6D5D}">
      <dgm:prSet custT="1"/>
      <dgm:spPr/>
      <dgm:t>
        <a:bodyPr/>
        <a:lstStyle/>
        <a:p>
          <a:r>
            <a:rPr lang="en-US" sz="2000" dirty="0"/>
            <a:t>Flexible (can run on any computer, infrastructure, cloud environment)</a:t>
          </a:r>
        </a:p>
      </dgm:t>
    </dgm:pt>
    <dgm:pt modelId="{0E0D12B1-A293-4D0F-83E1-B5A4BF85F137}" type="parTrans" cxnId="{E48C668D-24BE-4EF0-A9F7-0599DEC391FA}">
      <dgm:prSet/>
      <dgm:spPr/>
      <dgm:t>
        <a:bodyPr/>
        <a:lstStyle/>
        <a:p>
          <a:endParaRPr lang="en-US"/>
        </a:p>
      </dgm:t>
    </dgm:pt>
    <dgm:pt modelId="{FC034936-9A64-452C-B775-53623CB2232A}" type="sibTrans" cxnId="{E48C668D-24BE-4EF0-A9F7-0599DEC391FA}">
      <dgm:prSet/>
      <dgm:spPr/>
      <dgm:t>
        <a:bodyPr/>
        <a:lstStyle/>
        <a:p>
          <a:endParaRPr lang="en-US"/>
        </a:p>
      </dgm:t>
    </dgm:pt>
    <dgm:pt modelId="{81D815B5-7324-4975-AFAF-C0C3D6E15541}">
      <dgm:prSet custT="1"/>
      <dgm:spPr/>
      <dgm:t>
        <a:bodyPr/>
        <a:lstStyle/>
        <a:p>
          <a:r>
            <a:rPr lang="en-US" sz="2000" dirty="0"/>
            <a:t>Scaled up or down easily</a:t>
          </a:r>
        </a:p>
      </dgm:t>
    </dgm:pt>
    <dgm:pt modelId="{63FD1D7A-AA87-4D89-9FDE-E9F8AF2E522E}" type="parTrans" cxnId="{3AC7E44B-6C55-4E61-81F0-EA81AB808F0E}">
      <dgm:prSet/>
      <dgm:spPr/>
      <dgm:t>
        <a:bodyPr/>
        <a:lstStyle/>
        <a:p>
          <a:endParaRPr lang="en-US"/>
        </a:p>
      </dgm:t>
    </dgm:pt>
    <dgm:pt modelId="{3664C7DD-5FDA-4D1B-A0DB-8132C7077064}" type="sibTrans" cxnId="{3AC7E44B-6C55-4E61-81F0-EA81AB808F0E}">
      <dgm:prSet/>
      <dgm:spPr/>
      <dgm:t>
        <a:bodyPr/>
        <a:lstStyle/>
        <a:p>
          <a:endParaRPr lang="en-US"/>
        </a:p>
      </dgm:t>
    </dgm:pt>
    <dgm:pt modelId="{65B7A32F-A91A-484F-BB01-9889671FE5D6}">
      <dgm:prSet custT="1"/>
      <dgm:spPr/>
      <dgm:t>
        <a:bodyPr/>
        <a:lstStyle/>
        <a:p>
          <a:r>
            <a:rPr lang="en-US" sz="2000" dirty="0"/>
            <a:t>Rich ecosystem</a:t>
          </a:r>
        </a:p>
      </dgm:t>
    </dgm:pt>
    <dgm:pt modelId="{D6E406E6-4AB5-4B29-8DBB-1D20F46E2ACA}" type="parTrans" cxnId="{B635EBA0-F63A-45E5-AE22-4C0EFA4EAE85}">
      <dgm:prSet/>
      <dgm:spPr/>
      <dgm:t>
        <a:bodyPr/>
        <a:lstStyle/>
        <a:p>
          <a:endParaRPr lang="en-US"/>
        </a:p>
      </dgm:t>
    </dgm:pt>
    <dgm:pt modelId="{173445E6-8AEB-4333-A669-3EAA5EBF791A}" type="sibTrans" cxnId="{B635EBA0-F63A-45E5-AE22-4C0EFA4EAE85}">
      <dgm:prSet/>
      <dgm:spPr/>
      <dgm:t>
        <a:bodyPr/>
        <a:lstStyle/>
        <a:p>
          <a:endParaRPr lang="en-US"/>
        </a:p>
      </dgm:t>
    </dgm:pt>
    <dgm:pt modelId="{8E30A245-8AD4-4DB8-B757-DCA09E52C597}">
      <dgm:prSet custT="1"/>
      <dgm:spPr/>
      <dgm:t>
        <a:bodyPr/>
        <a:lstStyle/>
        <a:p>
          <a:r>
            <a:rPr lang="en-US" sz="2000" dirty="0"/>
            <a:t>Use less memory and CPU than VMs running similar workloads</a:t>
          </a:r>
        </a:p>
      </dgm:t>
    </dgm:pt>
    <dgm:pt modelId="{859C3495-83CC-42C8-88D6-647BCAEEA910}" type="parTrans" cxnId="{07D58D56-99B9-4ECC-81AC-F9BD15CDB6CC}">
      <dgm:prSet/>
      <dgm:spPr/>
      <dgm:t>
        <a:bodyPr/>
        <a:lstStyle/>
        <a:p>
          <a:endParaRPr lang="en-US"/>
        </a:p>
      </dgm:t>
    </dgm:pt>
    <dgm:pt modelId="{18ECDF6A-5E6C-464B-A1A5-819563B80567}" type="sibTrans" cxnId="{07D58D56-99B9-4ECC-81AC-F9BD15CDB6CC}">
      <dgm:prSet/>
      <dgm:spPr/>
      <dgm:t>
        <a:bodyPr/>
        <a:lstStyle/>
        <a:p>
          <a:endParaRPr lang="en-US"/>
        </a:p>
      </dgm:t>
    </dgm:pt>
    <dgm:pt modelId="{1B9BD931-D8F3-4447-84D6-2DE5E392C170}">
      <dgm:prSet custT="1"/>
      <dgm:spPr/>
      <dgm:t>
        <a:bodyPr/>
        <a:lstStyle/>
        <a:p>
          <a:r>
            <a:rPr lang="en-US" sz="2000" dirty="0"/>
            <a:t>Increase productivity with reduced overhead</a:t>
          </a:r>
        </a:p>
      </dgm:t>
    </dgm:pt>
    <dgm:pt modelId="{FBA4A7FB-5C85-4914-8861-691DA592CE73}" type="parTrans" cxnId="{4CD8BBEF-2AD5-4A04-ADA6-87CD7213ED69}">
      <dgm:prSet/>
      <dgm:spPr/>
      <dgm:t>
        <a:bodyPr/>
        <a:lstStyle/>
        <a:p>
          <a:endParaRPr lang="en-US"/>
        </a:p>
      </dgm:t>
    </dgm:pt>
    <dgm:pt modelId="{73CF6933-B874-4B30-847C-167D8529A436}" type="sibTrans" cxnId="{4CD8BBEF-2AD5-4A04-ADA6-87CD7213ED69}">
      <dgm:prSet/>
      <dgm:spPr/>
      <dgm:t>
        <a:bodyPr/>
        <a:lstStyle/>
        <a:p>
          <a:endParaRPr lang="en-US"/>
        </a:p>
      </dgm:t>
    </dgm:pt>
    <dgm:pt modelId="{DF6A2879-FE6A-46CA-8D31-AD716DDF6DAD}">
      <dgm:prSet custT="1"/>
      <dgm:spPr/>
      <dgm:t>
        <a:bodyPr/>
        <a:lstStyle/>
        <a:p>
          <a:r>
            <a:rPr lang="en-US" sz="2000" dirty="0"/>
            <a:t>Portable and consistent</a:t>
          </a:r>
        </a:p>
      </dgm:t>
    </dgm:pt>
    <dgm:pt modelId="{AEA1DAE4-3CE3-4638-A0E6-33AF252BE2AF}" type="parTrans" cxnId="{C1165B76-D297-4F04-B62F-52BCEA145AE0}">
      <dgm:prSet/>
      <dgm:spPr/>
      <dgm:t>
        <a:bodyPr/>
        <a:lstStyle/>
        <a:p>
          <a:endParaRPr lang="en-US"/>
        </a:p>
      </dgm:t>
    </dgm:pt>
    <dgm:pt modelId="{8B75DAFF-94EA-44B9-8F59-42C588CE592A}" type="sibTrans" cxnId="{C1165B76-D297-4F04-B62F-52BCEA145AE0}">
      <dgm:prSet/>
      <dgm:spPr/>
      <dgm:t>
        <a:bodyPr/>
        <a:lstStyle/>
        <a:p>
          <a:endParaRPr lang="en-US"/>
        </a:p>
      </dgm:t>
    </dgm:pt>
    <dgm:pt modelId="{15A7F684-1A14-4A14-8282-582D000FA54C}" type="pres">
      <dgm:prSet presAssocID="{4E89CABF-FB9D-49E8-9560-D000FA0FCCDE}" presName="root" presStyleCnt="0">
        <dgm:presLayoutVars>
          <dgm:dir/>
          <dgm:resizeHandles val="exact"/>
        </dgm:presLayoutVars>
      </dgm:prSet>
      <dgm:spPr/>
    </dgm:pt>
    <dgm:pt modelId="{F70358A1-4BB7-4C7A-B24A-2EBF9142224B}" type="pres">
      <dgm:prSet presAssocID="{C7537C99-3C58-4597-8929-C4B8618C0200}" presName="compNode" presStyleCnt="0"/>
      <dgm:spPr/>
    </dgm:pt>
    <dgm:pt modelId="{64C32B8B-8CB2-499E-9432-329DE1DF8626}" type="pres">
      <dgm:prSet presAssocID="{C7537C99-3C58-4597-8929-C4B8618C0200}" presName="bgRect" presStyleLbl="bgShp" presStyleIdx="0" presStyleCnt="8"/>
      <dgm:spPr/>
    </dgm:pt>
    <dgm:pt modelId="{A66112D1-73AB-47D2-9FA6-7599E3C96AB4}" type="pres">
      <dgm:prSet presAssocID="{C7537C99-3C58-4597-8929-C4B8618C020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print"/>
        </a:ext>
      </dgm:extLst>
    </dgm:pt>
    <dgm:pt modelId="{68C30DCF-1599-42E3-BE96-B099357A32FA}" type="pres">
      <dgm:prSet presAssocID="{C7537C99-3C58-4597-8929-C4B8618C0200}" presName="spaceRect" presStyleCnt="0"/>
      <dgm:spPr/>
    </dgm:pt>
    <dgm:pt modelId="{AEB21715-17A8-4857-9341-97D4F595993E}" type="pres">
      <dgm:prSet presAssocID="{C7537C99-3C58-4597-8929-C4B8618C0200}" presName="parTx" presStyleLbl="revTx" presStyleIdx="0" presStyleCnt="8">
        <dgm:presLayoutVars>
          <dgm:chMax val="0"/>
          <dgm:chPref val="0"/>
        </dgm:presLayoutVars>
      </dgm:prSet>
      <dgm:spPr/>
    </dgm:pt>
    <dgm:pt modelId="{AEEA5D30-854B-434C-90A8-CAEB399F7B0D}" type="pres">
      <dgm:prSet presAssocID="{89D20F88-7334-47AC-9242-89ED217619C6}" presName="sibTrans" presStyleCnt="0"/>
      <dgm:spPr/>
    </dgm:pt>
    <dgm:pt modelId="{5C7E6D71-EF66-438E-92C2-1DE505C017E7}" type="pres">
      <dgm:prSet presAssocID="{E1BFF056-C904-4F34-BD11-5F1FDB872B3B}" presName="compNode" presStyleCnt="0"/>
      <dgm:spPr/>
    </dgm:pt>
    <dgm:pt modelId="{1A630458-78A2-4D2C-B01B-71CDAE1206A7}" type="pres">
      <dgm:prSet presAssocID="{E1BFF056-C904-4F34-BD11-5F1FDB872B3B}" presName="bgRect" presStyleLbl="bgShp" presStyleIdx="1" presStyleCnt="8"/>
      <dgm:spPr/>
    </dgm:pt>
    <dgm:pt modelId="{863385DC-0E22-442D-85DB-9882DF8088E1}" type="pres">
      <dgm:prSet presAssocID="{E1BFF056-C904-4F34-BD11-5F1FDB872B3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F1930C6-036C-4BB9-8CB4-730DCA2265FF}" type="pres">
      <dgm:prSet presAssocID="{E1BFF056-C904-4F34-BD11-5F1FDB872B3B}" presName="spaceRect" presStyleCnt="0"/>
      <dgm:spPr/>
    </dgm:pt>
    <dgm:pt modelId="{AF36E6A2-7A8F-4C91-97CB-E250C13EF0A4}" type="pres">
      <dgm:prSet presAssocID="{E1BFF056-C904-4F34-BD11-5F1FDB872B3B}" presName="parTx" presStyleLbl="revTx" presStyleIdx="1" presStyleCnt="8">
        <dgm:presLayoutVars>
          <dgm:chMax val="0"/>
          <dgm:chPref val="0"/>
        </dgm:presLayoutVars>
      </dgm:prSet>
      <dgm:spPr/>
    </dgm:pt>
    <dgm:pt modelId="{57F42058-788B-401B-A990-5C866D8892A7}" type="pres">
      <dgm:prSet presAssocID="{DE4F9F3C-3D3D-4341-AA5D-218697731405}" presName="sibTrans" presStyleCnt="0"/>
      <dgm:spPr/>
    </dgm:pt>
    <dgm:pt modelId="{00BA2BF5-22FC-43C3-B1EF-0EE561A27704}" type="pres">
      <dgm:prSet presAssocID="{7A0154F6-6C07-477E-A645-0246B16F6D5D}" presName="compNode" presStyleCnt="0"/>
      <dgm:spPr/>
    </dgm:pt>
    <dgm:pt modelId="{16BE40E6-2FA6-455C-ADA8-4EE7BAE5D9C2}" type="pres">
      <dgm:prSet presAssocID="{7A0154F6-6C07-477E-A645-0246B16F6D5D}" presName="bgRect" presStyleLbl="bgShp" presStyleIdx="2" presStyleCnt="8"/>
      <dgm:spPr/>
    </dgm:pt>
    <dgm:pt modelId="{7E1066DC-A64D-4967-ADDA-9A0FC7C90383}" type="pres">
      <dgm:prSet presAssocID="{7A0154F6-6C07-477E-A645-0246B16F6D5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BAFC69D0-F683-41F6-923D-C832FCD75EEB}" type="pres">
      <dgm:prSet presAssocID="{7A0154F6-6C07-477E-A645-0246B16F6D5D}" presName="spaceRect" presStyleCnt="0"/>
      <dgm:spPr/>
    </dgm:pt>
    <dgm:pt modelId="{3784FB55-4F3C-471B-A958-BB65C0598D33}" type="pres">
      <dgm:prSet presAssocID="{7A0154F6-6C07-477E-A645-0246B16F6D5D}" presName="parTx" presStyleLbl="revTx" presStyleIdx="2" presStyleCnt="8">
        <dgm:presLayoutVars>
          <dgm:chMax val="0"/>
          <dgm:chPref val="0"/>
        </dgm:presLayoutVars>
      </dgm:prSet>
      <dgm:spPr/>
    </dgm:pt>
    <dgm:pt modelId="{2070A59F-A688-4D60-AB1E-8CD72ADA6319}" type="pres">
      <dgm:prSet presAssocID="{FC034936-9A64-452C-B775-53623CB2232A}" presName="sibTrans" presStyleCnt="0"/>
      <dgm:spPr/>
    </dgm:pt>
    <dgm:pt modelId="{68E308BA-4357-41B1-9260-FAC689D308E6}" type="pres">
      <dgm:prSet presAssocID="{81D815B5-7324-4975-AFAF-C0C3D6E15541}" presName="compNode" presStyleCnt="0"/>
      <dgm:spPr/>
    </dgm:pt>
    <dgm:pt modelId="{DBF82C71-3791-4A0D-832E-95B95E3BC46F}" type="pres">
      <dgm:prSet presAssocID="{81D815B5-7324-4975-AFAF-C0C3D6E15541}" presName="bgRect" presStyleLbl="bgShp" presStyleIdx="3" presStyleCnt="8"/>
      <dgm:spPr/>
    </dgm:pt>
    <dgm:pt modelId="{C396645F-E481-4017-A6F3-9587A65DCAD0}" type="pres">
      <dgm:prSet presAssocID="{81D815B5-7324-4975-AFAF-C0C3D6E1554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C0C0BA57-41C3-45F9-BDEA-87B089710009}" type="pres">
      <dgm:prSet presAssocID="{81D815B5-7324-4975-AFAF-C0C3D6E15541}" presName="spaceRect" presStyleCnt="0"/>
      <dgm:spPr/>
    </dgm:pt>
    <dgm:pt modelId="{588EA4DE-6319-4366-8BCA-5A6BAF9013AB}" type="pres">
      <dgm:prSet presAssocID="{81D815B5-7324-4975-AFAF-C0C3D6E15541}" presName="parTx" presStyleLbl="revTx" presStyleIdx="3" presStyleCnt="8">
        <dgm:presLayoutVars>
          <dgm:chMax val="0"/>
          <dgm:chPref val="0"/>
        </dgm:presLayoutVars>
      </dgm:prSet>
      <dgm:spPr/>
    </dgm:pt>
    <dgm:pt modelId="{4E50DD51-21C3-4C1B-B780-49EC91FC7F87}" type="pres">
      <dgm:prSet presAssocID="{3664C7DD-5FDA-4D1B-A0DB-8132C7077064}" presName="sibTrans" presStyleCnt="0"/>
      <dgm:spPr/>
    </dgm:pt>
    <dgm:pt modelId="{098D6980-3828-4C6D-B1C6-D12AD394A2E6}" type="pres">
      <dgm:prSet presAssocID="{65B7A32F-A91A-484F-BB01-9889671FE5D6}" presName="compNode" presStyleCnt="0"/>
      <dgm:spPr/>
    </dgm:pt>
    <dgm:pt modelId="{6A8A6251-BFDB-4D29-B008-875FB832F9ED}" type="pres">
      <dgm:prSet presAssocID="{65B7A32F-A91A-484F-BB01-9889671FE5D6}" presName="bgRect" presStyleLbl="bgShp" presStyleIdx="4" presStyleCnt="8"/>
      <dgm:spPr/>
    </dgm:pt>
    <dgm:pt modelId="{7FBBAD51-8D25-4D4D-AA95-78F0A5CE60EC}" type="pres">
      <dgm:prSet presAssocID="{65B7A32F-A91A-484F-BB01-9889671FE5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D9605C00-F5DE-4E36-95A8-8D54058141B3}" type="pres">
      <dgm:prSet presAssocID="{65B7A32F-A91A-484F-BB01-9889671FE5D6}" presName="spaceRect" presStyleCnt="0"/>
      <dgm:spPr/>
    </dgm:pt>
    <dgm:pt modelId="{05432399-1AF7-41F3-AB7E-7CE5294A6ED6}" type="pres">
      <dgm:prSet presAssocID="{65B7A32F-A91A-484F-BB01-9889671FE5D6}" presName="parTx" presStyleLbl="revTx" presStyleIdx="4" presStyleCnt="8">
        <dgm:presLayoutVars>
          <dgm:chMax val="0"/>
          <dgm:chPref val="0"/>
        </dgm:presLayoutVars>
      </dgm:prSet>
      <dgm:spPr/>
    </dgm:pt>
    <dgm:pt modelId="{FA56DC28-7739-4862-946D-64F949448FB0}" type="pres">
      <dgm:prSet presAssocID="{173445E6-8AEB-4333-A669-3EAA5EBF791A}" presName="sibTrans" presStyleCnt="0"/>
      <dgm:spPr/>
    </dgm:pt>
    <dgm:pt modelId="{C27A0D18-D9DF-42B9-AC12-742B9D6031B4}" type="pres">
      <dgm:prSet presAssocID="{8E30A245-8AD4-4DB8-B757-DCA09E52C597}" presName="compNode" presStyleCnt="0"/>
      <dgm:spPr/>
    </dgm:pt>
    <dgm:pt modelId="{D74FD6DB-7F93-41CA-941B-E05CA01855D7}" type="pres">
      <dgm:prSet presAssocID="{8E30A245-8AD4-4DB8-B757-DCA09E52C597}" presName="bgRect" presStyleLbl="bgShp" presStyleIdx="5" presStyleCnt="8"/>
      <dgm:spPr/>
    </dgm:pt>
    <dgm:pt modelId="{BDA7EA7F-FE92-48D8-91C3-6959A92375E1}" type="pres">
      <dgm:prSet presAssocID="{8E30A245-8AD4-4DB8-B757-DCA09E52C59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CDEED001-60E4-4F4A-A1A9-0CB1DD85BC76}" type="pres">
      <dgm:prSet presAssocID="{8E30A245-8AD4-4DB8-B757-DCA09E52C597}" presName="spaceRect" presStyleCnt="0"/>
      <dgm:spPr/>
    </dgm:pt>
    <dgm:pt modelId="{AB3CB1E7-BB8A-40DD-990C-92391FBFCFD9}" type="pres">
      <dgm:prSet presAssocID="{8E30A245-8AD4-4DB8-B757-DCA09E52C597}" presName="parTx" presStyleLbl="revTx" presStyleIdx="5" presStyleCnt="8">
        <dgm:presLayoutVars>
          <dgm:chMax val="0"/>
          <dgm:chPref val="0"/>
        </dgm:presLayoutVars>
      </dgm:prSet>
      <dgm:spPr/>
    </dgm:pt>
    <dgm:pt modelId="{D4DF9043-8D21-4B24-A4D2-EB5577DAFF60}" type="pres">
      <dgm:prSet presAssocID="{18ECDF6A-5E6C-464B-A1A5-819563B80567}" presName="sibTrans" presStyleCnt="0"/>
      <dgm:spPr/>
    </dgm:pt>
    <dgm:pt modelId="{8DD9D6A9-3FC0-4D55-83A4-30D54941F8D0}" type="pres">
      <dgm:prSet presAssocID="{1B9BD931-D8F3-4447-84D6-2DE5E392C170}" presName="compNode" presStyleCnt="0"/>
      <dgm:spPr/>
    </dgm:pt>
    <dgm:pt modelId="{B6E0B487-288B-4E6D-B1AC-93E42BCEBD42}" type="pres">
      <dgm:prSet presAssocID="{1B9BD931-D8F3-4447-84D6-2DE5E392C170}" presName="bgRect" presStyleLbl="bgShp" presStyleIdx="6" presStyleCnt="8"/>
      <dgm:spPr/>
    </dgm:pt>
    <dgm:pt modelId="{D905EDCB-C4C3-44E0-A6FB-0165804A55DE}" type="pres">
      <dgm:prSet presAssocID="{1B9BD931-D8F3-4447-84D6-2DE5E392C17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107BB38A-02FE-4AFD-A917-AAD824A12DB7}" type="pres">
      <dgm:prSet presAssocID="{1B9BD931-D8F3-4447-84D6-2DE5E392C170}" presName="spaceRect" presStyleCnt="0"/>
      <dgm:spPr/>
    </dgm:pt>
    <dgm:pt modelId="{641C4ACD-FBFB-424D-ACD1-E5B527844FA7}" type="pres">
      <dgm:prSet presAssocID="{1B9BD931-D8F3-4447-84D6-2DE5E392C170}" presName="parTx" presStyleLbl="revTx" presStyleIdx="6" presStyleCnt="8">
        <dgm:presLayoutVars>
          <dgm:chMax val="0"/>
          <dgm:chPref val="0"/>
        </dgm:presLayoutVars>
      </dgm:prSet>
      <dgm:spPr/>
    </dgm:pt>
    <dgm:pt modelId="{39D14903-9412-4992-B044-E6FDED88888C}" type="pres">
      <dgm:prSet presAssocID="{73CF6933-B874-4B30-847C-167D8529A436}" presName="sibTrans" presStyleCnt="0"/>
      <dgm:spPr/>
    </dgm:pt>
    <dgm:pt modelId="{A6CD723A-78DB-4B88-B502-97939CAA3302}" type="pres">
      <dgm:prSet presAssocID="{DF6A2879-FE6A-46CA-8D31-AD716DDF6DAD}" presName="compNode" presStyleCnt="0"/>
      <dgm:spPr/>
    </dgm:pt>
    <dgm:pt modelId="{28EA7413-3B06-4908-8227-CA78F0394298}" type="pres">
      <dgm:prSet presAssocID="{DF6A2879-FE6A-46CA-8D31-AD716DDF6DAD}" presName="bgRect" presStyleLbl="bgShp" presStyleIdx="7" presStyleCnt="8"/>
      <dgm:spPr/>
    </dgm:pt>
    <dgm:pt modelId="{6BE0B265-F99A-4BAB-B5F4-0D21837A13F3}" type="pres">
      <dgm:prSet presAssocID="{DF6A2879-FE6A-46CA-8D31-AD716DDF6DA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Laptop"/>
        </a:ext>
      </dgm:extLst>
    </dgm:pt>
    <dgm:pt modelId="{9E90ED8D-8150-4652-9B58-F6E0DC1AABC1}" type="pres">
      <dgm:prSet presAssocID="{DF6A2879-FE6A-46CA-8D31-AD716DDF6DAD}" presName="spaceRect" presStyleCnt="0"/>
      <dgm:spPr/>
    </dgm:pt>
    <dgm:pt modelId="{937FA748-2875-4A1A-90CE-6B553AC955F1}" type="pres">
      <dgm:prSet presAssocID="{DF6A2879-FE6A-46CA-8D31-AD716DDF6DAD}" presName="parTx" presStyleLbl="revTx" presStyleIdx="7" presStyleCnt="8">
        <dgm:presLayoutVars>
          <dgm:chMax val="0"/>
          <dgm:chPref val="0"/>
        </dgm:presLayoutVars>
      </dgm:prSet>
      <dgm:spPr/>
    </dgm:pt>
  </dgm:ptLst>
  <dgm:cxnLst>
    <dgm:cxn modelId="{EEB59516-018C-4262-8196-E7074F42E203}" type="presOf" srcId="{65B7A32F-A91A-484F-BB01-9889671FE5D6}" destId="{05432399-1AF7-41F3-AB7E-7CE5294A6ED6}" srcOrd="0" destOrd="0" presId="urn:microsoft.com/office/officeart/2018/2/layout/IconVerticalSolidList"/>
    <dgm:cxn modelId="{5F188A2C-2D16-4B28-9DF3-9959D92FBFB7}" srcId="{4E89CABF-FB9D-49E8-9560-D000FA0FCCDE}" destId="{C7537C99-3C58-4597-8929-C4B8618C0200}" srcOrd="0" destOrd="0" parTransId="{E982C989-80E4-4E02-9444-49342F3A926C}" sibTransId="{89D20F88-7334-47AC-9242-89ED217619C6}"/>
    <dgm:cxn modelId="{3AC7E44B-6C55-4E61-81F0-EA81AB808F0E}" srcId="{4E89CABF-FB9D-49E8-9560-D000FA0FCCDE}" destId="{81D815B5-7324-4975-AFAF-C0C3D6E15541}" srcOrd="3" destOrd="0" parTransId="{63FD1D7A-AA87-4D89-9FDE-E9F8AF2E522E}" sibTransId="{3664C7DD-5FDA-4D1B-A0DB-8132C7077064}"/>
    <dgm:cxn modelId="{2C06DE54-358C-4B56-8EE8-16E499D53C9C}" type="presOf" srcId="{E1BFF056-C904-4F34-BD11-5F1FDB872B3B}" destId="{AF36E6A2-7A8F-4C91-97CB-E250C13EF0A4}" srcOrd="0" destOrd="0" presId="urn:microsoft.com/office/officeart/2018/2/layout/IconVerticalSolidList"/>
    <dgm:cxn modelId="{07D58D56-99B9-4ECC-81AC-F9BD15CDB6CC}" srcId="{4E89CABF-FB9D-49E8-9560-D000FA0FCCDE}" destId="{8E30A245-8AD4-4DB8-B757-DCA09E52C597}" srcOrd="5" destOrd="0" parTransId="{859C3495-83CC-42C8-88D6-647BCAEEA910}" sibTransId="{18ECDF6A-5E6C-464B-A1A5-819563B80567}"/>
    <dgm:cxn modelId="{C1165B76-D297-4F04-B62F-52BCEA145AE0}" srcId="{4E89CABF-FB9D-49E8-9560-D000FA0FCCDE}" destId="{DF6A2879-FE6A-46CA-8D31-AD716DDF6DAD}" srcOrd="7" destOrd="0" parTransId="{AEA1DAE4-3CE3-4638-A0E6-33AF252BE2AF}" sibTransId="{8B75DAFF-94EA-44B9-8F59-42C588CE592A}"/>
    <dgm:cxn modelId="{48B44577-5C9C-4631-9A6F-CD25E3D9D074}" srcId="{4E89CABF-FB9D-49E8-9560-D000FA0FCCDE}" destId="{E1BFF056-C904-4F34-BD11-5F1FDB872B3B}" srcOrd="1" destOrd="0" parTransId="{4C0783CF-F38B-4366-991E-385AF715316A}" sibTransId="{DE4F9F3C-3D3D-4341-AA5D-218697731405}"/>
    <dgm:cxn modelId="{22122D7E-805F-4B54-A329-94304C83D750}" type="presOf" srcId="{4E89CABF-FB9D-49E8-9560-D000FA0FCCDE}" destId="{15A7F684-1A14-4A14-8282-582D000FA54C}" srcOrd="0" destOrd="0" presId="urn:microsoft.com/office/officeart/2018/2/layout/IconVerticalSolidList"/>
    <dgm:cxn modelId="{E48C668D-24BE-4EF0-A9F7-0599DEC391FA}" srcId="{4E89CABF-FB9D-49E8-9560-D000FA0FCCDE}" destId="{7A0154F6-6C07-477E-A645-0246B16F6D5D}" srcOrd="2" destOrd="0" parTransId="{0E0D12B1-A293-4D0F-83E1-B5A4BF85F137}" sibTransId="{FC034936-9A64-452C-B775-53623CB2232A}"/>
    <dgm:cxn modelId="{B635EBA0-F63A-45E5-AE22-4C0EFA4EAE85}" srcId="{4E89CABF-FB9D-49E8-9560-D000FA0FCCDE}" destId="{65B7A32F-A91A-484F-BB01-9889671FE5D6}" srcOrd="4" destOrd="0" parTransId="{D6E406E6-4AB5-4B29-8DBB-1D20F46E2ACA}" sibTransId="{173445E6-8AEB-4333-A669-3EAA5EBF791A}"/>
    <dgm:cxn modelId="{63439FA3-5E8E-489C-9821-0C63E738B948}" type="presOf" srcId="{81D815B5-7324-4975-AFAF-C0C3D6E15541}" destId="{588EA4DE-6319-4366-8BCA-5A6BAF9013AB}" srcOrd="0" destOrd="0" presId="urn:microsoft.com/office/officeart/2018/2/layout/IconVerticalSolidList"/>
    <dgm:cxn modelId="{07B035B7-F0D8-4F1E-91FC-0B493665D479}" type="presOf" srcId="{1B9BD931-D8F3-4447-84D6-2DE5E392C170}" destId="{641C4ACD-FBFB-424D-ACD1-E5B527844FA7}" srcOrd="0" destOrd="0" presId="urn:microsoft.com/office/officeart/2018/2/layout/IconVerticalSolidList"/>
    <dgm:cxn modelId="{C294A1CD-6FE3-4289-92E2-2AFE2AA7C0AB}" type="presOf" srcId="{DF6A2879-FE6A-46CA-8D31-AD716DDF6DAD}" destId="{937FA748-2875-4A1A-90CE-6B553AC955F1}" srcOrd="0" destOrd="0" presId="urn:microsoft.com/office/officeart/2018/2/layout/IconVerticalSolidList"/>
    <dgm:cxn modelId="{99AE2ACF-7C57-4094-A146-E9A63F863124}" type="presOf" srcId="{C7537C99-3C58-4597-8929-C4B8618C0200}" destId="{AEB21715-17A8-4857-9341-97D4F595993E}" srcOrd="0" destOrd="0" presId="urn:microsoft.com/office/officeart/2018/2/layout/IconVerticalSolidList"/>
    <dgm:cxn modelId="{4CD8BBEF-2AD5-4A04-ADA6-87CD7213ED69}" srcId="{4E89CABF-FB9D-49E8-9560-D000FA0FCCDE}" destId="{1B9BD931-D8F3-4447-84D6-2DE5E392C170}" srcOrd="6" destOrd="0" parTransId="{FBA4A7FB-5C85-4914-8861-691DA592CE73}" sibTransId="{73CF6933-B874-4B30-847C-167D8529A436}"/>
    <dgm:cxn modelId="{192F4EF6-883D-4181-976C-3716404DDD56}" type="presOf" srcId="{7A0154F6-6C07-477E-A645-0246B16F6D5D}" destId="{3784FB55-4F3C-471B-A958-BB65C0598D33}" srcOrd="0" destOrd="0" presId="urn:microsoft.com/office/officeart/2018/2/layout/IconVerticalSolidList"/>
    <dgm:cxn modelId="{C10506FF-A719-43B6-848C-924E9103304D}" type="presOf" srcId="{8E30A245-8AD4-4DB8-B757-DCA09E52C597}" destId="{AB3CB1E7-BB8A-40DD-990C-92391FBFCFD9}" srcOrd="0" destOrd="0" presId="urn:microsoft.com/office/officeart/2018/2/layout/IconVerticalSolidList"/>
    <dgm:cxn modelId="{2E4EA2D5-2FC8-4935-9059-8135BECA3298}" type="presParOf" srcId="{15A7F684-1A14-4A14-8282-582D000FA54C}" destId="{F70358A1-4BB7-4C7A-B24A-2EBF9142224B}" srcOrd="0" destOrd="0" presId="urn:microsoft.com/office/officeart/2018/2/layout/IconVerticalSolidList"/>
    <dgm:cxn modelId="{DBEC3700-7D40-47EC-A551-79A94EB00D68}" type="presParOf" srcId="{F70358A1-4BB7-4C7A-B24A-2EBF9142224B}" destId="{64C32B8B-8CB2-499E-9432-329DE1DF8626}" srcOrd="0" destOrd="0" presId="urn:microsoft.com/office/officeart/2018/2/layout/IconVerticalSolidList"/>
    <dgm:cxn modelId="{4BBBFBF3-487C-4D76-8498-0AFFEAE5EF31}" type="presParOf" srcId="{F70358A1-4BB7-4C7A-B24A-2EBF9142224B}" destId="{A66112D1-73AB-47D2-9FA6-7599E3C96AB4}" srcOrd="1" destOrd="0" presId="urn:microsoft.com/office/officeart/2018/2/layout/IconVerticalSolidList"/>
    <dgm:cxn modelId="{AD115E40-A3AC-4208-9E97-07391A8D90C6}" type="presParOf" srcId="{F70358A1-4BB7-4C7A-B24A-2EBF9142224B}" destId="{68C30DCF-1599-42E3-BE96-B099357A32FA}" srcOrd="2" destOrd="0" presId="urn:microsoft.com/office/officeart/2018/2/layout/IconVerticalSolidList"/>
    <dgm:cxn modelId="{5822AC7F-3188-464B-AEC2-B72ED1A24E0A}" type="presParOf" srcId="{F70358A1-4BB7-4C7A-B24A-2EBF9142224B}" destId="{AEB21715-17A8-4857-9341-97D4F595993E}" srcOrd="3" destOrd="0" presId="urn:microsoft.com/office/officeart/2018/2/layout/IconVerticalSolidList"/>
    <dgm:cxn modelId="{F85F0F39-E0C5-47A5-B7D9-98A447DA9DF1}" type="presParOf" srcId="{15A7F684-1A14-4A14-8282-582D000FA54C}" destId="{AEEA5D30-854B-434C-90A8-CAEB399F7B0D}" srcOrd="1" destOrd="0" presId="urn:microsoft.com/office/officeart/2018/2/layout/IconVerticalSolidList"/>
    <dgm:cxn modelId="{59387176-3D80-44C7-B248-832DE7B65A5D}" type="presParOf" srcId="{15A7F684-1A14-4A14-8282-582D000FA54C}" destId="{5C7E6D71-EF66-438E-92C2-1DE505C017E7}" srcOrd="2" destOrd="0" presId="urn:microsoft.com/office/officeart/2018/2/layout/IconVerticalSolidList"/>
    <dgm:cxn modelId="{650CA8FA-5FA7-47D2-A395-AD28450AE638}" type="presParOf" srcId="{5C7E6D71-EF66-438E-92C2-1DE505C017E7}" destId="{1A630458-78A2-4D2C-B01B-71CDAE1206A7}" srcOrd="0" destOrd="0" presId="urn:microsoft.com/office/officeart/2018/2/layout/IconVerticalSolidList"/>
    <dgm:cxn modelId="{0B279544-FF3D-4FE6-B3C7-EAB3A91164D5}" type="presParOf" srcId="{5C7E6D71-EF66-438E-92C2-1DE505C017E7}" destId="{863385DC-0E22-442D-85DB-9882DF8088E1}" srcOrd="1" destOrd="0" presId="urn:microsoft.com/office/officeart/2018/2/layout/IconVerticalSolidList"/>
    <dgm:cxn modelId="{9EBE64D0-DFEC-47AA-8EF4-401141896A8F}" type="presParOf" srcId="{5C7E6D71-EF66-438E-92C2-1DE505C017E7}" destId="{9F1930C6-036C-4BB9-8CB4-730DCA2265FF}" srcOrd="2" destOrd="0" presId="urn:microsoft.com/office/officeart/2018/2/layout/IconVerticalSolidList"/>
    <dgm:cxn modelId="{8B8EC2D6-0D95-43E9-A118-053FB5AF86FC}" type="presParOf" srcId="{5C7E6D71-EF66-438E-92C2-1DE505C017E7}" destId="{AF36E6A2-7A8F-4C91-97CB-E250C13EF0A4}" srcOrd="3" destOrd="0" presId="urn:microsoft.com/office/officeart/2018/2/layout/IconVerticalSolidList"/>
    <dgm:cxn modelId="{C0B6FA61-A9F8-45DE-BED2-149F86B404E6}" type="presParOf" srcId="{15A7F684-1A14-4A14-8282-582D000FA54C}" destId="{57F42058-788B-401B-A990-5C866D8892A7}" srcOrd="3" destOrd="0" presId="urn:microsoft.com/office/officeart/2018/2/layout/IconVerticalSolidList"/>
    <dgm:cxn modelId="{249BB7D2-EA15-42D6-BA70-C0E969DED679}" type="presParOf" srcId="{15A7F684-1A14-4A14-8282-582D000FA54C}" destId="{00BA2BF5-22FC-43C3-B1EF-0EE561A27704}" srcOrd="4" destOrd="0" presId="urn:microsoft.com/office/officeart/2018/2/layout/IconVerticalSolidList"/>
    <dgm:cxn modelId="{13DE3E1E-4288-4229-9EF8-02C9E9FC93A5}" type="presParOf" srcId="{00BA2BF5-22FC-43C3-B1EF-0EE561A27704}" destId="{16BE40E6-2FA6-455C-ADA8-4EE7BAE5D9C2}" srcOrd="0" destOrd="0" presId="urn:microsoft.com/office/officeart/2018/2/layout/IconVerticalSolidList"/>
    <dgm:cxn modelId="{67C26253-B585-42A3-8C8E-E459A8C782B0}" type="presParOf" srcId="{00BA2BF5-22FC-43C3-B1EF-0EE561A27704}" destId="{7E1066DC-A64D-4967-ADDA-9A0FC7C90383}" srcOrd="1" destOrd="0" presId="urn:microsoft.com/office/officeart/2018/2/layout/IconVerticalSolidList"/>
    <dgm:cxn modelId="{3C2A51E9-6091-42D3-962A-FB9672CFB8BF}" type="presParOf" srcId="{00BA2BF5-22FC-43C3-B1EF-0EE561A27704}" destId="{BAFC69D0-F683-41F6-923D-C832FCD75EEB}" srcOrd="2" destOrd="0" presId="urn:microsoft.com/office/officeart/2018/2/layout/IconVerticalSolidList"/>
    <dgm:cxn modelId="{9FBB9DE3-5FB7-4212-9C64-5D8F13A8531D}" type="presParOf" srcId="{00BA2BF5-22FC-43C3-B1EF-0EE561A27704}" destId="{3784FB55-4F3C-471B-A958-BB65C0598D33}" srcOrd="3" destOrd="0" presId="urn:microsoft.com/office/officeart/2018/2/layout/IconVerticalSolidList"/>
    <dgm:cxn modelId="{848A8E1A-B3E8-4C1E-9DDD-F8C51F20E6FC}" type="presParOf" srcId="{15A7F684-1A14-4A14-8282-582D000FA54C}" destId="{2070A59F-A688-4D60-AB1E-8CD72ADA6319}" srcOrd="5" destOrd="0" presId="urn:microsoft.com/office/officeart/2018/2/layout/IconVerticalSolidList"/>
    <dgm:cxn modelId="{A48D9903-283F-4847-A584-51EFA42745ED}" type="presParOf" srcId="{15A7F684-1A14-4A14-8282-582D000FA54C}" destId="{68E308BA-4357-41B1-9260-FAC689D308E6}" srcOrd="6" destOrd="0" presId="urn:microsoft.com/office/officeart/2018/2/layout/IconVerticalSolidList"/>
    <dgm:cxn modelId="{8D16C53B-FA03-4617-8C0C-911B0CF7CD1D}" type="presParOf" srcId="{68E308BA-4357-41B1-9260-FAC689D308E6}" destId="{DBF82C71-3791-4A0D-832E-95B95E3BC46F}" srcOrd="0" destOrd="0" presId="urn:microsoft.com/office/officeart/2018/2/layout/IconVerticalSolidList"/>
    <dgm:cxn modelId="{3398B032-16EC-4186-8D7A-CD8D43F8E0A6}" type="presParOf" srcId="{68E308BA-4357-41B1-9260-FAC689D308E6}" destId="{C396645F-E481-4017-A6F3-9587A65DCAD0}" srcOrd="1" destOrd="0" presId="urn:microsoft.com/office/officeart/2018/2/layout/IconVerticalSolidList"/>
    <dgm:cxn modelId="{4E9C402E-52B8-451D-B6DA-709FFE1079BD}" type="presParOf" srcId="{68E308BA-4357-41B1-9260-FAC689D308E6}" destId="{C0C0BA57-41C3-45F9-BDEA-87B089710009}" srcOrd="2" destOrd="0" presId="urn:microsoft.com/office/officeart/2018/2/layout/IconVerticalSolidList"/>
    <dgm:cxn modelId="{91F3891B-3E88-4A9B-8D8C-FE6216403AC5}" type="presParOf" srcId="{68E308BA-4357-41B1-9260-FAC689D308E6}" destId="{588EA4DE-6319-4366-8BCA-5A6BAF9013AB}" srcOrd="3" destOrd="0" presId="urn:microsoft.com/office/officeart/2018/2/layout/IconVerticalSolidList"/>
    <dgm:cxn modelId="{B5EC9B8C-070F-43EC-BA8D-A8D3F0560CDC}" type="presParOf" srcId="{15A7F684-1A14-4A14-8282-582D000FA54C}" destId="{4E50DD51-21C3-4C1B-B780-49EC91FC7F87}" srcOrd="7" destOrd="0" presId="urn:microsoft.com/office/officeart/2018/2/layout/IconVerticalSolidList"/>
    <dgm:cxn modelId="{4C9686B4-6B6D-4031-B0A4-345945B74DBC}" type="presParOf" srcId="{15A7F684-1A14-4A14-8282-582D000FA54C}" destId="{098D6980-3828-4C6D-B1C6-D12AD394A2E6}" srcOrd="8" destOrd="0" presId="urn:microsoft.com/office/officeart/2018/2/layout/IconVerticalSolidList"/>
    <dgm:cxn modelId="{2BB96132-E40F-415D-B7CB-A0713D8FD8A8}" type="presParOf" srcId="{098D6980-3828-4C6D-B1C6-D12AD394A2E6}" destId="{6A8A6251-BFDB-4D29-B008-875FB832F9ED}" srcOrd="0" destOrd="0" presId="urn:microsoft.com/office/officeart/2018/2/layout/IconVerticalSolidList"/>
    <dgm:cxn modelId="{E3D9F67B-690F-4979-9CEF-93F1E23D134E}" type="presParOf" srcId="{098D6980-3828-4C6D-B1C6-D12AD394A2E6}" destId="{7FBBAD51-8D25-4D4D-AA95-78F0A5CE60EC}" srcOrd="1" destOrd="0" presId="urn:microsoft.com/office/officeart/2018/2/layout/IconVerticalSolidList"/>
    <dgm:cxn modelId="{1B7789E7-EF0B-4B5B-A5ED-0002B838FCAF}" type="presParOf" srcId="{098D6980-3828-4C6D-B1C6-D12AD394A2E6}" destId="{D9605C00-F5DE-4E36-95A8-8D54058141B3}" srcOrd="2" destOrd="0" presId="urn:microsoft.com/office/officeart/2018/2/layout/IconVerticalSolidList"/>
    <dgm:cxn modelId="{9F873D8F-4CFB-44BE-A2CF-E268D355CF07}" type="presParOf" srcId="{098D6980-3828-4C6D-B1C6-D12AD394A2E6}" destId="{05432399-1AF7-41F3-AB7E-7CE5294A6ED6}" srcOrd="3" destOrd="0" presId="urn:microsoft.com/office/officeart/2018/2/layout/IconVerticalSolidList"/>
    <dgm:cxn modelId="{C29326CA-8FA7-4267-8AA7-E1999B012BF7}" type="presParOf" srcId="{15A7F684-1A14-4A14-8282-582D000FA54C}" destId="{FA56DC28-7739-4862-946D-64F949448FB0}" srcOrd="9" destOrd="0" presId="urn:microsoft.com/office/officeart/2018/2/layout/IconVerticalSolidList"/>
    <dgm:cxn modelId="{52C2631D-823F-47AF-A084-8FD9FA730B43}" type="presParOf" srcId="{15A7F684-1A14-4A14-8282-582D000FA54C}" destId="{C27A0D18-D9DF-42B9-AC12-742B9D6031B4}" srcOrd="10" destOrd="0" presId="urn:microsoft.com/office/officeart/2018/2/layout/IconVerticalSolidList"/>
    <dgm:cxn modelId="{78D67ABA-0170-4815-A803-7E1C884D6CEC}" type="presParOf" srcId="{C27A0D18-D9DF-42B9-AC12-742B9D6031B4}" destId="{D74FD6DB-7F93-41CA-941B-E05CA01855D7}" srcOrd="0" destOrd="0" presId="urn:microsoft.com/office/officeart/2018/2/layout/IconVerticalSolidList"/>
    <dgm:cxn modelId="{0CD709A1-0B3B-4E69-9DE4-9A4165AB7655}" type="presParOf" srcId="{C27A0D18-D9DF-42B9-AC12-742B9D6031B4}" destId="{BDA7EA7F-FE92-48D8-91C3-6959A92375E1}" srcOrd="1" destOrd="0" presId="urn:microsoft.com/office/officeart/2018/2/layout/IconVerticalSolidList"/>
    <dgm:cxn modelId="{310A5990-2C0F-482E-A2A9-E865B5B47B27}" type="presParOf" srcId="{C27A0D18-D9DF-42B9-AC12-742B9D6031B4}" destId="{CDEED001-60E4-4F4A-A1A9-0CB1DD85BC76}" srcOrd="2" destOrd="0" presId="urn:microsoft.com/office/officeart/2018/2/layout/IconVerticalSolidList"/>
    <dgm:cxn modelId="{8B4FBD91-8072-45A8-AA05-3EF8C2E68C8A}" type="presParOf" srcId="{C27A0D18-D9DF-42B9-AC12-742B9D6031B4}" destId="{AB3CB1E7-BB8A-40DD-990C-92391FBFCFD9}" srcOrd="3" destOrd="0" presId="urn:microsoft.com/office/officeart/2018/2/layout/IconVerticalSolidList"/>
    <dgm:cxn modelId="{BAB151CB-3B0B-4F48-AF70-8879CBDF1023}" type="presParOf" srcId="{15A7F684-1A14-4A14-8282-582D000FA54C}" destId="{D4DF9043-8D21-4B24-A4D2-EB5577DAFF60}" srcOrd="11" destOrd="0" presId="urn:microsoft.com/office/officeart/2018/2/layout/IconVerticalSolidList"/>
    <dgm:cxn modelId="{2DD627D0-22F4-4C29-9D79-F97F91B06275}" type="presParOf" srcId="{15A7F684-1A14-4A14-8282-582D000FA54C}" destId="{8DD9D6A9-3FC0-4D55-83A4-30D54941F8D0}" srcOrd="12" destOrd="0" presId="urn:microsoft.com/office/officeart/2018/2/layout/IconVerticalSolidList"/>
    <dgm:cxn modelId="{7F6EF2F9-2FDA-490F-B974-D2E2CE0CF548}" type="presParOf" srcId="{8DD9D6A9-3FC0-4D55-83A4-30D54941F8D0}" destId="{B6E0B487-288B-4E6D-B1AC-93E42BCEBD42}" srcOrd="0" destOrd="0" presId="urn:microsoft.com/office/officeart/2018/2/layout/IconVerticalSolidList"/>
    <dgm:cxn modelId="{33C2B814-FC25-4870-8BA0-BCEA69FE8B42}" type="presParOf" srcId="{8DD9D6A9-3FC0-4D55-83A4-30D54941F8D0}" destId="{D905EDCB-C4C3-44E0-A6FB-0165804A55DE}" srcOrd="1" destOrd="0" presId="urn:microsoft.com/office/officeart/2018/2/layout/IconVerticalSolidList"/>
    <dgm:cxn modelId="{B33CD098-AEA8-489B-9D26-24104254C696}" type="presParOf" srcId="{8DD9D6A9-3FC0-4D55-83A4-30D54941F8D0}" destId="{107BB38A-02FE-4AFD-A917-AAD824A12DB7}" srcOrd="2" destOrd="0" presId="urn:microsoft.com/office/officeart/2018/2/layout/IconVerticalSolidList"/>
    <dgm:cxn modelId="{699D13D8-B3DB-4CAC-81D1-BB7FEED575B3}" type="presParOf" srcId="{8DD9D6A9-3FC0-4D55-83A4-30D54941F8D0}" destId="{641C4ACD-FBFB-424D-ACD1-E5B527844FA7}" srcOrd="3" destOrd="0" presId="urn:microsoft.com/office/officeart/2018/2/layout/IconVerticalSolidList"/>
    <dgm:cxn modelId="{93503B8E-525B-488D-95A1-91F112A3268A}" type="presParOf" srcId="{15A7F684-1A14-4A14-8282-582D000FA54C}" destId="{39D14903-9412-4992-B044-E6FDED88888C}" srcOrd="13" destOrd="0" presId="urn:microsoft.com/office/officeart/2018/2/layout/IconVerticalSolidList"/>
    <dgm:cxn modelId="{9DAE7FF6-0DF9-421B-A5D8-AA729E68EC46}" type="presParOf" srcId="{15A7F684-1A14-4A14-8282-582D000FA54C}" destId="{A6CD723A-78DB-4B88-B502-97939CAA3302}" srcOrd="14" destOrd="0" presId="urn:microsoft.com/office/officeart/2018/2/layout/IconVerticalSolidList"/>
    <dgm:cxn modelId="{F407E894-37BC-4D1F-B1B8-F9E6AADD9617}" type="presParOf" srcId="{A6CD723A-78DB-4B88-B502-97939CAA3302}" destId="{28EA7413-3B06-4908-8227-CA78F0394298}" srcOrd="0" destOrd="0" presId="urn:microsoft.com/office/officeart/2018/2/layout/IconVerticalSolidList"/>
    <dgm:cxn modelId="{1A3DFF41-8B42-45B7-89CE-F57B66A5A4F7}" type="presParOf" srcId="{A6CD723A-78DB-4B88-B502-97939CAA3302}" destId="{6BE0B265-F99A-4BAB-B5F4-0D21837A13F3}" srcOrd="1" destOrd="0" presId="urn:microsoft.com/office/officeart/2018/2/layout/IconVerticalSolidList"/>
    <dgm:cxn modelId="{638DB983-EB02-4FCA-AACA-BAE5D1465306}" type="presParOf" srcId="{A6CD723A-78DB-4B88-B502-97939CAA3302}" destId="{9E90ED8D-8150-4652-9B58-F6E0DC1AABC1}" srcOrd="2" destOrd="0" presId="urn:microsoft.com/office/officeart/2018/2/layout/IconVerticalSolidList"/>
    <dgm:cxn modelId="{65984872-4FCB-4084-BC42-5288894EC077}" type="presParOf" srcId="{A6CD723A-78DB-4B88-B502-97939CAA3302}" destId="{937FA748-2875-4A1A-90CE-6B553AC955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703C8A-9142-7F4C-8AC8-F0ED606F49D5}" type="doc">
      <dgm:prSet loTypeId="urn:microsoft.com/office/officeart/2005/8/layout/list1" loCatId="process" qsTypeId="urn:microsoft.com/office/officeart/2005/8/quickstyle/simple1" qsCatId="simple" csTypeId="urn:microsoft.com/office/officeart/2005/8/colors/colorful3" csCatId="colorful"/>
      <dgm:spPr/>
      <dgm:t>
        <a:bodyPr/>
        <a:lstStyle/>
        <a:p>
          <a:endParaRPr lang="en-US"/>
        </a:p>
      </dgm:t>
    </dgm:pt>
    <dgm:pt modelId="{BDCFD9FD-1949-084B-9B75-5E00EC0338D4}">
      <dgm:prSet/>
      <dgm:spPr/>
      <dgm:t>
        <a:bodyPr/>
        <a:lstStyle/>
        <a:p>
          <a:r>
            <a:rPr lang="en-US" dirty="0"/>
            <a:t>Stores data in tables</a:t>
          </a:r>
        </a:p>
      </dgm:t>
    </dgm:pt>
    <dgm:pt modelId="{1104F9A6-2BA1-DF47-B945-81910A27C5D4}" type="parTrans" cxnId="{7734069C-57F5-B849-9F66-09A628FC50C5}">
      <dgm:prSet/>
      <dgm:spPr/>
      <dgm:t>
        <a:bodyPr/>
        <a:lstStyle/>
        <a:p>
          <a:endParaRPr lang="en-US"/>
        </a:p>
      </dgm:t>
    </dgm:pt>
    <dgm:pt modelId="{64E140F1-3A65-5D47-BA5F-A13010EEA3B6}" type="sibTrans" cxnId="{7734069C-57F5-B849-9F66-09A628FC50C5}">
      <dgm:prSet/>
      <dgm:spPr/>
      <dgm:t>
        <a:bodyPr/>
        <a:lstStyle/>
        <a:p>
          <a:endParaRPr lang="en-US"/>
        </a:p>
      </dgm:t>
    </dgm:pt>
    <dgm:pt modelId="{ADBACAC8-FB1A-BB4F-8C32-A28D1C7A9EA9}">
      <dgm:prSet/>
      <dgm:spPr/>
      <dgm:t>
        <a:bodyPr/>
        <a:lstStyle/>
        <a:p>
          <a:r>
            <a:rPr lang="en-US"/>
            <a:t>Need to define schema (structure of tables)</a:t>
          </a:r>
        </a:p>
      </dgm:t>
    </dgm:pt>
    <dgm:pt modelId="{442F1F29-3373-634B-8E4B-B2E18D62E0A6}" type="parTrans" cxnId="{A91B482D-A232-354D-A151-8404F693D134}">
      <dgm:prSet/>
      <dgm:spPr/>
      <dgm:t>
        <a:bodyPr/>
        <a:lstStyle/>
        <a:p>
          <a:endParaRPr lang="en-US"/>
        </a:p>
      </dgm:t>
    </dgm:pt>
    <dgm:pt modelId="{B4F798A2-D302-F24C-8194-B0763B672132}" type="sibTrans" cxnId="{A91B482D-A232-354D-A151-8404F693D134}">
      <dgm:prSet/>
      <dgm:spPr/>
      <dgm:t>
        <a:bodyPr/>
        <a:lstStyle/>
        <a:p>
          <a:endParaRPr lang="en-US"/>
        </a:p>
      </dgm:t>
    </dgm:pt>
    <dgm:pt modelId="{F11D4BEF-208E-7444-86B4-834A72643223}">
      <dgm:prSet/>
      <dgm:spPr/>
      <dgm:t>
        <a:bodyPr/>
        <a:lstStyle/>
        <a:p>
          <a:r>
            <a:rPr lang="en-US"/>
            <a:t>Structured data</a:t>
          </a:r>
        </a:p>
      </dgm:t>
    </dgm:pt>
    <dgm:pt modelId="{091D08A3-1F1B-0241-B70C-F991B2777833}" type="parTrans" cxnId="{D395BB88-DC3C-4844-B57E-F85676520F15}">
      <dgm:prSet/>
      <dgm:spPr/>
      <dgm:t>
        <a:bodyPr/>
        <a:lstStyle/>
        <a:p>
          <a:endParaRPr lang="en-US"/>
        </a:p>
      </dgm:t>
    </dgm:pt>
    <dgm:pt modelId="{DE93284A-9E1F-3441-B235-E69EA416C57F}" type="sibTrans" cxnId="{D395BB88-DC3C-4844-B57E-F85676520F15}">
      <dgm:prSet/>
      <dgm:spPr/>
      <dgm:t>
        <a:bodyPr/>
        <a:lstStyle/>
        <a:p>
          <a:endParaRPr lang="en-US"/>
        </a:p>
      </dgm:t>
    </dgm:pt>
    <dgm:pt modelId="{40776952-0000-144D-AE18-48BFB74C2BE1}">
      <dgm:prSet/>
      <dgm:spPr/>
      <dgm:t>
        <a:bodyPr/>
        <a:lstStyle/>
        <a:p>
          <a:r>
            <a:rPr lang="en-US"/>
            <a:t>ACID: Atomicity, consistency, isolation, durability</a:t>
          </a:r>
        </a:p>
      </dgm:t>
    </dgm:pt>
    <dgm:pt modelId="{3276C7FC-5E99-CA4F-959C-9CC6C44D7447}" type="parTrans" cxnId="{D26D52A2-A49F-3D4E-A3B7-3A07EDF6DB48}">
      <dgm:prSet/>
      <dgm:spPr/>
      <dgm:t>
        <a:bodyPr/>
        <a:lstStyle/>
        <a:p>
          <a:endParaRPr lang="en-US"/>
        </a:p>
      </dgm:t>
    </dgm:pt>
    <dgm:pt modelId="{CA34BDD1-7A4A-6C41-96FA-8931A0423A1E}" type="sibTrans" cxnId="{D26D52A2-A49F-3D4E-A3B7-3A07EDF6DB48}">
      <dgm:prSet/>
      <dgm:spPr/>
      <dgm:t>
        <a:bodyPr/>
        <a:lstStyle/>
        <a:p>
          <a:endParaRPr lang="en-US"/>
        </a:p>
      </dgm:t>
    </dgm:pt>
    <dgm:pt modelId="{910A88E3-A2CB-1A4C-809F-43A2797EF440}" type="pres">
      <dgm:prSet presAssocID="{2D703C8A-9142-7F4C-8AC8-F0ED606F49D5}" presName="linear" presStyleCnt="0">
        <dgm:presLayoutVars>
          <dgm:dir/>
          <dgm:animLvl val="lvl"/>
          <dgm:resizeHandles val="exact"/>
        </dgm:presLayoutVars>
      </dgm:prSet>
      <dgm:spPr/>
    </dgm:pt>
    <dgm:pt modelId="{85BE17D0-4946-DC4A-BF14-2491E2BA1AF5}" type="pres">
      <dgm:prSet presAssocID="{BDCFD9FD-1949-084B-9B75-5E00EC0338D4}" presName="parentLin" presStyleCnt="0"/>
      <dgm:spPr/>
    </dgm:pt>
    <dgm:pt modelId="{DF8F6EFD-CEAE-D445-BD62-1A8C3990D391}" type="pres">
      <dgm:prSet presAssocID="{BDCFD9FD-1949-084B-9B75-5E00EC0338D4}" presName="parentLeftMargin" presStyleLbl="node1" presStyleIdx="0" presStyleCnt="4"/>
      <dgm:spPr/>
    </dgm:pt>
    <dgm:pt modelId="{9E90801D-7678-7043-8DA3-76D9ADB4009F}" type="pres">
      <dgm:prSet presAssocID="{BDCFD9FD-1949-084B-9B75-5E00EC0338D4}" presName="parentText" presStyleLbl="node1" presStyleIdx="0" presStyleCnt="4">
        <dgm:presLayoutVars>
          <dgm:chMax val="0"/>
          <dgm:bulletEnabled val="1"/>
        </dgm:presLayoutVars>
      </dgm:prSet>
      <dgm:spPr/>
    </dgm:pt>
    <dgm:pt modelId="{055E1DE7-E247-004A-9FEF-5BB8EF7B689A}" type="pres">
      <dgm:prSet presAssocID="{BDCFD9FD-1949-084B-9B75-5E00EC0338D4}" presName="negativeSpace" presStyleCnt="0"/>
      <dgm:spPr/>
    </dgm:pt>
    <dgm:pt modelId="{D3F74DFE-8D6A-C84C-8C87-85FBD740C2DB}" type="pres">
      <dgm:prSet presAssocID="{BDCFD9FD-1949-084B-9B75-5E00EC0338D4}" presName="childText" presStyleLbl="conFgAcc1" presStyleIdx="0" presStyleCnt="4">
        <dgm:presLayoutVars>
          <dgm:bulletEnabled val="1"/>
        </dgm:presLayoutVars>
      </dgm:prSet>
      <dgm:spPr/>
    </dgm:pt>
    <dgm:pt modelId="{6D8DFFC4-67CB-FF4C-81E9-29CE56486659}" type="pres">
      <dgm:prSet presAssocID="{64E140F1-3A65-5D47-BA5F-A13010EEA3B6}" presName="spaceBetweenRectangles" presStyleCnt="0"/>
      <dgm:spPr/>
    </dgm:pt>
    <dgm:pt modelId="{1D031D74-EF2F-0D4D-9D69-EFD2CD102A55}" type="pres">
      <dgm:prSet presAssocID="{ADBACAC8-FB1A-BB4F-8C32-A28D1C7A9EA9}" presName="parentLin" presStyleCnt="0"/>
      <dgm:spPr/>
    </dgm:pt>
    <dgm:pt modelId="{FD6B5364-41CA-314E-AF0C-CE8F01815F1C}" type="pres">
      <dgm:prSet presAssocID="{ADBACAC8-FB1A-BB4F-8C32-A28D1C7A9EA9}" presName="parentLeftMargin" presStyleLbl="node1" presStyleIdx="0" presStyleCnt="4"/>
      <dgm:spPr/>
    </dgm:pt>
    <dgm:pt modelId="{0ABF7197-DD11-E346-B931-F80EEACE46CF}" type="pres">
      <dgm:prSet presAssocID="{ADBACAC8-FB1A-BB4F-8C32-A28D1C7A9EA9}" presName="parentText" presStyleLbl="node1" presStyleIdx="1" presStyleCnt="4">
        <dgm:presLayoutVars>
          <dgm:chMax val="0"/>
          <dgm:bulletEnabled val="1"/>
        </dgm:presLayoutVars>
      </dgm:prSet>
      <dgm:spPr/>
    </dgm:pt>
    <dgm:pt modelId="{571501F6-7E72-1C43-9906-6DB20ABB9836}" type="pres">
      <dgm:prSet presAssocID="{ADBACAC8-FB1A-BB4F-8C32-A28D1C7A9EA9}" presName="negativeSpace" presStyleCnt="0"/>
      <dgm:spPr/>
    </dgm:pt>
    <dgm:pt modelId="{86B274DE-A1CF-C042-A46F-F4BA288BCCEE}" type="pres">
      <dgm:prSet presAssocID="{ADBACAC8-FB1A-BB4F-8C32-A28D1C7A9EA9}" presName="childText" presStyleLbl="conFgAcc1" presStyleIdx="1" presStyleCnt="4">
        <dgm:presLayoutVars>
          <dgm:bulletEnabled val="1"/>
        </dgm:presLayoutVars>
      </dgm:prSet>
      <dgm:spPr/>
    </dgm:pt>
    <dgm:pt modelId="{1ECE9C64-0D45-C942-9E19-E23B390A2547}" type="pres">
      <dgm:prSet presAssocID="{B4F798A2-D302-F24C-8194-B0763B672132}" presName="spaceBetweenRectangles" presStyleCnt="0"/>
      <dgm:spPr/>
    </dgm:pt>
    <dgm:pt modelId="{009ADDD5-D9B7-8741-94A3-6CFDDDADCC14}" type="pres">
      <dgm:prSet presAssocID="{F11D4BEF-208E-7444-86B4-834A72643223}" presName="parentLin" presStyleCnt="0"/>
      <dgm:spPr/>
    </dgm:pt>
    <dgm:pt modelId="{101F3026-7A1B-1144-86E0-2EC3F4F3ABDD}" type="pres">
      <dgm:prSet presAssocID="{F11D4BEF-208E-7444-86B4-834A72643223}" presName="parentLeftMargin" presStyleLbl="node1" presStyleIdx="1" presStyleCnt="4"/>
      <dgm:spPr/>
    </dgm:pt>
    <dgm:pt modelId="{4BB808BD-5928-3B41-B90C-CD24B60374C6}" type="pres">
      <dgm:prSet presAssocID="{F11D4BEF-208E-7444-86B4-834A72643223}" presName="parentText" presStyleLbl="node1" presStyleIdx="2" presStyleCnt="4">
        <dgm:presLayoutVars>
          <dgm:chMax val="0"/>
          <dgm:bulletEnabled val="1"/>
        </dgm:presLayoutVars>
      </dgm:prSet>
      <dgm:spPr/>
    </dgm:pt>
    <dgm:pt modelId="{B865006C-0972-364A-B866-167533691A43}" type="pres">
      <dgm:prSet presAssocID="{F11D4BEF-208E-7444-86B4-834A72643223}" presName="negativeSpace" presStyleCnt="0"/>
      <dgm:spPr/>
    </dgm:pt>
    <dgm:pt modelId="{EE7A8B28-642B-7045-8BD3-D0AD6295033D}" type="pres">
      <dgm:prSet presAssocID="{F11D4BEF-208E-7444-86B4-834A72643223}" presName="childText" presStyleLbl="conFgAcc1" presStyleIdx="2" presStyleCnt="4">
        <dgm:presLayoutVars>
          <dgm:bulletEnabled val="1"/>
        </dgm:presLayoutVars>
      </dgm:prSet>
      <dgm:spPr/>
    </dgm:pt>
    <dgm:pt modelId="{F1234077-E110-D541-A7DA-B8D8CDAB29C0}" type="pres">
      <dgm:prSet presAssocID="{DE93284A-9E1F-3441-B235-E69EA416C57F}" presName="spaceBetweenRectangles" presStyleCnt="0"/>
      <dgm:spPr/>
    </dgm:pt>
    <dgm:pt modelId="{9788DC82-DF15-424D-ACDD-53F20E53DB4E}" type="pres">
      <dgm:prSet presAssocID="{40776952-0000-144D-AE18-48BFB74C2BE1}" presName="parentLin" presStyleCnt="0"/>
      <dgm:spPr/>
    </dgm:pt>
    <dgm:pt modelId="{886CFFC8-EF69-B846-8B45-7475F87CE40C}" type="pres">
      <dgm:prSet presAssocID="{40776952-0000-144D-AE18-48BFB74C2BE1}" presName="parentLeftMargin" presStyleLbl="node1" presStyleIdx="2" presStyleCnt="4"/>
      <dgm:spPr/>
    </dgm:pt>
    <dgm:pt modelId="{33701935-CF42-CB4B-BEE6-04BAC0071DD2}" type="pres">
      <dgm:prSet presAssocID="{40776952-0000-144D-AE18-48BFB74C2BE1}" presName="parentText" presStyleLbl="node1" presStyleIdx="3" presStyleCnt="4">
        <dgm:presLayoutVars>
          <dgm:chMax val="0"/>
          <dgm:bulletEnabled val="1"/>
        </dgm:presLayoutVars>
      </dgm:prSet>
      <dgm:spPr/>
    </dgm:pt>
    <dgm:pt modelId="{657A11FE-ADD6-A444-A224-7F17CEF41247}" type="pres">
      <dgm:prSet presAssocID="{40776952-0000-144D-AE18-48BFB74C2BE1}" presName="negativeSpace" presStyleCnt="0"/>
      <dgm:spPr/>
    </dgm:pt>
    <dgm:pt modelId="{62534505-48F3-734A-B78F-B1390D9AA572}" type="pres">
      <dgm:prSet presAssocID="{40776952-0000-144D-AE18-48BFB74C2BE1}" presName="childText" presStyleLbl="conFgAcc1" presStyleIdx="3" presStyleCnt="4">
        <dgm:presLayoutVars>
          <dgm:bulletEnabled val="1"/>
        </dgm:presLayoutVars>
      </dgm:prSet>
      <dgm:spPr/>
    </dgm:pt>
  </dgm:ptLst>
  <dgm:cxnLst>
    <dgm:cxn modelId="{A91B482D-A232-354D-A151-8404F693D134}" srcId="{2D703C8A-9142-7F4C-8AC8-F0ED606F49D5}" destId="{ADBACAC8-FB1A-BB4F-8C32-A28D1C7A9EA9}" srcOrd="1" destOrd="0" parTransId="{442F1F29-3373-634B-8E4B-B2E18D62E0A6}" sibTransId="{B4F798A2-D302-F24C-8194-B0763B672132}"/>
    <dgm:cxn modelId="{2C1E6E2E-BF16-684E-8B35-F19E907E79D8}" type="presOf" srcId="{40776952-0000-144D-AE18-48BFB74C2BE1}" destId="{886CFFC8-EF69-B846-8B45-7475F87CE40C}" srcOrd="0" destOrd="0" presId="urn:microsoft.com/office/officeart/2005/8/layout/list1"/>
    <dgm:cxn modelId="{51A88631-FCEE-2F49-BF2E-F4D380FD9F40}" type="presOf" srcId="{BDCFD9FD-1949-084B-9B75-5E00EC0338D4}" destId="{9E90801D-7678-7043-8DA3-76D9ADB4009F}" srcOrd="1" destOrd="0" presId="urn:microsoft.com/office/officeart/2005/8/layout/list1"/>
    <dgm:cxn modelId="{7E78AB4A-08E4-8141-97CE-BB9AC6CD7730}" type="presOf" srcId="{ADBACAC8-FB1A-BB4F-8C32-A28D1C7A9EA9}" destId="{FD6B5364-41CA-314E-AF0C-CE8F01815F1C}" srcOrd="0" destOrd="0" presId="urn:microsoft.com/office/officeart/2005/8/layout/list1"/>
    <dgm:cxn modelId="{A7B8035A-B83B-F440-8E40-C6635323BBFA}" type="presOf" srcId="{40776952-0000-144D-AE18-48BFB74C2BE1}" destId="{33701935-CF42-CB4B-BEE6-04BAC0071DD2}" srcOrd="1" destOrd="0" presId="urn:microsoft.com/office/officeart/2005/8/layout/list1"/>
    <dgm:cxn modelId="{FE88235E-3B12-E947-8E16-730A516F6E62}" type="presOf" srcId="{ADBACAC8-FB1A-BB4F-8C32-A28D1C7A9EA9}" destId="{0ABF7197-DD11-E346-B931-F80EEACE46CF}" srcOrd="1" destOrd="0" presId="urn:microsoft.com/office/officeart/2005/8/layout/list1"/>
    <dgm:cxn modelId="{D395BB88-DC3C-4844-B57E-F85676520F15}" srcId="{2D703C8A-9142-7F4C-8AC8-F0ED606F49D5}" destId="{F11D4BEF-208E-7444-86B4-834A72643223}" srcOrd="2" destOrd="0" parTransId="{091D08A3-1F1B-0241-B70C-F991B2777833}" sibTransId="{DE93284A-9E1F-3441-B235-E69EA416C57F}"/>
    <dgm:cxn modelId="{9C929790-CA34-1746-AE11-356B3DF39ED9}" type="presOf" srcId="{F11D4BEF-208E-7444-86B4-834A72643223}" destId="{4BB808BD-5928-3B41-B90C-CD24B60374C6}" srcOrd="1" destOrd="0" presId="urn:microsoft.com/office/officeart/2005/8/layout/list1"/>
    <dgm:cxn modelId="{3A9AE790-486E-3142-AFB1-644F08627C73}" type="presOf" srcId="{2D703C8A-9142-7F4C-8AC8-F0ED606F49D5}" destId="{910A88E3-A2CB-1A4C-809F-43A2797EF440}" srcOrd="0" destOrd="0" presId="urn:microsoft.com/office/officeart/2005/8/layout/list1"/>
    <dgm:cxn modelId="{7734069C-57F5-B849-9F66-09A628FC50C5}" srcId="{2D703C8A-9142-7F4C-8AC8-F0ED606F49D5}" destId="{BDCFD9FD-1949-084B-9B75-5E00EC0338D4}" srcOrd="0" destOrd="0" parTransId="{1104F9A6-2BA1-DF47-B945-81910A27C5D4}" sibTransId="{64E140F1-3A65-5D47-BA5F-A13010EEA3B6}"/>
    <dgm:cxn modelId="{D26D52A2-A49F-3D4E-A3B7-3A07EDF6DB48}" srcId="{2D703C8A-9142-7F4C-8AC8-F0ED606F49D5}" destId="{40776952-0000-144D-AE18-48BFB74C2BE1}" srcOrd="3" destOrd="0" parTransId="{3276C7FC-5E99-CA4F-959C-9CC6C44D7447}" sibTransId="{CA34BDD1-7A4A-6C41-96FA-8931A0423A1E}"/>
    <dgm:cxn modelId="{8386A7B1-1CD1-074C-8838-84B3CB12BC06}" type="presOf" srcId="{BDCFD9FD-1949-084B-9B75-5E00EC0338D4}" destId="{DF8F6EFD-CEAE-D445-BD62-1A8C3990D391}" srcOrd="0" destOrd="0" presId="urn:microsoft.com/office/officeart/2005/8/layout/list1"/>
    <dgm:cxn modelId="{E57FB7E9-9E22-384B-ACEA-20A8B2A99C42}" type="presOf" srcId="{F11D4BEF-208E-7444-86B4-834A72643223}" destId="{101F3026-7A1B-1144-86E0-2EC3F4F3ABDD}" srcOrd="0" destOrd="0" presId="urn:microsoft.com/office/officeart/2005/8/layout/list1"/>
    <dgm:cxn modelId="{C96CA9C6-F41B-1E47-9936-B194F391B13F}" type="presParOf" srcId="{910A88E3-A2CB-1A4C-809F-43A2797EF440}" destId="{85BE17D0-4946-DC4A-BF14-2491E2BA1AF5}" srcOrd="0" destOrd="0" presId="urn:microsoft.com/office/officeart/2005/8/layout/list1"/>
    <dgm:cxn modelId="{9A9CB76F-2B27-274B-896F-0C0D5145E377}" type="presParOf" srcId="{85BE17D0-4946-DC4A-BF14-2491E2BA1AF5}" destId="{DF8F6EFD-CEAE-D445-BD62-1A8C3990D391}" srcOrd="0" destOrd="0" presId="urn:microsoft.com/office/officeart/2005/8/layout/list1"/>
    <dgm:cxn modelId="{55A45F40-D795-754C-8FD5-EA69C89E336B}" type="presParOf" srcId="{85BE17D0-4946-DC4A-BF14-2491E2BA1AF5}" destId="{9E90801D-7678-7043-8DA3-76D9ADB4009F}" srcOrd="1" destOrd="0" presId="urn:microsoft.com/office/officeart/2005/8/layout/list1"/>
    <dgm:cxn modelId="{64EC893A-03B6-4640-B86D-F494E2C97053}" type="presParOf" srcId="{910A88E3-A2CB-1A4C-809F-43A2797EF440}" destId="{055E1DE7-E247-004A-9FEF-5BB8EF7B689A}" srcOrd="1" destOrd="0" presId="urn:microsoft.com/office/officeart/2005/8/layout/list1"/>
    <dgm:cxn modelId="{240405F1-EA91-5646-A2E6-3446DE54478A}" type="presParOf" srcId="{910A88E3-A2CB-1A4C-809F-43A2797EF440}" destId="{D3F74DFE-8D6A-C84C-8C87-85FBD740C2DB}" srcOrd="2" destOrd="0" presId="urn:microsoft.com/office/officeart/2005/8/layout/list1"/>
    <dgm:cxn modelId="{07ADBDB9-BDBE-9C44-8E0E-F22005375621}" type="presParOf" srcId="{910A88E3-A2CB-1A4C-809F-43A2797EF440}" destId="{6D8DFFC4-67CB-FF4C-81E9-29CE56486659}" srcOrd="3" destOrd="0" presId="urn:microsoft.com/office/officeart/2005/8/layout/list1"/>
    <dgm:cxn modelId="{0BDD330B-847E-5048-92B7-2D2ED726C0D6}" type="presParOf" srcId="{910A88E3-A2CB-1A4C-809F-43A2797EF440}" destId="{1D031D74-EF2F-0D4D-9D69-EFD2CD102A55}" srcOrd="4" destOrd="0" presId="urn:microsoft.com/office/officeart/2005/8/layout/list1"/>
    <dgm:cxn modelId="{C994EA64-EF6E-334D-BCE8-8DDAC2EF08EC}" type="presParOf" srcId="{1D031D74-EF2F-0D4D-9D69-EFD2CD102A55}" destId="{FD6B5364-41CA-314E-AF0C-CE8F01815F1C}" srcOrd="0" destOrd="0" presId="urn:microsoft.com/office/officeart/2005/8/layout/list1"/>
    <dgm:cxn modelId="{F9A8609D-4817-114E-9D28-B01970C882E0}" type="presParOf" srcId="{1D031D74-EF2F-0D4D-9D69-EFD2CD102A55}" destId="{0ABF7197-DD11-E346-B931-F80EEACE46CF}" srcOrd="1" destOrd="0" presId="urn:microsoft.com/office/officeart/2005/8/layout/list1"/>
    <dgm:cxn modelId="{E0D9229B-6B0D-064B-9BC8-D2808D2BE465}" type="presParOf" srcId="{910A88E3-A2CB-1A4C-809F-43A2797EF440}" destId="{571501F6-7E72-1C43-9906-6DB20ABB9836}" srcOrd="5" destOrd="0" presId="urn:microsoft.com/office/officeart/2005/8/layout/list1"/>
    <dgm:cxn modelId="{101F1D2F-5B50-3042-8A10-5A183B5283E5}" type="presParOf" srcId="{910A88E3-A2CB-1A4C-809F-43A2797EF440}" destId="{86B274DE-A1CF-C042-A46F-F4BA288BCCEE}" srcOrd="6" destOrd="0" presId="urn:microsoft.com/office/officeart/2005/8/layout/list1"/>
    <dgm:cxn modelId="{4601F97D-94E4-CB43-BBA2-9A9DC748CFA3}" type="presParOf" srcId="{910A88E3-A2CB-1A4C-809F-43A2797EF440}" destId="{1ECE9C64-0D45-C942-9E19-E23B390A2547}" srcOrd="7" destOrd="0" presId="urn:microsoft.com/office/officeart/2005/8/layout/list1"/>
    <dgm:cxn modelId="{821D904A-DCC4-6D49-8BD0-2E6E78FFCCA8}" type="presParOf" srcId="{910A88E3-A2CB-1A4C-809F-43A2797EF440}" destId="{009ADDD5-D9B7-8741-94A3-6CFDDDADCC14}" srcOrd="8" destOrd="0" presId="urn:microsoft.com/office/officeart/2005/8/layout/list1"/>
    <dgm:cxn modelId="{FE608D05-DEAC-424A-ACE7-B12722DCE7D9}" type="presParOf" srcId="{009ADDD5-D9B7-8741-94A3-6CFDDDADCC14}" destId="{101F3026-7A1B-1144-86E0-2EC3F4F3ABDD}" srcOrd="0" destOrd="0" presId="urn:microsoft.com/office/officeart/2005/8/layout/list1"/>
    <dgm:cxn modelId="{CE842CFA-E0AA-4245-84D0-FEBFF49C0D22}" type="presParOf" srcId="{009ADDD5-D9B7-8741-94A3-6CFDDDADCC14}" destId="{4BB808BD-5928-3B41-B90C-CD24B60374C6}" srcOrd="1" destOrd="0" presId="urn:microsoft.com/office/officeart/2005/8/layout/list1"/>
    <dgm:cxn modelId="{6D7AFF9D-C530-AB42-B19B-2A67387BE645}" type="presParOf" srcId="{910A88E3-A2CB-1A4C-809F-43A2797EF440}" destId="{B865006C-0972-364A-B866-167533691A43}" srcOrd="9" destOrd="0" presId="urn:microsoft.com/office/officeart/2005/8/layout/list1"/>
    <dgm:cxn modelId="{43D8201B-C4E1-2144-B46F-8E0083AB5D69}" type="presParOf" srcId="{910A88E3-A2CB-1A4C-809F-43A2797EF440}" destId="{EE7A8B28-642B-7045-8BD3-D0AD6295033D}" srcOrd="10" destOrd="0" presId="urn:microsoft.com/office/officeart/2005/8/layout/list1"/>
    <dgm:cxn modelId="{519AFFE5-EB86-A74D-B141-0DF00160F5A1}" type="presParOf" srcId="{910A88E3-A2CB-1A4C-809F-43A2797EF440}" destId="{F1234077-E110-D541-A7DA-B8D8CDAB29C0}" srcOrd="11" destOrd="0" presId="urn:microsoft.com/office/officeart/2005/8/layout/list1"/>
    <dgm:cxn modelId="{604206EF-A3A7-3E43-B92D-24ACB6AC01E6}" type="presParOf" srcId="{910A88E3-A2CB-1A4C-809F-43A2797EF440}" destId="{9788DC82-DF15-424D-ACDD-53F20E53DB4E}" srcOrd="12" destOrd="0" presId="urn:microsoft.com/office/officeart/2005/8/layout/list1"/>
    <dgm:cxn modelId="{7764B508-A300-344D-85BD-A3A91509954A}" type="presParOf" srcId="{9788DC82-DF15-424D-ACDD-53F20E53DB4E}" destId="{886CFFC8-EF69-B846-8B45-7475F87CE40C}" srcOrd="0" destOrd="0" presId="urn:microsoft.com/office/officeart/2005/8/layout/list1"/>
    <dgm:cxn modelId="{CD1FB55A-E3F4-AE42-8DAE-48BBA1B7B546}" type="presParOf" srcId="{9788DC82-DF15-424D-ACDD-53F20E53DB4E}" destId="{33701935-CF42-CB4B-BEE6-04BAC0071DD2}" srcOrd="1" destOrd="0" presId="urn:microsoft.com/office/officeart/2005/8/layout/list1"/>
    <dgm:cxn modelId="{211F95CE-AAAC-E648-8FAB-C52263ACA8E3}" type="presParOf" srcId="{910A88E3-A2CB-1A4C-809F-43A2797EF440}" destId="{657A11FE-ADD6-A444-A224-7F17CEF41247}" srcOrd="13" destOrd="0" presId="urn:microsoft.com/office/officeart/2005/8/layout/list1"/>
    <dgm:cxn modelId="{3BD66844-7CF5-0A45-89E1-8A48401D050C}" type="presParOf" srcId="{910A88E3-A2CB-1A4C-809F-43A2797EF440}" destId="{62534505-48F3-734A-B78F-B1390D9AA57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0CAEC-10E0-C54E-B11D-F9972F5A25CD}">
      <dsp:nvSpPr>
        <dsp:cNvPr id="0" name=""/>
        <dsp:cNvSpPr/>
      </dsp:nvSpPr>
      <dsp:spPr>
        <a:xfrm>
          <a:off x="0" y="80995"/>
          <a:ext cx="9905999" cy="83631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Exam 1 is on Thursday</a:t>
          </a:r>
        </a:p>
      </dsp:txBody>
      <dsp:txXfrm>
        <a:off x="40825" y="121820"/>
        <a:ext cx="9824349" cy="754662"/>
      </dsp:txXfrm>
    </dsp:sp>
    <dsp:sp modelId="{07F0AA1D-D854-E84D-A80B-9F13FBB54534}">
      <dsp:nvSpPr>
        <dsp:cNvPr id="0" name=""/>
        <dsp:cNvSpPr/>
      </dsp:nvSpPr>
      <dsp:spPr>
        <a:xfrm>
          <a:off x="0" y="983547"/>
          <a:ext cx="9905999" cy="836312"/>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Assignment 5 is due Thursday at 3pm </a:t>
          </a:r>
        </a:p>
      </dsp:txBody>
      <dsp:txXfrm>
        <a:off x="40825" y="1024372"/>
        <a:ext cx="9824349" cy="754662"/>
      </dsp:txXfrm>
    </dsp:sp>
    <dsp:sp modelId="{BA14C8F6-602E-D049-A972-62A9A108CD17}">
      <dsp:nvSpPr>
        <dsp:cNvPr id="0" name=""/>
        <dsp:cNvSpPr/>
      </dsp:nvSpPr>
      <dsp:spPr>
        <a:xfrm>
          <a:off x="0" y="1886100"/>
          <a:ext cx="9905999" cy="836312"/>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No Quiz this week</a:t>
          </a:r>
        </a:p>
      </dsp:txBody>
      <dsp:txXfrm>
        <a:off x="40825" y="1926925"/>
        <a:ext cx="9824349" cy="754662"/>
      </dsp:txXfrm>
    </dsp:sp>
    <dsp:sp modelId="{1F1C28E5-1A4F-0B43-807A-6CB62D3AEE9B}">
      <dsp:nvSpPr>
        <dsp:cNvPr id="0" name=""/>
        <dsp:cNvSpPr/>
      </dsp:nvSpPr>
      <dsp:spPr>
        <a:xfrm>
          <a:off x="0" y="2788652"/>
          <a:ext cx="9905999" cy="83631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It is a good idea to spend the weekend working on your group projects while you have a little free time!!! </a:t>
          </a:r>
        </a:p>
      </dsp:txBody>
      <dsp:txXfrm>
        <a:off x="40825" y="2829477"/>
        <a:ext cx="9824349" cy="754662"/>
      </dsp:txXfrm>
    </dsp:sp>
    <dsp:sp modelId="{5DDCAE37-1094-B74C-B9DA-5806316BD9E8}">
      <dsp:nvSpPr>
        <dsp:cNvPr id="0" name=""/>
        <dsp:cNvSpPr/>
      </dsp:nvSpPr>
      <dsp:spPr>
        <a:xfrm>
          <a:off x="0" y="3691205"/>
          <a:ext cx="9905999" cy="836312"/>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Mid-course survey!!! </a:t>
          </a:r>
        </a:p>
      </dsp:txBody>
      <dsp:txXfrm>
        <a:off x="40825" y="3732030"/>
        <a:ext cx="9824349" cy="7546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9FA5-3A98-9042-BD01-0458747F2E24}">
      <dsp:nvSpPr>
        <dsp:cNvPr id="0" name=""/>
        <dsp:cNvSpPr/>
      </dsp:nvSpPr>
      <dsp:spPr>
        <a:xfrm>
          <a:off x="0" y="400332"/>
          <a:ext cx="5546558" cy="554399"/>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337A55-2553-994C-881E-A5A31927085D}">
      <dsp:nvSpPr>
        <dsp:cNvPr id="0" name=""/>
        <dsp:cNvSpPr/>
      </dsp:nvSpPr>
      <dsp:spPr>
        <a:xfrm>
          <a:off x="277327" y="75612"/>
          <a:ext cx="3882590" cy="6494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753" tIns="0" rIns="146753" bIns="0" numCol="1" spcCol="1270" anchor="ctr" anchorCtr="0">
          <a:noAutofit/>
        </a:bodyPr>
        <a:lstStyle/>
        <a:p>
          <a:pPr marL="0" lvl="0" indent="0" algn="l" defTabSz="977900">
            <a:lnSpc>
              <a:spcPct val="90000"/>
            </a:lnSpc>
            <a:spcBef>
              <a:spcPct val="0"/>
            </a:spcBef>
            <a:spcAft>
              <a:spcPct val="35000"/>
            </a:spcAft>
            <a:buNone/>
          </a:pPr>
          <a:r>
            <a:rPr lang="en-US" sz="2200" kern="1200" dirty="0"/>
            <a:t>Stores data as key-value, JSON, nodes, vectors, etc.</a:t>
          </a:r>
        </a:p>
      </dsp:txBody>
      <dsp:txXfrm>
        <a:off x="309030" y="107315"/>
        <a:ext cx="3819184" cy="586034"/>
      </dsp:txXfrm>
    </dsp:sp>
    <dsp:sp modelId="{10B68F25-B0AE-F045-98E8-8FAB6DBD9873}">
      <dsp:nvSpPr>
        <dsp:cNvPr id="0" name=""/>
        <dsp:cNvSpPr/>
      </dsp:nvSpPr>
      <dsp:spPr>
        <a:xfrm>
          <a:off x="0" y="1398252"/>
          <a:ext cx="5546558" cy="554399"/>
        </a:xfrm>
        <a:prstGeom prst="rect">
          <a:avLst/>
        </a:prstGeom>
        <a:solidFill>
          <a:schemeClr val="lt1">
            <a:alpha val="90000"/>
            <a:hueOff val="0"/>
            <a:satOff val="0"/>
            <a:lumOff val="0"/>
            <a:alphaOff val="0"/>
          </a:schemeClr>
        </a:solidFill>
        <a:ln w="15875" cap="flat" cmpd="sng" algn="ctr">
          <a:solidFill>
            <a:schemeClr val="accent3">
              <a:hueOff val="1338175"/>
              <a:satOff val="2781"/>
              <a:lumOff val="-523"/>
              <a:alphaOff val="0"/>
            </a:schemeClr>
          </a:solidFill>
          <a:prstDash val="solid"/>
        </a:ln>
        <a:effectLst/>
      </dsp:spPr>
      <dsp:style>
        <a:lnRef idx="2">
          <a:scrgbClr r="0" g="0" b="0"/>
        </a:lnRef>
        <a:fillRef idx="1">
          <a:scrgbClr r="0" g="0" b="0"/>
        </a:fillRef>
        <a:effectRef idx="0">
          <a:scrgbClr r="0" g="0" b="0"/>
        </a:effectRef>
        <a:fontRef idx="minor"/>
      </dsp:style>
    </dsp:sp>
    <dsp:sp modelId="{803560AA-C4FE-EC4F-9927-6417BE3DEE6E}">
      <dsp:nvSpPr>
        <dsp:cNvPr id="0" name=""/>
        <dsp:cNvSpPr/>
      </dsp:nvSpPr>
      <dsp:spPr>
        <a:xfrm>
          <a:off x="277327" y="1073532"/>
          <a:ext cx="3882590" cy="649440"/>
        </a:xfrm>
        <a:prstGeom prst="roundRect">
          <a:avLst/>
        </a:prstGeom>
        <a:solidFill>
          <a:schemeClr val="accent3">
            <a:hueOff val="1338175"/>
            <a:satOff val="2781"/>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753" tIns="0" rIns="146753" bIns="0" numCol="1" spcCol="1270" anchor="ctr" anchorCtr="0">
          <a:noAutofit/>
        </a:bodyPr>
        <a:lstStyle/>
        <a:p>
          <a:pPr marL="0" lvl="0" indent="0" algn="l" defTabSz="977900">
            <a:lnSpc>
              <a:spcPct val="90000"/>
            </a:lnSpc>
            <a:spcBef>
              <a:spcPct val="0"/>
            </a:spcBef>
            <a:spcAft>
              <a:spcPct val="35000"/>
            </a:spcAft>
            <a:buNone/>
          </a:pPr>
          <a:r>
            <a:rPr lang="en-US" sz="2200" kern="1200"/>
            <a:t>Schema-less</a:t>
          </a:r>
        </a:p>
      </dsp:txBody>
      <dsp:txXfrm>
        <a:off x="309030" y="1105235"/>
        <a:ext cx="3819184" cy="586034"/>
      </dsp:txXfrm>
    </dsp:sp>
    <dsp:sp modelId="{F56A6D3A-12AA-8043-8362-9493DE0E9480}">
      <dsp:nvSpPr>
        <dsp:cNvPr id="0" name=""/>
        <dsp:cNvSpPr/>
      </dsp:nvSpPr>
      <dsp:spPr>
        <a:xfrm>
          <a:off x="0" y="2396172"/>
          <a:ext cx="5546558" cy="554399"/>
        </a:xfrm>
        <a:prstGeom prst="rect">
          <a:avLst/>
        </a:prstGeom>
        <a:solidFill>
          <a:schemeClr val="lt1">
            <a:alpha val="90000"/>
            <a:hueOff val="0"/>
            <a:satOff val="0"/>
            <a:lumOff val="0"/>
            <a:alphaOff val="0"/>
          </a:schemeClr>
        </a:solidFill>
        <a:ln w="15875" cap="flat" cmpd="sng" algn="ctr">
          <a:solidFill>
            <a:schemeClr val="accent3">
              <a:hueOff val="2676350"/>
              <a:satOff val="5561"/>
              <a:lumOff val="-1046"/>
              <a:alphaOff val="0"/>
            </a:schemeClr>
          </a:solidFill>
          <a:prstDash val="solid"/>
        </a:ln>
        <a:effectLst/>
      </dsp:spPr>
      <dsp:style>
        <a:lnRef idx="2">
          <a:scrgbClr r="0" g="0" b="0"/>
        </a:lnRef>
        <a:fillRef idx="1">
          <a:scrgbClr r="0" g="0" b="0"/>
        </a:fillRef>
        <a:effectRef idx="0">
          <a:scrgbClr r="0" g="0" b="0"/>
        </a:effectRef>
        <a:fontRef idx="minor"/>
      </dsp:style>
    </dsp:sp>
    <dsp:sp modelId="{585A5278-5FB1-9249-A35A-98E50844759A}">
      <dsp:nvSpPr>
        <dsp:cNvPr id="0" name=""/>
        <dsp:cNvSpPr/>
      </dsp:nvSpPr>
      <dsp:spPr>
        <a:xfrm>
          <a:off x="277327" y="2071451"/>
          <a:ext cx="3882590" cy="649440"/>
        </a:xfrm>
        <a:prstGeom prst="roundRect">
          <a:avLst/>
        </a:prstGeom>
        <a:solidFill>
          <a:schemeClr val="accent3">
            <a:hueOff val="2676350"/>
            <a:satOff val="556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753" tIns="0" rIns="146753" bIns="0" numCol="1" spcCol="1270" anchor="ctr" anchorCtr="0">
          <a:noAutofit/>
        </a:bodyPr>
        <a:lstStyle/>
        <a:p>
          <a:pPr marL="0" lvl="0" indent="0" algn="l" defTabSz="977900">
            <a:lnSpc>
              <a:spcPct val="90000"/>
            </a:lnSpc>
            <a:spcBef>
              <a:spcPct val="0"/>
            </a:spcBef>
            <a:spcAft>
              <a:spcPct val="35000"/>
            </a:spcAft>
            <a:buNone/>
          </a:pPr>
          <a:r>
            <a:rPr lang="en-US" sz="2200" kern="1200"/>
            <a:t>More flexible</a:t>
          </a:r>
        </a:p>
      </dsp:txBody>
      <dsp:txXfrm>
        <a:off x="309030" y="2103154"/>
        <a:ext cx="3819184" cy="586034"/>
      </dsp:txXfrm>
    </dsp:sp>
    <dsp:sp modelId="{E2DA5C6B-12DB-144A-B084-A7092A0933D5}">
      <dsp:nvSpPr>
        <dsp:cNvPr id="0" name=""/>
        <dsp:cNvSpPr/>
      </dsp:nvSpPr>
      <dsp:spPr>
        <a:xfrm>
          <a:off x="0" y="3394092"/>
          <a:ext cx="5546558" cy="554399"/>
        </a:xfrm>
        <a:prstGeom prst="rect">
          <a:avLst/>
        </a:prstGeom>
        <a:solidFill>
          <a:schemeClr val="lt1">
            <a:alpha val="90000"/>
            <a:hueOff val="0"/>
            <a:satOff val="0"/>
            <a:lumOff val="0"/>
            <a:alphaOff val="0"/>
          </a:schemeClr>
        </a:solidFill>
        <a:ln w="15875" cap="flat" cmpd="sng" algn="ctr">
          <a:solidFill>
            <a:schemeClr val="accent3">
              <a:hueOff val="4014525"/>
              <a:satOff val="8342"/>
              <a:lumOff val="-1569"/>
              <a:alphaOff val="0"/>
            </a:schemeClr>
          </a:solidFill>
          <a:prstDash val="solid"/>
        </a:ln>
        <a:effectLst/>
      </dsp:spPr>
      <dsp:style>
        <a:lnRef idx="2">
          <a:scrgbClr r="0" g="0" b="0"/>
        </a:lnRef>
        <a:fillRef idx="1">
          <a:scrgbClr r="0" g="0" b="0"/>
        </a:fillRef>
        <a:effectRef idx="0">
          <a:scrgbClr r="0" g="0" b="0"/>
        </a:effectRef>
        <a:fontRef idx="minor"/>
      </dsp:style>
    </dsp:sp>
    <dsp:sp modelId="{6F094A2A-E19C-0145-9435-3E8472E2AAA2}">
      <dsp:nvSpPr>
        <dsp:cNvPr id="0" name=""/>
        <dsp:cNvSpPr/>
      </dsp:nvSpPr>
      <dsp:spPr>
        <a:xfrm>
          <a:off x="277327" y="3069371"/>
          <a:ext cx="3882590" cy="649440"/>
        </a:xfrm>
        <a:prstGeom prst="roundRect">
          <a:avLst/>
        </a:prstGeom>
        <a:solidFill>
          <a:schemeClr val="accent3">
            <a:hueOff val="4014525"/>
            <a:satOff val="8342"/>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753" tIns="0" rIns="146753" bIns="0" numCol="1" spcCol="1270" anchor="ctr" anchorCtr="0">
          <a:noAutofit/>
        </a:bodyPr>
        <a:lstStyle/>
        <a:p>
          <a:pPr marL="0" lvl="0" indent="0" algn="l" defTabSz="977900">
            <a:lnSpc>
              <a:spcPct val="90000"/>
            </a:lnSpc>
            <a:spcBef>
              <a:spcPct val="0"/>
            </a:spcBef>
            <a:spcAft>
              <a:spcPct val="35000"/>
            </a:spcAft>
            <a:buNone/>
          </a:pPr>
          <a:r>
            <a:rPr lang="en-US" sz="2200" kern="1200"/>
            <a:t>BASE: Basically available, soft-state, eventually consistent</a:t>
          </a:r>
        </a:p>
      </dsp:txBody>
      <dsp:txXfrm>
        <a:off x="309030" y="3101074"/>
        <a:ext cx="3819184" cy="5860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373F7-60B7-1C42-BFA7-6C137015AB09}">
      <dsp:nvSpPr>
        <dsp:cNvPr id="0" name=""/>
        <dsp:cNvSpPr/>
      </dsp:nvSpPr>
      <dsp:spPr>
        <a:xfrm>
          <a:off x="0" y="1327"/>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C89B6-C2C0-AD48-865B-D3C0892A472C}">
      <dsp:nvSpPr>
        <dsp:cNvPr id="0" name=""/>
        <dsp:cNvSpPr/>
      </dsp:nvSpPr>
      <dsp:spPr>
        <a:xfrm>
          <a:off x="0" y="1327"/>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 Relies on disk subsystem</a:t>
          </a:r>
        </a:p>
      </dsp:txBody>
      <dsp:txXfrm>
        <a:off x="0" y="1327"/>
        <a:ext cx="4878390" cy="905048"/>
      </dsp:txXfrm>
    </dsp:sp>
    <dsp:sp modelId="{82965888-5A52-F94D-8723-2C2085FB4290}">
      <dsp:nvSpPr>
        <dsp:cNvPr id="0" name=""/>
        <dsp:cNvSpPr/>
      </dsp:nvSpPr>
      <dsp:spPr>
        <a:xfrm>
          <a:off x="0" y="906376"/>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16B5DA-C157-6E48-AB02-B1E3CFE4FA39}">
      <dsp:nvSpPr>
        <dsp:cNvPr id="0" name=""/>
        <dsp:cNvSpPr/>
      </dsp:nvSpPr>
      <dsp:spPr>
        <a:xfrm>
          <a:off x="0" y="906376"/>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Use SSD, optimize the disk by configuring with RAID (Redundant array of independent disks) arrays</a:t>
          </a:r>
        </a:p>
      </dsp:txBody>
      <dsp:txXfrm>
        <a:off x="0" y="906376"/>
        <a:ext cx="4878390" cy="905048"/>
      </dsp:txXfrm>
    </dsp:sp>
    <dsp:sp modelId="{CD149CC1-2C6B-524B-AA48-4686CB33EAC4}">
      <dsp:nvSpPr>
        <dsp:cNvPr id="0" name=""/>
        <dsp:cNvSpPr/>
      </dsp:nvSpPr>
      <dsp:spPr>
        <a:xfrm>
          <a:off x="0" y="1811424"/>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7AE92-44D4-B640-9671-7F54F51A0FEB}">
      <dsp:nvSpPr>
        <dsp:cNvPr id="0" name=""/>
        <dsp:cNvSpPr/>
      </dsp:nvSpPr>
      <dsp:spPr>
        <a:xfrm>
          <a:off x="0" y="1811424"/>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Need to optimize indexes, table structures, queries</a:t>
          </a:r>
        </a:p>
      </dsp:txBody>
      <dsp:txXfrm>
        <a:off x="0" y="1811424"/>
        <a:ext cx="4878390" cy="9050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022C3-6A38-FA42-A3B0-E9A6799FD6E5}">
      <dsp:nvSpPr>
        <dsp:cNvPr id="0" name=""/>
        <dsp:cNvSpPr/>
      </dsp:nvSpPr>
      <dsp:spPr>
        <a:xfrm>
          <a:off x="0" y="1327"/>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9186B0-2843-1F46-BD92-E3CC43C1E6D7}">
      <dsp:nvSpPr>
        <dsp:cNvPr id="0" name=""/>
        <dsp:cNvSpPr/>
      </dsp:nvSpPr>
      <dsp:spPr>
        <a:xfrm>
          <a:off x="0" y="1327"/>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Depends on network latency, hardware cluster size, calling application</a:t>
          </a:r>
        </a:p>
      </dsp:txBody>
      <dsp:txXfrm>
        <a:off x="0" y="1327"/>
        <a:ext cx="4875210" cy="905048"/>
      </dsp:txXfrm>
    </dsp:sp>
    <dsp:sp modelId="{567FCB54-B9B6-6742-A552-45E0217DDFF4}">
      <dsp:nvSpPr>
        <dsp:cNvPr id="0" name=""/>
        <dsp:cNvSpPr/>
      </dsp:nvSpPr>
      <dsp:spPr>
        <a:xfrm>
          <a:off x="0" y="906376"/>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2C50C4-AEB9-DC46-AE25-C20D796B4CCE}">
      <dsp:nvSpPr>
        <dsp:cNvPr id="0" name=""/>
        <dsp:cNvSpPr/>
      </dsp:nvSpPr>
      <dsp:spPr>
        <a:xfrm>
          <a:off x="0" y="906376"/>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Increase cluster size, minimize network latency, index and cache</a:t>
          </a:r>
        </a:p>
      </dsp:txBody>
      <dsp:txXfrm>
        <a:off x="0" y="906376"/>
        <a:ext cx="4875210" cy="905048"/>
      </dsp:txXfrm>
    </dsp:sp>
    <dsp:sp modelId="{943B0114-F0A6-9143-8C14-D85678995EB1}">
      <dsp:nvSpPr>
        <dsp:cNvPr id="0" name=""/>
        <dsp:cNvSpPr/>
      </dsp:nvSpPr>
      <dsp:spPr>
        <a:xfrm>
          <a:off x="0" y="1811424"/>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1CC750-A42C-5F4C-9FD6-6677B7D6E4B7}">
      <dsp:nvSpPr>
        <dsp:cNvPr id="0" name=""/>
        <dsp:cNvSpPr/>
      </dsp:nvSpPr>
      <dsp:spPr>
        <a:xfrm>
          <a:off x="0" y="1811424"/>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Higher performance and scalability for specific use cases</a:t>
          </a:r>
        </a:p>
      </dsp:txBody>
      <dsp:txXfrm>
        <a:off x="0" y="1811424"/>
        <a:ext cx="4875210" cy="9050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B867B-7279-854C-AB45-2386DCA52F6D}">
      <dsp:nvSpPr>
        <dsp:cNvPr id="0" name=""/>
        <dsp:cNvSpPr/>
      </dsp:nvSpPr>
      <dsp:spPr>
        <a:xfrm>
          <a:off x="0" y="1327"/>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CD59A0-5A99-E942-9E87-09BC56122A7A}">
      <dsp:nvSpPr>
        <dsp:cNvPr id="0" name=""/>
        <dsp:cNvSpPr/>
      </dsp:nvSpPr>
      <dsp:spPr>
        <a:xfrm>
          <a:off x="0" y="1327"/>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Less complex process communication</a:t>
          </a:r>
        </a:p>
      </dsp:txBody>
      <dsp:txXfrm>
        <a:off x="0" y="1327"/>
        <a:ext cx="4878390" cy="905048"/>
      </dsp:txXfrm>
    </dsp:sp>
    <dsp:sp modelId="{537E5E88-3EC2-6946-B14A-F18B726369E0}">
      <dsp:nvSpPr>
        <dsp:cNvPr id="0" name=""/>
        <dsp:cNvSpPr/>
      </dsp:nvSpPr>
      <dsp:spPr>
        <a:xfrm>
          <a:off x="0" y="906376"/>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2EAA06-8458-7A49-9FB7-ADDFB1E90FAB}">
      <dsp:nvSpPr>
        <dsp:cNvPr id="0" name=""/>
        <dsp:cNvSpPr/>
      </dsp:nvSpPr>
      <dsp:spPr>
        <a:xfrm>
          <a:off x="0" y="906376"/>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Less complicated maintenance</a:t>
          </a:r>
        </a:p>
      </dsp:txBody>
      <dsp:txXfrm>
        <a:off x="0" y="906376"/>
        <a:ext cx="4878390" cy="905048"/>
      </dsp:txXfrm>
    </dsp:sp>
    <dsp:sp modelId="{0C96E47B-0407-A04A-A636-27E5FFBFC958}">
      <dsp:nvSpPr>
        <dsp:cNvPr id="0" name=""/>
        <dsp:cNvSpPr/>
      </dsp:nvSpPr>
      <dsp:spPr>
        <a:xfrm>
          <a:off x="0" y="1811424"/>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0DC6A-1DF0-0840-9C9D-90E9ABDCB4F3}">
      <dsp:nvSpPr>
        <dsp:cNvPr id="0" name=""/>
        <dsp:cNvSpPr/>
      </dsp:nvSpPr>
      <dsp:spPr>
        <a:xfrm>
          <a:off x="0" y="1811424"/>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Less need for software changes</a:t>
          </a:r>
        </a:p>
      </dsp:txBody>
      <dsp:txXfrm>
        <a:off x="0" y="1811424"/>
        <a:ext cx="4878390" cy="9050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D149F-8500-EF49-B63A-00E7B124CFA4}">
      <dsp:nvSpPr>
        <dsp:cNvPr id="0" name=""/>
        <dsp:cNvSpPr/>
      </dsp:nvSpPr>
      <dsp:spPr>
        <a:xfrm>
          <a:off x="0" y="1327"/>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EA0311-664E-654E-A06C-F7EBF66A6F58}">
      <dsp:nvSpPr>
        <dsp:cNvPr id="0" name=""/>
        <dsp:cNvSpPr/>
      </dsp:nvSpPr>
      <dsp:spPr>
        <a:xfrm>
          <a:off x="0" y="1327"/>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Higher possibility for downtime</a:t>
          </a:r>
        </a:p>
      </dsp:txBody>
      <dsp:txXfrm>
        <a:off x="0" y="1327"/>
        <a:ext cx="4875210" cy="905048"/>
      </dsp:txXfrm>
    </dsp:sp>
    <dsp:sp modelId="{9EE98583-DCFE-A04C-8822-3CEC173EA8BF}">
      <dsp:nvSpPr>
        <dsp:cNvPr id="0" name=""/>
        <dsp:cNvSpPr/>
      </dsp:nvSpPr>
      <dsp:spPr>
        <a:xfrm>
          <a:off x="0" y="906376"/>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481D4-1B66-0D43-84BA-212B0E182905}">
      <dsp:nvSpPr>
        <dsp:cNvPr id="0" name=""/>
        <dsp:cNvSpPr/>
      </dsp:nvSpPr>
      <dsp:spPr>
        <a:xfrm>
          <a:off x="0" y="906376"/>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Single point of failure</a:t>
          </a:r>
        </a:p>
      </dsp:txBody>
      <dsp:txXfrm>
        <a:off x="0" y="906376"/>
        <a:ext cx="4875210" cy="905048"/>
      </dsp:txXfrm>
    </dsp:sp>
    <dsp:sp modelId="{42DB0F9F-A5B0-B64B-A61D-3546ED8F9965}">
      <dsp:nvSpPr>
        <dsp:cNvPr id="0" name=""/>
        <dsp:cNvSpPr/>
      </dsp:nvSpPr>
      <dsp:spPr>
        <a:xfrm>
          <a:off x="0" y="1811424"/>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914DB8-D735-704E-B412-79ECBD72D4C3}">
      <dsp:nvSpPr>
        <dsp:cNvPr id="0" name=""/>
        <dsp:cNvSpPr/>
      </dsp:nvSpPr>
      <dsp:spPr>
        <a:xfrm>
          <a:off x="0" y="1811424"/>
          <a:ext cx="487521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Upgrade limitations</a:t>
          </a:r>
        </a:p>
      </dsp:txBody>
      <dsp:txXfrm>
        <a:off x="0" y="1811424"/>
        <a:ext cx="4875210" cy="9050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B43FE5-DA11-EE41-A9A6-1B3D1FF1247E}">
      <dsp:nvSpPr>
        <dsp:cNvPr id="0" name=""/>
        <dsp:cNvSpPr/>
      </dsp:nvSpPr>
      <dsp:spPr>
        <a:xfrm>
          <a:off x="0" y="1327"/>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64CCA-56B5-F747-B408-931BF72EFDEE}">
      <dsp:nvSpPr>
        <dsp:cNvPr id="0" name=""/>
        <dsp:cNvSpPr/>
      </dsp:nvSpPr>
      <dsp:spPr>
        <a:xfrm>
          <a:off x="0" y="1327"/>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Fewer periods of downtime</a:t>
          </a:r>
        </a:p>
      </dsp:txBody>
      <dsp:txXfrm>
        <a:off x="0" y="1327"/>
        <a:ext cx="4878390" cy="905048"/>
      </dsp:txXfrm>
    </dsp:sp>
    <dsp:sp modelId="{2B793E4C-8E9C-6D41-B86E-EAD792E2301F}">
      <dsp:nvSpPr>
        <dsp:cNvPr id="0" name=""/>
        <dsp:cNvSpPr/>
      </dsp:nvSpPr>
      <dsp:spPr>
        <a:xfrm>
          <a:off x="0" y="906376"/>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BD2C3-8471-064D-9DBC-2B30270B6EF6}">
      <dsp:nvSpPr>
        <dsp:cNvPr id="0" name=""/>
        <dsp:cNvSpPr/>
      </dsp:nvSpPr>
      <dsp:spPr>
        <a:xfrm>
          <a:off x="0" y="906376"/>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Increase resilience and fault tolerance</a:t>
          </a:r>
        </a:p>
      </dsp:txBody>
      <dsp:txXfrm>
        <a:off x="0" y="906376"/>
        <a:ext cx="4878390" cy="905048"/>
      </dsp:txXfrm>
    </dsp:sp>
    <dsp:sp modelId="{5CEFB0CF-6C65-4249-A67F-356B5E746D79}">
      <dsp:nvSpPr>
        <dsp:cNvPr id="0" name=""/>
        <dsp:cNvSpPr/>
      </dsp:nvSpPr>
      <dsp:spPr>
        <a:xfrm>
          <a:off x="0" y="1811424"/>
          <a:ext cx="48783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016E14-AF0D-EA4D-9732-842D1F0BE160}">
      <dsp:nvSpPr>
        <dsp:cNvPr id="0" name=""/>
        <dsp:cNvSpPr/>
      </dsp:nvSpPr>
      <dsp:spPr>
        <a:xfrm>
          <a:off x="0" y="1811424"/>
          <a:ext cx="4878390" cy="905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Increased performance</a:t>
          </a:r>
        </a:p>
      </dsp:txBody>
      <dsp:txXfrm>
        <a:off x="0" y="1811424"/>
        <a:ext cx="4878390" cy="9050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3C916-2BDE-E344-9152-73C47552556E}">
      <dsp:nvSpPr>
        <dsp:cNvPr id="0" name=""/>
        <dsp:cNvSpPr/>
      </dsp:nvSpPr>
      <dsp:spPr>
        <a:xfrm>
          <a:off x="0" y="0"/>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1F7AE-99EB-C04A-ACBA-BF90985F7D04}">
      <dsp:nvSpPr>
        <dsp:cNvPr id="0" name=""/>
        <dsp:cNvSpPr/>
      </dsp:nvSpPr>
      <dsp:spPr>
        <a:xfrm>
          <a:off x="0" y="0"/>
          <a:ext cx="4875210" cy="97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Increased complexity of maintenance and operations</a:t>
          </a:r>
        </a:p>
      </dsp:txBody>
      <dsp:txXfrm>
        <a:off x="0" y="0"/>
        <a:ext cx="4875210" cy="971885"/>
      </dsp:txXfrm>
    </dsp:sp>
    <dsp:sp modelId="{B797161D-530E-624D-ADEF-81C9BBE8BA2E}">
      <dsp:nvSpPr>
        <dsp:cNvPr id="0" name=""/>
        <dsp:cNvSpPr/>
      </dsp:nvSpPr>
      <dsp:spPr>
        <a:xfrm>
          <a:off x="0" y="971885"/>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C47C6A-4292-A248-AABD-89A3B1AFD234}">
      <dsp:nvSpPr>
        <dsp:cNvPr id="0" name=""/>
        <dsp:cNvSpPr/>
      </dsp:nvSpPr>
      <dsp:spPr>
        <a:xfrm>
          <a:off x="0" y="971885"/>
          <a:ext cx="4875210" cy="97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Increased initial costs</a:t>
          </a:r>
        </a:p>
      </dsp:txBody>
      <dsp:txXfrm>
        <a:off x="0" y="971885"/>
        <a:ext cx="4875210" cy="97188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65C0B-7D2B-8B4A-959C-155944DBA3E9}">
      <dsp:nvSpPr>
        <dsp:cNvPr id="0" name=""/>
        <dsp:cNvSpPr/>
      </dsp:nvSpPr>
      <dsp:spPr>
        <a:xfrm>
          <a:off x="3724" y="34107"/>
          <a:ext cx="2239490" cy="60095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DNS </a:t>
          </a:r>
          <a:r>
            <a:rPr lang="en-US" sz="1800" kern="1200" dirty="0" err="1"/>
            <a:t>Recursor</a:t>
          </a:r>
          <a:endParaRPr lang="en-US" sz="1800" kern="1200" dirty="0"/>
        </a:p>
      </dsp:txBody>
      <dsp:txXfrm>
        <a:off x="3724" y="34107"/>
        <a:ext cx="2239490" cy="600955"/>
      </dsp:txXfrm>
    </dsp:sp>
    <dsp:sp modelId="{F3C72A79-A473-824A-A61A-812AD93ADC98}">
      <dsp:nvSpPr>
        <dsp:cNvPr id="0" name=""/>
        <dsp:cNvSpPr/>
      </dsp:nvSpPr>
      <dsp:spPr>
        <a:xfrm>
          <a:off x="3724" y="635063"/>
          <a:ext cx="2239490" cy="251991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Acts as an intermediary who can get the DNS information. Receives queries from client, makes a series of requests to other DNS servers until it finds the record.</a:t>
          </a:r>
        </a:p>
      </dsp:txBody>
      <dsp:txXfrm>
        <a:off x="3724" y="635063"/>
        <a:ext cx="2239490" cy="2519910"/>
      </dsp:txXfrm>
    </dsp:sp>
    <dsp:sp modelId="{4AFBEF76-1C78-8443-866B-EE555CEF9682}">
      <dsp:nvSpPr>
        <dsp:cNvPr id="0" name=""/>
        <dsp:cNvSpPr/>
      </dsp:nvSpPr>
      <dsp:spPr>
        <a:xfrm>
          <a:off x="2556743" y="34107"/>
          <a:ext cx="2239490" cy="600955"/>
        </a:xfrm>
        <a:prstGeom prst="rect">
          <a:avLst/>
        </a:prstGeom>
        <a:solidFill>
          <a:schemeClr val="accent2">
            <a:hueOff val="1596027"/>
            <a:satOff val="-4850"/>
            <a:lumOff val="-65"/>
            <a:alphaOff val="0"/>
          </a:schemeClr>
        </a:solidFill>
        <a:ln w="15875" cap="flat" cmpd="sng" algn="ctr">
          <a:solidFill>
            <a:schemeClr val="accent2">
              <a:hueOff val="1596027"/>
              <a:satOff val="-4850"/>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Root nameserver</a:t>
          </a:r>
        </a:p>
      </dsp:txBody>
      <dsp:txXfrm>
        <a:off x="2556743" y="34107"/>
        <a:ext cx="2239490" cy="600955"/>
      </dsp:txXfrm>
    </dsp:sp>
    <dsp:sp modelId="{8FC8CEB3-7E18-F04F-B51A-AF2051A56BD6}">
      <dsp:nvSpPr>
        <dsp:cNvPr id="0" name=""/>
        <dsp:cNvSpPr/>
      </dsp:nvSpPr>
      <dsp:spPr>
        <a:xfrm>
          <a:off x="2556743" y="635063"/>
          <a:ext cx="2239490" cy="2519910"/>
        </a:xfrm>
        <a:prstGeom prst="rect">
          <a:avLst/>
        </a:prstGeom>
        <a:solidFill>
          <a:schemeClr val="accent2">
            <a:tint val="40000"/>
            <a:alpha val="90000"/>
            <a:hueOff val="1380639"/>
            <a:satOff val="-4887"/>
            <a:lumOff val="-213"/>
            <a:alphaOff val="0"/>
          </a:schemeClr>
        </a:solidFill>
        <a:ln w="15875" cap="flat" cmpd="sng" algn="ctr">
          <a:solidFill>
            <a:schemeClr val="accent2">
              <a:tint val="40000"/>
              <a:alpha val="90000"/>
              <a:hueOff val="1380639"/>
              <a:satOff val="-4887"/>
              <a:lumOff val="-2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 Can directly answer queries for records stored or cached within the root zone. Can also refer queries to the appropriate TLD server.</a:t>
          </a:r>
        </a:p>
      </dsp:txBody>
      <dsp:txXfrm>
        <a:off x="2556743" y="635063"/>
        <a:ext cx="2239490" cy="2519910"/>
      </dsp:txXfrm>
    </dsp:sp>
    <dsp:sp modelId="{AA6F4AB6-84B6-0440-B6CF-20249E0E8369}">
      <dsp:nvSpPr>
        <dsp:cNvPr id="0" name=""/>
        <dsp:cNvSpPr/>
      </dsp:nvSpPr>
      <dsp:spPr>
        <a:xfrm>
          <a:off x="5109763" y="34107"/>
          <a:ext cx="2239490" cy="600955"/>
        </a:xfrm>
        <a:prstGeom prst="rect">
          <a:avLst/>
        </a:prstGeom>
        <a:solidFill>
          <a:schemeClr val="accent2">
            <a:hueOff val="3192055"/>
            <a:satOff val="-9701"/>
            <a:lumOff val="-131"/>
            <a:alphaOff val="0"/>
          </a:schemeClr>
        </a:solidFill>
        <a:ln w="15875" cap="flat" cmpd="sng" algn="ctr">
          <a:solidFill>
            <a:schemeClr val="accent2">
              <a:hueOff val="3192055"/>
              <a:satOff val="-9701"/>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TLD nameserver</a:t>
          </a:r>
        </a:p>
      </dsp:txBody>
      <dsp:txXfrm>
        <a:off x="5109763" y="34107"/>
        <a:ext cx="2239490" cy="600955"/>
      </dsp:txXfrm>
    </dsp:sp>
    <dsp:sp modelId="{673B6EA4-EDA2-0244-B5FB-4ADDEB7C4F01}">
      <dsp:nvSpPr>
        <dsp:cNvPr id="0" name=""/>
        <dsp:cNvSpPr/>
      </dsp:nvSpPr>
      <dsp:spPr>
        <a:xfrm>
          <a:off x="5109763" y="635063"/>
          <a:ext cx="2239490" cy="2519910"/>
        </a:xfrm>
        <a:prstGeom prst="rect">
          <a:avLst/>
        </a:prstGeom>
        <a:solidFill>
          <a:schemeClr val="accent2">
            <a:tint val="40000"/>
            <a:alpha val="90000"/>
            <a:hueOff val="2761278"/>
            <a:satOff val="-9774"/>
            <a:lumOff val="-425"/>
            <a:alphaOff val="0"/>
          </a:schemeClr>
        </a:solidFill>
        <a:ln w="15875" cap="flat" cmpd="sng" algn="ctr">
          <a:solidFill>
            <a:schemeClr val="accent2">
              <a:tint val="40000"/>
              <a:alpha val="90000"/>
              <a:hueOff val="2761278"/>
              <a:satOff val="-9774"/>
              <a:lumOff val="-4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Hosts the last portion of a hostname (e.g. .com, </a:t>
          </a:r>
          <a:r>
            <a:rPr lang="en-US" sz="1800" kern="1200" dirty="0" err="1"/>
            <a:t>.net</a:t>
          </a:r>
          <a:r>
            <a:rPr lang="en-US" sz="1800" kern="1200" dirty="0"/>
            <a:t>, .gov, etc.)</a:t>
          </a:r>
        </a:p>
      </dsp:txBody>
      <dsp:txXfrm>
        <a:off x="5109763" y="635063"/>
        <a:ext cx="2239490" cy="2519910"/>
      </dsp:txXfrm>
    </dsp:sp>
    <dsp:sp modelId="{5140B32F-BDCA-EB4B-90EE-BDDAB49D60E7}">
      <dsp:nvSpPr>
        <dsp:cNvPr id="0" name=""/>
        <dsp:cNvSpPr/>
      </dsp:nvSpPr>
      <dsp:spPr>
        <a:xfrm>
          <a:off x="7662782" y="34107"/>
          <a:ext cx="2239490" cy="600955"/>
        </a:xfrm>
        <a:prstGeom prst="rect">
          <a:avLst/>
        </a:prstGeom>
        <a:solidFill>
          <a:schemeClr val="accent2">
            <a:hueOff val="4788082"/>
            <a:satOff val="-14551"/>
            <a:lumOff val="-196"/>
            <a:alphaOff val="0"/>
          </a:schemeClr>
        </a:solidFill>
        <a:ln w="15875" cap="flat" cmpd="sng" algn="ctr">
          <a:solidFill>
            <a:schemeClr val="accent2">
              <a:hueOff val="4788082"/>
              <a:satOff val="-14551"/>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Authoritative nameserver</a:t>
          </a:r>
        </a:p>
      </dsp:txBody>
      <dsp:txXfrm>
        <a:off x="7662782" y="34107"/>
        <a:ext cx="2239490" cy="600955"/>
      </dsp:txXfrm>
    </dsp:sp>
    <dsp:sp modelId="{6C307B58-D0A6-0845-A1AF-18E128E932EC}">
      <dsp:nvSpPr>
        <dsp:cNvPr id="0" name=""/>
        <dsp:cNvSpPr/>
      </dsp:nvSpPr>
      <dsp:spPr>
        <a:xfrm>
          <a:off x="7662782" y="635063"/>
          <a:ext cx="2239490" cy="2519910"/>
        </a:xfrm>
        <a:prstGeom prst="rect">
          <a:avLst/>
        </a:prstGeom>
        <a:solidFill>
          <a:schemeClr val="accent2">
            <a:tint val="40000"/>
            <a:alpha val="90000"/>
            <a:hueOff val="4141917"/>
            <a:satOff val="-14661"/>
            <a:lumOff val="-638"/>
            <a:alphaOff val="0"/>
          </a:schemeClr>
        </a:solidFill>
        <a:ln w="15875" cap="flat" cmpd="sng" algn="ctr">
          <a:solidFill>
            <a:schemeClr val="accent2">
              <a:tint val="40000"/>
              <a:alpha val="90000"/>
              <a:hueOff val="4141917"/>
              <a:satOff val="-14661"/>
              <a:lumOff val="-6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Where the actual record mapping domain to IP address is kept</a:t>
          </a:r>
        </a:p>
      </dsp:txBody>
      <dsp:txXfrm>
        <a:off x="7662782" y="635063"/>
        <a:ext cx="2239490" cy="25199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72D85-CE05-4342-9EFD-AE21B55750BE}">
      <dsp:nvSpPr>
        <dsp:cNvPr id="0" name=""/>
        <dsp:cNvSpPr/>
      </dsp:nvSpPr>
      <dsp:spPr>
        <a:xfrm>
          <a:off x="2902" y="804095"/>
          <a:ext cx="2072133" cy="131580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3C3AF0-1920-4746-93DF-D042BADC12C4}">
      <dsp:nvSpPr>
        <dsp:cNvPr id="0" name=""/>
        <dsp:cNvSpPr/>
      </dsp:nvSpPr>
      <dsp:spPr>
        <a:xfrm>
          <a:off x="233139" y="1022820"/>
          <a:ext cx="2072133" cy="1315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NAT instances</a:t>
          </a:r>
        </a:p>
      </dsp:txBody>
      <dsp:txXfrm>
        <a:off x="271678" y="1061359"/>
        <a:ext cx="1995055" cy="1238727"/>
      </dsp:txXfrm>
    </dsp:sp>
    <dsp:sp modelId="{285A1576-BB8C-E94F-971E-3AD448107D8A}">
      <dsp:nvSpPr>
        <dsp:cNvPr id="0" name=""/>
        <dsp:cNvSpPr/>
      </dsp:nvSpPr>
      <dsp:spPr>
        <a:xfrm>
          <a:off x="2535510" y="804095"/>
          <a:ext cx="2072133" cy="131580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4A549D-DABC-6846-A687-1CE7B33FA42D}">
      <dsp:nvSpPr>
        <dsp:cNvPr id="0" name=""/>
        <dsp:cNvSpPr/>
      </dsp:nvSpPr>
      <dsp:spPr>
        <a:xfrm>
          <a:off x="2765747" y="1022820"/>
          <a:ext cx="2072133" cy="1315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Public-facing and private load balancers</a:t>
          </a:r>
        </a:p>
      </dsp:txBody>
      <dsp:txXfrm>
        <a:off x="2804286" y="1061359"/>
        <a:ext cx="1995055" cy="1238727"/>
      </dsp:txXfrm>
    </dsp:sp>
    <dsp:sp modelId="{6403CEBD-39EA-FA4F-A9CA-B454A2D9546D}">
      <dsp:nvSpPr>
        <dsp:cNvPr id="0" name=""/>
        <dsp:cNvSpPr/>
      </dsp:nvSpPr>
      <dsp:spPr>
        <a:xfrm>
          <a:off x="5068118" y="804095"/>
          <a:ext cx="2072133" cy="131580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4D874F9-CEFC-D742-A013-C0E30AB5C8B2}">
      <dsp:nvSpPr>
        <dsp:cNvPr id="0" name=""/>
        <dsp:cNvSpPr/>
      </dsp:nvSpPr>
      <dsp:spPr>
        <a:xfrm>
          <a:off x="5298355" y="1022820"/>
          <a:ext cx="2072133" cy="1315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NAT gateway services</a:t>
          </a:r>
        </a:p>
      </dsp:txBody>
      <dsp:txXfrm>
        <a:off x="5336894" y="1061359"/>
        <a:ext cx="1995055" cy="1238727"/>
      </dsp:txXfrm>
    </dsp:sp>
    <dsp:sp modelId="{75BFAC1F-B92C-4645-B63F-F03B0319E043}">
      <dsp:nvSpPr>
        <dsp:cNvPr id="0" name=""/>
        <dsp:cNvSpPr/>
      </dsp:nvSpPr>
      <dsp:spPr>
        <a:xfrm>
          <a:off x="7600726" y="804095"/>
          <a:ext cx="2072133" cy="131580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B6EE3E-2D6A-A740-9712-D9B9EB2CB923}">
      <dsp:nvSpPr>
        <dsp:cNvPr id="0" name=""/>
        <dsp:cNvSpPr/>
      </dsp:nvSpPr>
      <dsp:spPr>
        <a:xfrm>
          <a:off x="7830963" y="1022820"/>
          <a:ext cx="2072133" cy="13158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Not needed for EC2 instances</a:t>
          </a:r>
        </a:p>
      </dsp:txBody>
      <dsp:txXfrm>
        <a:off x="7869502" y="1061359"/>
        <a:ext cx="1995055" cy="123872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DB06D-C88A-BF4E-B1D6-BC447E277124}">
      <dsp:nvSpPr>
        <dsp:cNvPr id="0" name=""/>
        <dsp:cNvSpPr/>
      </dsp:nvSpPr>
      <dsp:spPr>
        <a:xfrm>
          <a:off x="3117962" y="0"/>
          <a:ext cx="4452258" cy="445225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CC225-C02A-4B41-A504-DE09B3DC1F9F}">
      <dsp:nvSpPr>
        <dsp:cNvPr id="0" name=""/>
        <dsp:cNvSpPr/>
      </dsp:nvSpPr>
      <dsp:spPr>
        <a:xfrm>
          <a:off x="3540926" y="422964"/>
          <a:ext cx="1736380" cy="17363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Availability</a:t>
          </a:r>
        </a:p>
      </dsp:txBody>
      <dsp:txXfrm>
        <a:off x="3625689" y="507727"/>
        <a:ext cx="1566854" cy="1566854"/>
      </dsp:txXfrm>
    </dsp:sp>
    <dsp:sp modelId="{1AEF438F-A7DC-8E49-AE4A-2D4A412CC73C}">
      <dsp:nvSpPr>
        <dsp:cNvPr id="0" name=""/>
        <dsp:cNvSpPr/>
      </dsp:nvSpPr>
      <dsp:spPr>
        <a:xfrm>
          <a:off x="5410874" y="422964"/>
          <a:ext cx="1736380" cy="1736380"/>
        </a:xfrm>
        <a:prstGeom prst="roundRect">
          <a:avLst/>
        </a:prstGeom>
        <a:solidFill>
          <a:schemeClr val="accent2">
            <a:hueOff val="1596027"/>
            <a:satOff val="-4850"/>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Scalability</a:t>
          </a:r>
        </a:p>
      </dsp:txBody>
      <dsp:txXfrm>
        <a:off x="5495637" y="507727"/>
        <a:ext cx="1566854" cy="1566854"/>
      </dsp:txXfrm>
    </dsp:sp>
    <dsp:sp modelId="{00738C54-BB3A-2344-8364-9B333DFC2455}">
      <dsp:nvSpPr>
        <dsp:cNvPr id="0" name=""/>
        <dsp:cNvSpPr/>
      </dsp:nvSpPr>
      <dsp:spPr>
        <a:xfrm>
          <a:off x="3540926" y="2292912"/>
          <a:ext cx="1736380" cy="1736380"/>
        </a:xfrm>
        <a:prstGeom prst="roundRect">
          <a:avLst/>
        </a:prstGeom>
        <a:solidFill>
          <a:schemeClr val="accent2">
            <a:hueOff val="3192055"/>
            <a:satOff val="-9701"/>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Security</a:t>
          </a:r>
        </a:p>
      </dsp:txBody>
      <dsp:txXfrm>
        <a:off x="3625689" y="2377675"/>
        <a:ext cx="1566854" cy="1566854"/>
      </dsp:txXfrm>
    </dsp:sp>
    <dsp:sp modelId="{219BBBCF-4FB9-6545-B18E-093F18484D8F}">
      <dsp:nvSpPr>
        <dsp:cNvPr id="0" name=""/>
        <dsp:cNvSpPr/>
      </dsp:nvSpPr>
      <dsp:spPr>
        <a:xfrm>
          <a:off x="5410874" y="2292912"/>
          <a:ext cx="1736380" cy="1736380"/>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Performance</a:t>
          </a:r>
        </a:p>
      </dsp:txBody>
      <dsp:txXfrm>
        <a:off x="5495637" y="2377675"/>
        <a:ext cx="1566854" cy="1566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837BC-22E5-4B48-A5A7-B8A70915D57C}">
      <dsp:nvSpPr>
        <dsp:cNvPr id="0" name=""/>
        <dsp:cNvSpPr/>
      </dsp:nvSpPr>
      <dsp:spPr>
        <a:xfrm>
          <a:off x="0" y="1729"/>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1388C9-E5C6-C24F-A47B-6DE01F35B6A2}">
      <dsp:nvSpPr>
        <dsp:cNvPr id="0" name=""/>
        <dsp:cNvSpPr/>
      </dsp:nvSpPr>
      <dsp:spPr>
        <a:xfrm>
          <a:off x="0" y="1729"/>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On-demand usage (self-service usage)</a:t>
          </a:r>
        </a:p>
      </dsp:txBody>
      <dsp:txXfrm>
        <a:off x="0" y="1729"/>
        <a:ext cx="9906000" cy="589708"/>
      </dsp:txXfrm>
    </dsp:sp>
    <dsp:sp modelId="{6ABE09A7-AB4C-9D49-BB5F-0633D38A66F2}">
      <dsp:nvSpPr>
        <dsp:cNvPr id="0" name=""/>
        <dsp:cNvSpPr/>
      </dsp:nvSpPr>
      <dsp:spPr>
        <a:xfrm>
          <a:off x="0" y="591438"/>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D2270-5679-724F-877E-3B6AB40C3629}">
      <dsp:nvSpPr>
        <dsp:cNvPr id="0" name=""/>
        <dsp:cNvSpPr/>
      </dsp:nvSpPr>
      <dsp:spPr>
        <a:xfrm>
          <a:off x="0" y="591438"/>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Ubiquitous* access</a:t>
          </a:r>
        </a:p>
      </dsp:txBody>
      <dsp:txXfrm>
        <a:off x="0" y="591438"/>
        <a:ext cx="9906000" cy="589708"/>
      </dsp:txXfrm>
    </dsp:sp>
    <dsp:sp modelId="{411BBD45-A2EC-7F41-AD62-561C8B162662}">
      <dsp:nvSpPr>
        <dsp:cNvPr id="0" name=""/>
        <dsp:cNvSpPr/>
      </dsp:nvSpPr>
      <dsp:spPr>
        <a:xfrm>
          <a:off x="0" y="1181147"/>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456296-B546-CB45-9500-9302FEC887BB}">
      <dsp:nvSpPr>
        <dsp:cNvPr id="0" name=""/>
        <dsp:cNvSpPr/>
      </dsp:nvSpPr>
      <dsp:spPr>
        <a:xfrm>
          <a:off x="0" y="1181147"/>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Multitenancy (resource pooling)</a:t>
          </a:r>
        </a:p>
      </dsp:txBody>
      <dsp:txXfrm>
        <a:off x="0" y="1181147"/>
        <a:ext cx="9906000" cy="589708"/>
      </dsp:txXfrm>
    </dsp:sp>
    <dsp:sp modelId="{1A7E7415-2BAB-644F-AAAE-C7535A8D6DE8}">
      <dsp:nvSpPr>
        <dsp:cNvPr id="0" name=""/>
        <dsp:cNvSpPr/>
      </dsp:nvSpPr>
      <dsp:spPr>
        <a:xfrm>
          <a:off x="0" y="1770856"/>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FCB8F-A686-054C-8A1B-41557750F680}">
      <dsp:nvSpPr>
        <dsp:cNvPr id="0" name=""/>
        <dsp:cNvSpPr/>
      </dsp:nvSpPr>
      <dsp:spPr>
        <a:xfrm>
          <a:off x="0" y="1770855"/>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Elasticity</a:t>
          </a:r>
        </a:p>
      </dsp:txBody>
      <dsp:txXfrm>
        <a:off x="0" y="1770855"/>
        <a:ext cx="9906000" cy="589708"/>
      </dsp:txXfrm>
    </dsp:sp>
    <dsp:sp modelId="{93AA031A-F462-5F49-B44E-4779261301BA}">
      <dsp:nvSpPr>
        <dsp:cNvPr id="0" name=""/>
        <dsp:cNvSpPr/>
      </dsp:nvSpPr>
      <dsp:spPr>
        <a:xfrm>
          <a:off x="0" y="2360564"/>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199AF1-C854-BA4B-A932-843F58296791}">
      <dsp:nvSpPr>
        <dsp:cNvPr id="0" name=""/>
        <dsp:cNvSpPr/>
      </dsp:nvSpPr>
      <dsp:spPr>
        <a:xfrm>
          <a:off x="0" y="2360564"/>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Measured Usage</a:t>
          </a:r>
        </a:p>
      </dsp:txBody>
      <dsp:txXfrm>
        <a:off x="0" y="2360564"/>
        <a:ext cx="9906000" cy="589708"/>
      </dsp:txXfrm>
    </dsp:sp>
    <dsp:sp modelId="{EC0494A3-DEE6-D24A-A5C8-0B5BC9B6FD19}">
      <dsp:nvSpPr>
        <dsp:cNvPr id="0" name=""/>
        <dsp:cNvSpPr/>
      </dsp:nvSpPr>
      <dsp:spPr>
        <a:xfrm>
          <a:off x="0" y="2950273"/>
          <a:ext cx="9906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350EA-9852-DD4D-81EC-910A422E5DD4}">
      <dsp:nvSpPr>
        <dsp:cNvPr id="0" name=""/>
        <dsp:cNvSpPr/>
      </dsp:nvSpPr>
      <dsp:spPr>
        <a:xfrm>
          <a:off x="0" y="2950273"/>
          <a:ext cx="9906000" cy="589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Resiliency</a:t>
          </a:r>
        </a:p>
      </dsp:txBody>
      <dsp:txXfrm>
        <a:off x="0" y="2950273"/>
        <a:ext cx="9906000" cy="5897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D6CA7-29E8-9543-9B4E-718132DCB591}">
      <dsp:nvSpPr>
        <dsp:cNvPr id="0" name=""/>
        <dsp:cNvSpPr/>
      </dsp:nvSpPr>
      <dsp:spPr>
        <a:xfrm rot="5400000">
          <a:off x="5832798" y="-2791934"/>
          <a:ext cx="1138458" cy="7007014"/>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Considers the state of each server and distribute traffic accordingly</a:t>
          </a:r>
        </a:p>
      </dsp:txBody>
      <dsp:txXfrm rot="-5400000">
        <a:off x="2898521" y="197918"/>
        <a:ext cx="6951439" cy="1027308"/>
      </dsp:txXfrm>
    </dsp:sp>
    <dsp:sp modelId="{9CC0F89B-E504-3642-8AF2-E33E74150EEC}">
      <dsp:nvSpPr>
        <dsp:cNvPr id="0" name=""/>
        <dsp:cNvSpPr/>
      </dsp:nvSpPr>
      <dsp:spPr>
        <a:xfrm>
          <a:off x="464" y="35"/>
          <a:ext cx="2898056" cy="142307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Dynamic</a:t>
          </a:r>
          <a:endParaRPr lang="en-US" sz="5400" kern="1200" dirty="0"/>
        </a:p>
      </dsp:txBody>
      <dsp:txXfrm>
        <a:off x="69933" y="69504"/>
        <a:ext cx="2759118" cy="1284135"/>
      </dsp:txXfrm>
    </dsp:sp>
    <dsp:sp modelId="{91045517-C85E-FB4C-A84C-9F0AD2C49BE3}">
      <dsp:nvSpPr>
        <dsp:cNvPr id="0" name=""/>
        <dsp:cNvSpPr/>
      </dsp:nvSpPr>
      <dsp:spPr>
        <a:xfrm rot="5400000">
          <a:off x="5890121" y="-1240358"/>
          <a:ext cx="1138458" cy="6892316"/>
        </a:xfrm>
        <a:prstGeom prst="round2SameRect">
          <a:avLst/>
        </a:prstGeom>
        <a:solidFill>
          <a:schemeClr val="accent2">
            <a:tint val="40000"/>
            <a:alpha val="90000"/>
            <a:hueOff val="4141917"/>
            <a:satOff val="-14661"/>
            <a:lumOff val="-638"/>
            <a:alphaOff val="0"/>
          </a:schemeClr>
        </a:solidFill>
        <a:ln w="15875" cap="flat" cmpd="sng" algn="ctr">
          <a:solidFill>
            <a:schemeClr val="accent2">
              <a:tint val="40000"/>
              <a:alpha val="90000"/>
              <a:hueOff val="4141917"/>
              <a:satOff val="-14661"/>
              <a:lumOff val="-6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Distributes traffic using pre-defined rules</a:t>
          </a:r>
        </a:p>
      </dsp:txBody>
      <dsp:txXfrm rot="-5400000">
        <a:off x="3013193" y="1692145"/>
        <a:ext cx="6836741" cy="1027308"/>
      </dsp:txXfrm>
    </dsp:sp>
    <dsp:sp modelId="{34FD018D-B495-8741-8336-3D0DC87ACB46}">
      <dsp:nvSpPr>
        <dsp:cNvPr id="0" name=""/>
        <dsp:cNvSpPr/>
      </dsp:nvSpPr>
      <dsp:spPr>
        <a:xfrm>
          <a:off x="464" y="1494262"/>
          <a:ext cx="3012728" cy="1423073"/>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t>Static</a:t>
          </a:r>
          <a:endParaRPr lang="en-US" sz="6500" kern="1200" dirty="0"/>
        </a:p>
      </dsp:txBody>
      <dsp:txXfrm>
        <a:off x="69933" y="1563731"/>
        <a:ext cx="2873790" cy="128413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08BC8-F5A0-094A-9854-14D27CACCFCC}">
      <dsp:nvSpPr>
        <dsp:cNvPr id="0" name=""/>
        <dsp:cNvSpPr/>
      </dsp:nvSpPr>
      <dsp:spPr>
        <a:xfrm>
          <a:off x="0" y="57746"/>
          <a:ext cx="10581665" cy="43348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Least Connection </a:t>
          </a:r>
        </a:p>
      </dsp:txBody>
      <dsp:txXfrm>
        <a:off x="21161" y="78907"/>
        <a:ext cx="10539343" cy="391163"/>
      </dsp:txXfrm>
    </dsp:sp>
    <dsp:sp modelId="{6D08DBE2-9D92-4340-9DB1-38AD030C1D77}">
      <dsp:nvSpPr>
        <dsp:cNvPr id="0" name=""/>
        <dsp:cNvSpPr/>
      </dsp:nvSpPr>
      <dsp:spPr>
        <a:xfrm>
          <a:off x="0" y="491231"/>
          <a:ext cx="10581665" cy="422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9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Checks which servers have the fewest connections open at the time and sends traffic to those servers. This assumes all connections require roughly equal processing power.</a:t>
          </a:r>
        </a:p>
      </dsp:txBody>
      <dsp:txXfrm>
        <a:off x="0" y="491231"/>
        <a:ext cx="10581665" cy="422797"/>
      </dsp:txXfrm>
    </dsp:sp>
    <dsp:sp modelId="{8388E1D7-753C-4843-95D7-EE76EFF9EFB9}">
      <dsp:nvSpPr>
        <dsp:cNvPr id="0" name=""/>
        <dsp:cNvSpPr/>
      </dsp:nvSpPr>
      <dsp:spPr>
        <a:xfrm>
          <a:off x="0" y="914028"/>
          <a:ext cx="10581665" cy="433485"/>
        </a:xfrm>
        <a:prstGeom prst="roundRect">
          <a:avLst/>
        </a:prstGeom>
        <a:solidFill>
          <a:schemeClr val="accent2">
            <a:hueOff val="1197020"/>
            <a:satOff val="-3638"/>
            <a:lumOff val="-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Weighted Least Connection</a:t>
          </a:r>
        </a:p>
      </dsp:txBody>
      <dsp:txXfrm>
        <a:off x="21161" y="935189"/>
        <a:ext cx="10539343" cy="391163"/>
      </dsp:txXfrm>
    </dsp:sp>
    <dsp:sp modelId="{C4A10B98-C5FE-2E45-A501-1F4B85DF7BAF}">
      <dsp:nvSpPr>
        <dsp:cNvPr id="0" name=""/>
        <dsp:cNvSpPr/>
      </dsp:nvSpPr>
      <dsp:spPr>
        <a:xfrm>
          <a:off x="0" y="1347513"/>
          <a:ext cx="10581665" cy="422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9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Gives administrators the ability to assign different weights to each server, assuming that some servers can handle more connections than others.</a:t>
          </a:r>
        </a:p>
      </dsp:txBody>
      <dsp:txXfrm>
        <a:off x="0" y="1347513"/>
        <a:ext cx="10581665" cy="422797"/>
      </dsp:txXfrm>
    </dsp:sp>
    <dsp:sp modelId="{B4A6F1AF-7424-964C-BAC5-4AC45EA8D8C3}">
      <dsp:nvSpPr>
        <dsp:cNvPr id="0" name=""/>
        <dsp:cNvSpPr/>
      </dsp:nvSpPr>
      <dsp:spPr>
        <a:xfrm>
          <a:off x="0" y="1770311"/>
          <a:ext cx="10581665" cy="433485"/>
        </a:xfrm>
        <a:prstGeom prst="roundRect">
          <a:avLst/>
        </a:prstGeom>
        <a:solidFill>
          <a:schemeClr val="accent2">
            <a:hueOff val="2394041"/>
            <a:satOff val="-7276"/>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Least Response Time</a:t>
          </a:r>
        </a:p>
      </dsp:txBody>
      <dsp:txXfrm>
        <a:off x="21161" y="1791472"/>
        <a:ext cx="10539343" cy="391163"/>
      </dsp:txXfrm>
    </dsp:sp>
    <dsp:sp modelId="{CB003352-0395-AB4D-A0D0-0CBB794848F1}">
      <dsp:nvSpPr>
        <dsp:cNvPr id="0" name=""/>
        <dsp:cNvSpPr/>
      </dsp:nvSpPr>
      <dsp:spPr>
        <a:xfrm>
          <a:off x="0" y="2203796"/>
          <a:ext cx="10581665" cy="422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9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The total time that the server takes to process the incoming requests and send a response. The least response time method combines the server response time and the active connections to determine the best server</a:t>
          </a:r>
        </a:p>
      </dsp:txBody>
      <dsp:txXfrm>
        <a:off x="0" y="2203796"/>
        <a:ext cx="10581665" cy="422797"/>
      </dsp:txXfrm>
    </dsp:sp>
    <dsp:sp modelId="{88736C9B-A6AD-A94F-97C9-38D0E8CFBE73}">
      <dsp:nvSpPr>
        <dsp:cNvPr id="0" name=""/>
        <dsp:cNvSpPr/>
      </dsp:nvSpPr>
      <dsp:spPr>
        <a:xfrm>
          <a:off x="0" y="2626593"/>
          <a:ext cx="10581665" cy="433485"/>
        </a:xfrm>
        <a:prstGeom prst="roundRect">
          <a:avLst/>
        </a:prstGeom>
        <a:solidFill>
          <a:schemeClr val="accent2">
            <a:hueOff val="3591061"/>
            <a:satOff val="-10913"/>
            <a:lumOff val="-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Weighted Response Time</a:t>
          </a:r>
        </a:p>
      </dsp:txBody>
      <dsp:txXfrm>
        <a:off x="21161" y="2647754"/>
        <a:ext cx="10539343" cy="391163"/>
      </dsp:txXfrm>
    </dsp:sp>
    <dsp:sp modelId="{E7591EF1-CA7E-F545-8603-84CB24659DFF}">
      <dsp:nvSpPr>
        <dsp:cNvPr id="0" name=""/>
        <dsp:cNvSpPr/>
      </dsp:nvSpPr>
      <dsp:spPr>
        <a:xfrm>
          <a:off x="0" y="3060078"/>
          <a:ext cx="10581665" cy="422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9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Averages the response time of each server, and combines that with the number of connections each server has open to determine where to send traffic. By sending traffic to the servers with the quickest response time, the algorithm ensures faster service for users.</a:t>
          </a:r>
        </a:p>
      </dsp:txBody>
      <dsp:txXfrm>
        <a:off x="0" y="3060078"/>
        <a:ext cx="10581665" cy="422797"/>
      </dsp:txXfrm>
    </dsp:sp>
    <dsp:sp modelId="{100DA834-73F7-5D4A-9CDC-214E66E01965}">
      <dsp:nvSpPr>
        <dsp:cNvPr id="0" name=""/>
        <dsp:cNvSpPr/>
      </dsp:nvSpPr>
      <dsp:spPr>
        <a:xfrm>
          <a:off x="0" y="3482876"/>
          <a:ext cx="10581665" cy="433485"/>
        </a:xfrm>
        <a:prstGeom prst="roundRect">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Resource-based</a:t>
          </a:r>
        </a:p>
      </dsp:txBody>
      <dsp:txXfrm>
        <a:off x="21161" y="3504037"/>
        <a:ext cx="10539343" cy="391163"/>
      </dsp:txXfrm>
    </dsp:sp>
    <dsp:sp modelId="{6F6A40AD-9990-F941-B25E-163E2B63435E}">
      <dsp:nvSpPr>
        <dsp:cNvPr id="0" name=""/>
        <dsp:cNvSpPr/>
      </dsp:nvSpPr>
      <dsp:spPr>
        <a:xfrm>
          <a:off x="0" y="3916361"/>
          <a:ext cx="10581665" cy="60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9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Distributes load based on what resources each server has available at the time. Specialized software (called an "agent") running on each server measures that server's available CPU and memory, and the load balancer queries the agent before distributing traffic to that server.</a:t>
          </a:r>
        </a:p>
      </dsp:txBody>
      <dsp:txXfrm>
        <a:off x="0" y="3916361"/>
        <a:ext cx="10581665" cy="6096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2369B-E292-FC4B-8567-C4D0D3C84FBE}">
      <dsp:nvSpPr>
        <dsp:cNvPr id="0" name=""/>
        <dsp:cNvSpPr/>
      </dsp:nvSpPr>
      <dsp:spPr>
        <a:xfrm>
          <a:off x="0" y="216028"/>
          <a:ext cx="9905999" cy="52474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a:t>Round Robin</a:t>
          </a:r>
          <a:endParaRPr lang="en-US" sz="2300" kern="1200"/>
        </a:p>
      </dsp:txBody>
      <dsp:txXfrm>
        <a:off x="25616" y="241644"/>
        <a:ext cx="9854767" cy="473513"/>
      </dsp:txXfrm>
    </dsp:sp>
    <dsp:sp modelId="{F26CFE55-7315-E44D-BC25-D6C991874CAC}">
      <dsp:nvSpPr>
        <dsp:cNvPr id="0" name=""/>
        <dsp:cNvSpPr/>
      </dsp:nvSpPr>
      <dsp:spPr>
        <a:xfrm>
          <a:off x="0" y="740773"/>
          <a:ext cx="9905999" cy="51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a:t>
          </a:r>
          <a:r>
            <a:rPr lang="en-US" sz="1800" b="0" i="0" kern="1200" dirty="0"/>
            <a:t>istributes traffic to a list of servers in rotation using </a:t>
          </a:r>
          <a:r>
            <a:rPr lang="en-US" sz="1800" kern="1200" dirty="0"/>
            <a:t>DNS. </a:t>
          </a:r>
          <a:r>
            <a:rPr lang="en-US" sz="1800" b="0" i="0" kern="1200" dirty="0"/>
            <a:t>An authoritative nameserver will have a list of different A records for a domain and provides a different one in response to each DNS query.</a:t>
          </a:r>
          <a:endParaRPr lang="en-US" sz="1800" kern="1200" dirty="0"/>
        </a:p>
      </dsp:txBody>
      <dsp:txXfrm>
        <a:off x="0" y="740773"/>
        <a:ext cx="9905999" cy="511807"/>
      </dsp:txXfrm>
    </dsp:sp>
    <dsp:sp modelId="{47083677-7480-794B-8BB7-F9BB624A116F}">
      <dsp:nvSpPr>
        <dsp:cNvPr id="0" name=""/>
        <dsp:cNvSpPr/>
      </dsp:nvSpPr>
      <dsp:spPr>
        <a:xfrm>
          <a:off x="0" y="1252580"/>
          <a:ext cx="9905999"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a:t>Weighted Round Robin</a:t>
          </a:r>
          <a:endParaRPr lang="en-US" sz="2300" kern="1200"/>
        </a:p>
      </dsp:txBody>
      <dsp:txXfrm>
        <a:off x="25616" y="1278196"/>
        <a:ext cx="9854767" cy="473513"/>
      </dsp:txXfrm>
    </dsp:sp>
    <dsp:sp modelId="{7C1D3DB9-6B4E-E443-A2C9-FC461487075B}">
      <dsp:nvSpPr>
        <dsp:cNvPr id="0" name=""/>
        <dsp:cNvSpPr/>
      </dsp:nvSpPr>
      <dsp:spPr>
        <a:xfrm>
          <a:off x="0" y="1777325"/>
          <a:ext cx="9905999" cy="51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Allows an administrator to assign different weights to each server. Servers deemed able to handle more traffic will receive slightly more. Weighting can be configured within DNS records</a:t>
          </a:r>
          <a:endParaRPr lang="en-US" sz="1800" kern="1200"/>
        </a:p>
      </dsp:txBody>
      <dsp:txXfrm>
        <a:off x="0" y="1777325"/>
        <a:ext cx="9905999" cy="511807"/>
      </dsp:txXfrm>
    </dsp:sp>
    <dsp:sp modelId="{C6F689E5-2425-6F4F-BB82-A2B60AB0268E}">
      <dsp:nvSpPr>
        <dsp:cNvPr id="0" name=""/>
        <dsp:cNvSpPr/>
      </dsp:nvSpPr>
      <dsp:spPr>
        <a:xfrm>
          <a:off x="0" y="2289133"/>
          <a:ext cx="9905999" cy="52474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a:t>IP hash</a:t>
          </a:r>
          <a:endParaRPr lang="en-US" sz="2300" kern="1200"/>
        </a:p>
      </dsp:txBody>
      <dsp:txXfrm>
        <a:off x="25616" y="2314749"/>
        <a:ext cx="9854767" cy="473513"/>
      </dsp:txXfrm>
    </dsp:sp>
    <dsp:sp modelId="{9405C40C-3677-D94C-BDBD-3815C4CB2B2C}">
      <dsp:nvSpPr>
        <dsp:cNvPr id="0" name=""/>
        <dsp:cNvSpPr/>
      </dsp:nvSpPr>
      <dsp:spPr>
        <a:xfrm>
          <a:off x="0" y="2813878"/>
          <a:ext cx="9905999" cy="511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51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a:t>Combines incoming traffic's source and destination IP addresses and uses a mathematical function to convert it into a hash. Based on the hash, the connection is assigned to a specific server.</a:t>
          </a:r>
          <a:endParaRPr lang="en-US" sz="1800" kern="1200"/>
        </a:p>
      </dsp:txBody>
      <dsp:txXfrm>
        <a:off x="0" y="2813878"/>
        <a:ext cx="9905999" cy="51180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ED7B8-4521-A64F-87E2-EE484F8FB1E9}">
      <dsp:nvSpPr>
        <dsp:cNvPr id="0" name=""/>
        <dsp:cNvSpPr/>
      </dsp:nvSpPr>
      <dsp:spPr>
        <a:xfrm>
          <a:off x="0" y="36515"/>
          <a:ext cx="9905999" cy="727228"/>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Plan your security groups with names that make sense</a:t>
          </a:r>
        </a:p>
      </dsp:txBody>
      <dsp:txXfrm>
        <a:off x="35500" y="72015"/>
        <a:ext cx="9834999" cy="656228"/>
      </dsp:txXfrm>
    </dsp:sp>
    <dsp:sp modelId="{0D87E96B-AFDC-CF4A-A181-5F1D96289123}">
      <dsp:nvSpPr>
        <dsp:cNvPr id="0" name=""/>
        <dsp:cNvSpPr/>
      </dsp:nvSpPr>
      <dsp:spPr>
        <a:xfrm>
          <a:off x="0" y="821343"/>
          <a:ext cx="9905999" cy="727228"/>
        </a:xfrm>
        <a:prstGeom prst="roundRect">
          <a:avLst/>
        </a:prstGeom>
        <a:solidFill>
          <a:schemeClr val="accent3">
            <a:hueOff val="802905"/>
            <a:satOff val="1668"/>
            <a:lumOff val="-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security groups for administrative tasks</a:t>
          </a:r>
        </a:p>
      </dsp:txBody>
      <dsp:txXfrm>
        <a:off x="35500" y="856843"/>
        <a:ext cx="9834999" cy="656228"/>
      </dsp:txXfrm>
    </dsp:sp>
    <dsp:sp modelId="{188CEE83-3E54-9F4E-8BFD-EA9E58E8C814}">
      <dsp:nvSpPr>
        <dsp:cNvPr id="0" name=""/>
        <dsp:cNvSpPr/>
      </dsp:nvSpPr>
      <dsp:spPr>
        <a:xfrm>
          <a:off x="0" y="1606171"/>
          <a:ext cx="9905999" cy="727228"/>
        </a:xfrm>
        <a:prstGeom prst="roundRect">
          <a:avLst/>
        </a:prstGeom>
        <a:solidFill>
          <a:schemeClr val="accent3">
            <a:hueOff val="1605810"/>
            <a:satOff val="3337"/>
            <a:lumOff val="-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 security group for your public-facing load balancer that sends traffic to your web tier security group</a:t>
          </a:r>
        </a:p>
      </dsp:txBody>
      <dsp:txXfrm>
        <a:off x="35500" y="1641671"/>
        <a:ext cx="9834999" cy="656228"/>
      </dsp:txXfrm>
    </dsp:sp>
    <dsp:sp modelId="{58D8649B-2EAD-CB4F-B987-CD20574CD53D}">
      <dsp:nvSpPr>
        <dsp:cNvPr id="0" name=""/>
        <dsp:cNvSpPr/>
      </dsp:nvSpPr>
      <dsp:spPr>
        <a:xfrm>
          <a:off x="0" y="2390999"/>
          <a:ext cx="9905999" cy="727228"/>
        </a:xfrm>
        <a:prstGeom prst="roundRect">
          <a:avLst/>
        </a:prstGeom>
        <a:solidFill>
          <a:schemeClr val="accent3">
            <a:hueOff val="2408715"/>
            <a:satOff val="5005"/>
            <a:lumOff val="-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 security group for your Web tier that sends traffic to your app tier or app tier load balancer security group</a:t>
          </a:r>
        </a:p>
      </dsp:txBody>
      <dsp:txXfrm>
        <a:off x="35500" y="2426499"/>
        <a:ext cx="9834999" cy="656228"/>
      </dsp:txXfrm>
    </dsp:sp>
    <dsp:sp modelId="{C4F2CBCB-5FE1-B042-9851-68CC8D7511E7}">
      <dsp:nvSpPr>
        <dsp:cNvPr id="0" name=""/>
        <dsp:cNvSpPr/>
      </dsp:nvSpPr>
      <dsp:spPr>
        <a:xfrm>
          <a:off x="0" y="3175827"/>
          <a:ext cx="9905999" cy="727228"/>
        </a:xfrm>
        <a:prstGeom prst="roundRect">
          <a:avLst/>
        </a:prstGeom>
        <a:solidFill>
          <a:schemeClr val="accent3">
            <a:hueOff val="3211620"/>
            <a:satOff val="6674"/>
            <a:lumOff val="-12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 security group for your app tier that sends traffic to your DB tier security group. </a:t>
          </a:r>
        </a:p>
      </dsp:txBody>
      <dsp:txXfrm>
        <a:off x="35500" y="3211327"/>
        <a:ext cx="9834999" cy="656228"/>
      </dsp:txXfrm>
    </dsp:sp>
    <dsp:sp modelId="{711F00E3-FCED-1641-A553-504C59A3538D}">
      <dsp:nvSpPr>
        <dsp:cNvPr id="0" name=""/>
        <dsp:cNvSpPr/>
      </dsp:nvSpPr>
      <dsp:spPr>
        <a:xfrm>
          <a:off x="0" y="3960655"/>
          <a:ext cx="9905999" cy="727228"/>
        </a:xfrm>
        <a:prstGeom prst="roundRect">
          <a:avLst/>
        </a:prstGeom>
        <a:solidFill>
          <a:schemeClr val="accent3">
            <a:hueOff val="4014525"/>
            <a:satOff val="8342"/>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Deploy and test everything on a test VPC before deploying anything in production</a:t>
          </a:r>
          <a:endParaRPr lang="en-US" sz="2000" kern="1200"/>
        </a:p>
      </dsp:txBody>
      <dsp:txXfrm>
        <a:off x="35500" y="3996155"/>
        <a:ext cx="9834999" cy="656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BDA6F-1062-FB41-832A-40FF45A7BBB9}">
      <dsp:nvSpPr>
        <dsp:cNvPr id="0" name=""/>
        <dsp:cNvSpPr/>
      </dsp:nvSpPr>
      <dsp:spPr>
        <a:xfrm>
          <a:off x="2767219" y="0"/>
          <a:ext cx="4586046" cy="458604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E71C4-2F3C-BF4C-85B8-015331257B57}">
      <dsp:nvSpPr>
        <dsp:cNvPr id="0" name=""/>
        <dsp:cNvSpPr/>
      </dsp:nvSpPr>
      <dsp:spPr>
        <a:xfrm>
          <a:off x="3202893" y="435674"/>
          <a:ext cx="1788557" cy="1788557"/>
        </a:xfrm>
        <a:prstGeom prst="round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 Public Cloud</a:t>
          </a:r>
        </a:p>
      </dsp:txBody>
      <dsp:txXfrm>
        <a:off x="3290203" y="522984"/>
        <a:ext cx="1613937" cy="1613937"/>
      </dsp:txXfrm>
    </dsp:sp>
    <dsp:sp modelId="{4191121A-9B62-CC4C-B9C2-14D01C4CEE1E}">
      <dsp:nvSpPr>
        <dsp:cNvPr id="0" name=""/>
        <dsp:cNvSpPr/>
      </dsp:nvSpPr>
      <dsp:spPr>
        <a:xfrm>
          <a:off x="5129033" y="435674"/>
          <a:ext cx="1788557" cy="1788557"/>
        </a:xfrm>
        <a:prstGeom prst="round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Hybrid</a:t>
          </a:r>
        </a:p>
      </dsp:txBody>
      <dsp:txXfrm>
        <a:off x="5216343" y="522984"/>
        <a:ext cx="1613937" cy="1613937"/>
      </dsp:txXfrm>
    </dsp:sp>
    <dsp:sp modelId="{1BC4A7BD-C76A-274C-8756-A64DD39F3894}">
      <dsp:nvSpPr>
        <dsp:cNvPr id="0" name=""/>
        <dsp:cNvSpPr/>
      </dsp:nvSpPr>
      <dsp:spPr>
        <a:xfrm>
          <a:off x="3202893" y="2361813"/>
          <a:ext cx="1788557" cy="1788557"/>
        </a:xfrm>
        <a:prstGeom prst="round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Private cloud</a:t>
          </a:r>
        </a:p>
      </dsp:txBody>
      <dsp:txXfrm>
        <a:off x="3290203" y="2449123"/>
        <a:ext cx="1613937" cy="1613937"/>
      </dsp:txXfrm>
    </dsp:sp>
    <dsp:sp modelId="{9B63989F-DE1F-2048-9169-8AC397BE1B44}">
      <dsp:nvSpPr>
        <dsp:cNvPr id="0" name=""/>
        <dsp:cNvSpPr/>
      </dsp:nvSpPr>
      <dsp:spPr>
        <a:xfrm>
          <a:off x="5129033" y="2361813"/>
          <a:ext cx="1788557" cy="1788557"/>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Multi-cloud</a:t>
          </a:r>
        </a:p>
      </dsp:txBody>
      <dsp:txXfrm>
        <a:off x="5216343" y="2449123"/>
        <a:ext cx="1613937" cy="1613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9A073-0C68-7A47-A3FE-BF2466985DE5}">
      <dsp:nvSpPr>
        <dsp:cNvPr id="0" name=""/>
        <dsp:cNvSpPr/>
      </dsp:nvSpPr>
      <dsp:spPr>
        <a:xfrm>
          <a:off x="2044217" y="92392"/>
          <a:ext cx="1654442" cy="1075387"/>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Memory mgmt </a:t>
          </a:r>
        </a:p>
      </dsp:txBody>
      <dsp:txXfrm>
        <a:off x="2096713" y="144888"/>
        <a:ext cx="1549450" cy="970395"/>
      </dsp:txXfrm>
    </dsp:sp>
    <dsp:sp modelId="{E0611287-E67E-2D4D-A8C2-90B25B6007A8}">
      <dsp:nvSpPr>
        <dsp:cNvPr id="0" name=""/>
        <dsp:cNvSpPr/>
      </dsp:nvSpPr>
      <dsp:spPr>
        <a:xfrm>
          <a:off x="722559" y="630086"/>
          <a:ext cx="4297758" cy="4297758"/>
        </a:xfrm>
        <a:custGeom>
          <a:avLst/>
          <a:gdLst/>
          <a:ahLst/>
          <a:cxnLst/>
          <a:rect l="0" t="0" r="0" b="0"/>
          <a:pathLst>
            <a:path>
              <a:moveTo>
                <a:pt x="2987470" y="170383"/>
              </a:moveTo>
              <a:arcTo wR="2148879" hR="2148879" stAng="17578188" swAng="1961895"/>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94EE62-0EE8-8A47-ABC0-03DFF9E0A7DB}">
      <dsp:nvSpPr>
        <dsp:cNvPr id="0" name=""/>
        <dsp:cNvSpPr/>
      </dsp:nvSpPr>
      <dsp:spPr>
        <a:xfrm>
          <a:off x="4087923" y="1577231"/>
          <a:ext cx="1654442" cy="1075387"/>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Interrupt handling</a:t>
          </a:r>
        </a:p>
      </dsp:txBody>
      <dsp:txXfrm>
        <a:off x="4140419" y="1629727"/>
        <a:ext cx="1549450" cy="970395"/>
      </dsp:txXfrm>
    </dsp:sp>
    <dsp:sp modelId="{07AC217C-3D3C-C24C-86AE-82FD19F1C63F}">
      <dsp:nvSpPr>
        <dsp:cNvPr id="0" name=""/>
        <dsp:cNvSpPr/>
      </dsp:nvSpPr>
      <dsp:spPr>
        <a:xfrm>
          <a:off x="722559" y="630086"/>
          <a:ext cx="4297758" cy="4297758"/>
        </a:xfrm>
        <a:custGeom>
          <a:avLst/>
          <a:gdLst/>
          <a:ahLst/>
          <a:cxnLst/>
          <a:rect l="0" t="0" r="0" b="0"/>
          <a:pathLst>
            <a:path>
              <a:moveTo>
                <a:pt x="4294805" y="2036270"/>
              </a:moveTo>
              <a:arcTo wR="2148879" hR="2148879" stAng="21419768" swAng="2196577"/>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FED68A-A31E-8C40-ABB5-860F37737449}">
      <dsp:nvSpPr>
        <dsp:cNvPr id="0" name=""/>
        <dsp:cNvSpPr/>
      </dsp:nvSpPr>
      <dsp:spPr>
        <a:xfrm>
          <a:off x="3307297" y="3979751"/>
          <a:ext cx="1654442" cy="1075387"/>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Talking with I/O devices</a:t>
          </a:r>
        </a:p>
      </dsp:txBody>
      <dsp:txXfrm>
        <a:off x="3359793" y="4032247"/>
        <a:ext cx="1549450" cy="970395"/>
      </dsp:txXfrm>
    </dsp:sp>
    <dsp:sp modelId="{1ED429FF-33B2-6A4B-A060-09DE010ADFFB}">
      <dsp:nvSpPr>
        <dsp:cNvPr id="0" name=""/>
        <dsp:cNvSpPr/>
      </dsp:nvSpPr>
      <dsp:spPr>
        <a:xfrm>
          <a:off x="722559" y="630086"/>
          <a:ext cx="4297758" cy="4297758"/>
        </a:xfrm>
        <a:custGeom>
          <a:avLst/>
          <a:gdLst/>
          <a:ahLst/>
          <a:cxnLst/>
          <a:rect l="0" t="0" r="0" b="0"/>
          <a:pathLst>
            <a:path>
              <a:moveTo>
                <a:pt x="2576197" y="4254842"/>
              </a:moveTo>
              <a:arcTo wR="2148879" hR="2148879" stAng="4711794" swAng="137641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AB2824-3F17-6A42-8868-ADB329097B14}">
      <dsp:nvSpPr>
        <dsp:cNvPr id="0" name=""/>
        <dsp:cNvSpPr/>
      </dsp:nvSpPr>
      <dsp:spPr>
        <a:xfrm>
          <a:off x="781138" y="3979751"/>
          <a:ext cx="1654442" cy="1075387"/>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Managing files</a:t>
          </a:r>
        </a:p>
      </dsp:txBody>
      <dsp:txXfrm>
        <a:off x="833634" y="4032247"/>
        <a:ext cx="1549450" cy="970395"/>
      </dsp:txXfrm>
    </dsp:sp>
    <dsp:sp modelId="{CAD12B96-DE5A-6344-9F7D-784A0172AE2F}">
      <dsp:nvSpPr>
        <dsp:cNvPr id="0" name=""/>
        <dsp:cNvSpPr/>
      </dsp:nvSpPr>
      <dsp:spPr>
        <a:xfrm>
          <a:off x="722559" y="630086"/>
          <a:ext cx="4297758" cy="4297758"/>
        </a:xfrm>
        <a:custGeom>
          <a:avLst/>
          <a:gdLst/>
          <a:ahLst/>
          <a:cxnLst/>
          <a:rect l="0" t="0" r="0" b="0"/>
          <a:pathLst>
            <a:path>
              <a:moveTo>
                <a:pt x="359151" y="3338230"/>
              </a:moveTo>
              <a:arcTo wR="2148879" hR="2148879" stAng="8783655" swAng="2196577"/>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02BFC4-C54B-4F4C-B71A-0B85F7B9BC01}">
      <dsp:nvSpPr>
        <dsp:cNvPr id="0" name=""/>
        <dsp:cNvSpPr/>
      </dsp:nvSpPr>
      <dsp:spPr>
        <a:xfrm>
          <a:off x="512" y="1577231"/>
          <a:ext cx="1654442" cy="1075387"/>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Network stack mgmt</a:t>
          </a:r>
        </a:p>
      </dsp:txBody>
      <dsp:txXfrm>
        <a:off x="53008" y="1629727"/>
        <a:ext cx="1549450" cy="970395"/>
      </dsp:txXfrm>
    </dsp:sp>
    <dsp:sp modelId="{134E436F-9A84-4649-A28C-2367F7CA6F44}">
      <dsp:nvSpPr>
        <dsp:cNvPr id="0" name=""/>
        <dsp:cNvSpPr/>
      </dsp:nvSpPr>
      <dsp:spPr>
        <a:xfrm>
          <a:off x="722559" y="630086"/>
          <a:ext cx="4297758" cy="4297758"/>
        </a:xfrm>
        <a:custGeom>
          <a:avLst/>
          <a:gdLst/>
          <a:ahLst/>
          <a:cxnLst/>
          <a:rect l="0" t="0" r="0" b="0"/>
          <a:pathLst>
            <a:path>
              <a:moveTo>
                <a:pt x="374369" y="936939"/>
              </a:moveTo>
              <a:arcTo wR="2148879" hR="2148879" stAng="12859917" swAng="1961895"/>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CDBD1-C278-5345-BFF0-9B715CE7C887}">
      <dsp:nvSpPr>
        <dsp:cNvPr id="0" name=""/>
        <dsp:cNvSpPr/>
      </dsp:nvSpPr>
      <dsp:spPr>
        <a:xfrm>
          <a:off x="0" y="317110"/>
          <a:ext cx="9906000" cy="85995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8816" tIns="437388" rIns="76881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Microsoft</a:t>
          </a:r>
        </a:p>
      </dsp:txBody>
      <dsp:txXfrm>
        <a:off x="0" y="317110"/>
        <a:ext cx="9906000" cy="859950"/>
      </dsp:txXfrm>
    </dsp:sp>
    <dsp:sp modelId="{D2DD137C-C74A-AA4F-8DBC-4CDDA0BF9D76}">
      <dsp:nvSpPr>
        <dsp:cNvPr id="0" name=""/>
        <dsp:cNvSpPr/>
      </dsp:nvSpPr>
      <dsp:spPr>
        <a:xfrm>
          <a:off x="495300" y="7150"/>
          <a:ext cx="6934200" cy="619920"/>
        </a:xfrm>
        <a:prstGeom prst="round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933450">
            <a:lnSpc>
              <a:spcPct val="90000"/>
            </a:lnSpc>
            <a:spcBef>
              <a:spcPct val="0"/>
            </a:spcBef>
            <a:spcAft>
              <a:spcPct val="35000"/>
            </a:spcAft>
            <a:buNone/>
          </a:pPr>
          <a:r>
            <a:rPr lang="en-US" sz="2100" kern="1200" dirty="0" err="1"/>
            <a:t>HyperV</a:t>
          </a:r>
          <a:endParaRPr lang="en-US" sz="2100" kern="1200" dirty="0"/>
        </a:p>
      </dsp:txBody>
      <dsp:txXfrm>
        <a:off x="525562" y="37412"/>
        <a:ext cx="6873676" cy="559396"/>
      </dsp:txXfrm>
    </dsp:sp>
    <dsp:sp modelId="{3714C43D-A827-AA48-9266-720F6C121D85}">
      <dsp:nvSpPr>
        <dsp:cNvPr id="0" name=""/>
        <dsp:cNvSpPr/>
      </dsp:nvSpPr>
      <dsp:spPr>
        <a:xfrm>
          <a:off x="0" y="1600420"/>
          <a:ext cx="9906000" cy="1157625"/>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8816" tIns="437388" rIns="76881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VMWare</a:t>
          </a:r>
        </a:p>
        <a:p>
          <a:pPr marL="228600" lvl="1" indent="-228600" algn="l" defTabSz="933450">
            <a:lnSpc>
              <a:spcPct val="90000"/>
            </a:lnSpc>
            <a:spcBef>
              <a:spcPct val="0"/>
            </a:spcBef>
            <a:spcAft>
              <a:spcPct val="15000"/>
            </a:spcAft>
            <a:buChar char="•"/>
          </a:pPr>
          <a:r>
            <a:rPr lang="en-US" sz="2100" kern="1200" dirty="0"/>
            <a:t>Often used in private cloud</a:t>
          </a:r>
        </a:p>
      </dsp:txBody>
      <dsp:txXfrm>
        <a:off x="0" y="1600420"/>
        <a:ext cx="9906000" cy="1157625"/>
      </dsp:txXfrm>
    </dsp:sp>
    <dsp:sp modelId="{18BAD205-7FB1-5B4D-94EC-E012910254F8}">
      <dsp:nvSpPr>
        <dsp:cNvPr id="0" name=""/>
        <dsp:cNvSpPr/>
      </dsp:nvSpPr>
      <dsp:spPr>
        <a:xfrm>
          <a:off x="495300" y="1290460"/>
          <a:ext cx="6934200" cy="619920"/>
        </a:xfrm>
        <a:prstGeom prst="round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933450">
            <a:lnSpc>
              <a:spcPct val="90000"/>
            </a:lnSpc>
            <a:spcBef>
              <a:spcPct val="0"/>
            </a:spcBef>
            <a:spcAft>
              <a:spcPct val="35000"/>
            </a:spcAft>
            <a:buNone/>
          </a:pPr>
          <a:r>
            <a:rPr lang="en-US" sz="2100" kern="1200" dirty="0"/>
            <a:t>vSphere</a:t>
          </a:r>
        </a:p>
      </dsp:txBody>
      <dsp:txXfrm>
        <a:off x="525562" y="1320722"/>
        <a:ext cx="6873676" cy="559396"/>
      </dsp:txXfrm>
    </dsp:sp>
    <dsp:sp modelId="{422BBA56-4BC8-6F42-B17A-50B2B38091D5}">
      <dsp:nvSpPr>
        <dsp:cNvPr id="0" name=""/>
        <dsp:cNvSpPr/>
      </dsp:nvSpPr>
      <dsp:spPr>
        <a:xfrm>
          <a:off x="0" y="3181405"/>
          <a:ext cx="9906000" cy="1488374"/>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8816" tIns="437388" rIns="76881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Kernel-based VM</a:t>
          </a:r>
        </a:p>
        <a:p>
          <a:pPr marL="228600" lvl="1" indent="-228600" algn="l" defTabSz="933450">
            <a:lnSpc>
              <a:spcPct val="90000"/>
            </a:lnSpc>
            <a:spcBef>
              <a:spcPct val="0"/>
            </a:spcBef>
            <a:spcAft>
              <a:spcPct val="15000"/>
            </a:spcAft>
            <a:buChar char="•"/>
          </a:pPr>
          <a:r>
            <a:rPr lang="en-US" sz="2100" kern="1200" dirty="0"/>
            <a:t>Open source</a:t>
          </a:r>
        </a:p>
        <a:p>
          <a:pPr marL="228600" lvl="1" indent="-228600" algn="l" defTabSz="933450">
            <a:lnSpc>
              <a:spcPct val="90000"/>
            </a:lnSpc>
            <a:spcBef>
              <a:spcPct val="0"/>
            </a:spcBef>
            <a:spcAft>
              <a:spcPct val="15000"/>
            </a:spcAft>
            <a:buChar char="•"/>
          </a:pPr>
          <a:r>
            <a:rPr lang="en-US" sz="2100" kern="1200" dirty="0"/>
            <a:t>Linux</a:t>
          </a:r>
        </a:p>
      </dsp:txBody>
      <dsp:txXfrm>
        <a:off x="0" y="3181405"/>
        <a:ext cx="9906000" cy="1488374"/>
      </dsp:txXfrm>
    </dsp:sp>
    <dsp:sp modelId="{A8AE9249-E9FD-5B47-A3AC-D39179F547B4}">
      <dsp:nvSpPr>
        <dsp:cNvPr id="0" name=""/>
        <dsp:cNvSpPr/>
      </dsp:nvSpPr>
      <dsp:spPr>
        <a:xfrm>
          <a:off x="495300" y="2871445"/>
          <a:ext cx="6934200" cy="619920"/>
        </a:xfrm>
        <a:prstGeom prst="round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933450">
            <a:lnSpc>
              <a:spcPct val="90000"/>
            </a:lnSpc>
            <a:spcBef>
              <a:spcPct val="0"/>
            </a:spcBef>
            <a:spcAft>
              <a:spcPct val="35000"/>
            </a:spcAft>
            <a:buNone/>
          </a:pPr>
          <a:r>
            <a:rPr lang="en-US" sz="2100" kern="1200" dirty="0"/>
            <a:t>KVM</a:t>
          </a:r>
        </a:p>
      </dsp:txBody>
      <dsp:txXfrm>
        <a:off x="525562" y="2901707"/>
        <a:ext cx="6873676" cy="5593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8606A-BDE2-2C42-ABA4-AB858A2CF4DE}">
      <dsp:nvSpPr>
        <dsp:cNvPr id="0" name=""/>
        <dsp:cNvSpPr/>
      </dsp:nvSpPr>
      <dsp:spPr>
        <a:xfrm>
          <a:off x="3115454" y="0"/>
          <a:ext cx="5026703" cy="5026703"/>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E48E7E-7C92-2245-AFA1-B8094FFFCC19}">
      <dsp:nvSpPr>
        <dsp:cNvPr id="0" name=""/>
        <dsp:cNvSpPr/>
      </dsp:nvSpPr>
      <dsp:spPr>
        <a:xfrm>
          <a:off x="3592991" y="477536"/>
          <a:ext cx="1960414" cy="196041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Regions</a:t>
          </a:r>
        </a:p>
      </dsp:txBody>
      <dsp:txXfrm>
        <a:off x="3688691" y="573236"/>
        <a:ext cx="1769014" cy="1769014"/>
      </dsp:txXfrm>
    </dsp:sp>
    <dsp:sp modelId="{A10948DA-6514-CE42-B9F6-D4FA269F1695}">
      <dsp:nvSpPr>
        <dsp:cNvPr id="0" name=""/>
        <dsp:cNvSpPr/>
      </dsp:nvSpPr>
      <dsp:spPr>
        <a:xfrm>
          <a:off x="5704207" y="477536"/>
          <a:ext cx="1960414" cy="1960414"/>
        </a:xfrm>
        <a:prstGeom prst="roundRect">
          <a:avLst/>
        </a:prstGeom>
        <a:solidFill>
          <a:schemeClr val="accent3">
            <a:hueOff val="1338175"/>
            <a:satOff val="2781"/>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Availability Zones</a:t>
          </a:r>
        </a:p>
      </dsp:txBody>
      <dsp:txXfrm>
        <a:off x="5799907" y="573236"/>
        <a:ext cx="1769014" cy="1769014"/>
      </dsp:txXfrm>
    </dsp:sp>
    <dsp:sp modelId="{42D7BF10-EF4F-6846-9E24-5F35AD8AA042}">
      <dsp:nvSpPr>
        <dsp:cNvPr id="0" name=""/>
        <dsp:cNvSpPr/>
      </dsp:nvSpPr>
      <dsp:spPr>
        <a:xfrm>
          <a:off x="3592991" y="2588752"/>
          <a:ext cx="1960414" cy="1960414"/>
        </a:xfrm>
        <a:prstGeom prst="roundRect">
          <a:avLst/>
        </a:prstGeom>
        <a:solidFill>
          <a:schemeClr val="accent3">
            <a:hueOff val="2676350"/>
            <a:satOff val="556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Scale sets</a:t>
          </a:r>
        </a:p>
      </dsp:txBody>
      <dsp:txXfrm>
        <a:off x="3688691" y="2684452"/>
        <a:ext cx="1769014" cy="1769014"/>
      </dsp:txXfrm>
    </dsp:sp>
    <dsp:sp modelId="{A35DC092-BA31-9446-BEA2-6B3AFCAC7C7F}">
      <dsp:nvSpPr>
        <dsp:cNvPr id="0" name=""/>
        <dsp:cNvSpPr/>
      </dsp:nvSpPr>
      <dsp:spPr>
        <a:xfrm>
          <a:off x="5704207" y="2588752"/>
          <a:ext cx="1960414" cy="1960414"/>
        </a:xfrm>
        <a:prstGeom prst="roundRect">
          <a:avLst/>
        </a:prstGeom>
        <a:solidFill>
          <a:schemeClr val="accent3">
            <a:hueOff val="4014525"/>
            <a:satOff val="8342"/>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Availability sets</a:t>
          </a:r>
        </a:p>
      </dsp:txBody>
      <dsp:txXfrm>
        <a:off x="5799907" y="2684452"/>
        <a:ext cx="1769014" cy="1769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3E078-A47D-4070-BA24-10B02FB9C2A1}">
      <dsp:nvSpPr>
        <dsp:cNvPr id="0" name=""/>
        <dsp:cNvSpPr/>
      </dsp:nvSpPr>
      <dsp:spPr>
        <a:xfrm>
          <a:off x="0" y="1766"/>
          <a:ext cx="6692748" cy="8950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6C290-070A-4351-A2BE-2319D5A8AE1D}">
      <dsp:nvSpPr>
        <dsp:cNvPr id="0" name=""/>
        <dsp:cNvSpPr/>
      </dsp:nvSpPr>
      <dsp:spPr>
        <a:xfrm>
          <a:off x="270752" y="203152"/>
          <a:ext cx="492278" cy="492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B59FAD-F11B-498B-B9C1-F3814AF017EC}">
      <dsp:nvSpPr>
        <dsp:cNvPr id="0" name=""/>
        <dsp:cNvSpPr/>
      </dsp:nvSpPr>
      <dsp:spPr>
        <a:xfrm>
          <a:off x="1033783" y="1766"/>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Boot time</a:t>
          </a:r>
        </a:p>
      </dsp:txBody>
      <dsp:txXfrm>
        <a:off x="1033783" y="1766"/>
        <a:ext cx="5658964" cy="895050"/>
      </dsp:txXfrm>
    </dsp:sp>
    <dsp:sp modelId="{3A084F75-A235-4FB8-9824-9697BF61C241}">
      <dsp:nvSpPr>
        <dsp:cNvPr id="0" name=""/>
        <dsp:cNvSpPr/>
      </dsp:nvSpPr>
      <dsp:spPr>
        <a:xfrm>
          <a:off x="0" y="1120579"/>
          <a:ext cx="6692748" cy="8950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DFE9F-7900-4833-8A62-2E8D29AD86AE}">
      <dsp:nvSpPr>
        <dsp:cNvPr id="0" name=""/>
        <dsp:cNvSpPr/>
      </dsp:nvSpPr>
      <dsp:spPr>
        <a:xfrm>
          <a:off x="270752" y="1321966"/>
          <a:ext cx="492278" cy="492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04342-69DD-4BA0-B278-2975101E132F}">
      <dsp:nvSpPr>
        <dsp:cNvPr id="0" name=""/>
        <dsp:cNvSpPr/>
      </dsp:nvSpPr>
      <dsp:spPr>
        <a:xfrm>
          <a:off x="1033783" y="1120579"/>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a:t>Size</a:t>
          </a:r>
        </a:p>
      </dsp:txBody>
      <dsp:txXfrm>
        <a:off x="1033783" y="1120579"/>
        <a:ext cx="5658964" cy="895050"/>
      </dsp:txXfrm>
    </dsp:sp>
    <dsp:sp modelId="{138568F1-8C24-408A-873A-5002CF83F177}">
      <dsp:nvSpPr>
        <dsp:cNvPr id="0" name=""/>
        <dsp:cNvSpPr/>
      </dsp:nvSpPr>
      <dsp:spPr>
        <a:xfrm>
          <a:off x="0" y="2239393"/>
          <a:ext cx="6692748" cy="8950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97769-9C4D-40DE-A953-27F93EFA0035}">
      <dsp:nvSpPr>
        <dsp:cNvPr id="0" name=""/>
        <dsp:cNvSpPr/>
      </dsp:nvSpPr>
      <dsp:spPr>
        <a:xfrm>
          <a:off x="270752" y="2440779"/>
          <a:ext cx="492278" cy="492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ED1AC4-F9BF-4FF5-9F77-006DD01ACCD7}">
      <dsp:nvSpPr>
        <dsp:cNvPr id="0" name=""/>
        <dsp:cNvSpPr/>
      </dsp:nvSpPr>
      <dsp:spPr>
        <a:xfrm>
          <a:off x="1033783" y="2239393"/>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Scaling up requires a new VM; scaling out might not be fast enough</a:t>
          </a:r>
        </a:p>
      </dsp:txBody>
      <dsp:txXfrm>
        <a:off x="1033783" y="2239393"/>
        <a:ext cx="5658964" cy="895050"/>
      </dsp:txXfrm>
    </dsp:sp>
    <dsp:sp modelId="{3E63ABB3-C70F-47A0-BB38-AF0FDF01EE41}">
      <dsp:nvSpPr>
        <dsp:cNvPr id="0" name=""/>
        <dsp:cNvSpPr/>
      </dsp:nvSpPr>
      <dsp:spPr>
        <a:xfrm>
          <a:off x="0" y="3358207"/>
          <a:ext cx="6692748" cy="8950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D1858-DB75-4EAD-A1E1-51BD70E86980}">
      <dsp:nvSpPr>
        <dsp:cNvPr id="0" name=""/>
        <dsp:cNvSpPr/>
      </dsp:nvSpPr>
      <dsp:spPr>
        <a:xfrm>
          <a:off x="270752" y="3559593"/>
          <a:ext cx="492278" cy="4922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DA4F5D-A311-4440-86F7-A8A403055C2E}">
      <dsp:nvSpPr>
        <dsp:cNvPr id="0" name=""/>
        <dsp:cNvSpPr/>
      </dsp:nvSpPr>
      <dsp:spPr>
        <a:xfrm>
          <a:off x="1033783" y="3358207"/>
          <a:ext cx="5658964" cy="895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726" tIns="94726" rIns="94726" bIns="94726" numCol="1" spcCol="1270" anchor="ctr" anchorCtr="0">
          <a:noAutofit/>
        </a:bodyPr>
        <a:lstStyle/>
        <a:p>
          <a:pPr marL="0" lvl="0" indent="0" algn="l" defTabSz="977900">
            <a:lnSpc>
              <a:spcPct val="90000"/>
            </a:lnSpc>
            <a:spcBef>
              <a:spcPct val="0"/>
            </a:spcBef>
            <a:spcAft>
              <a:spcPct val="35000"/>
            </a:spcAft>
            <a:buNone/>
          </a:pPr>
          <a:r>
            <a:rPr lang="en-US" sz="2200" kern="1200" dirty="0"/>
            <a:t>More overhead, use more resources </a:t>
          </a:r>
          <a:r>
            <a:rPr lang="en-US" sz="2200" kern="1200" dirty="0">
              <a:sym typeface="Wingdings" panose="05000000000000000000" pitchFamily="2" charset="2"/>
            </a:rPr>
            <a:t></a:t>
          </a:r>
          <a:r>
            <a:rPr lang="en-US" sz="2200" kern="1200" dirty="0"/>
            <a:t> limits the # of VMs that can run on a single host machine.</a:t>
          </a:r>
        </a:p>
      </dsp:txBody>
      <dsp:txXfrm>
        <a:off x="1033783" y="3358207"/>
        <a:ext cx="5658964" cy="895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32B8B-8CB2-499E-9432-329DE1DF8626}">
      <dsp:nvSpPr>
        <dsp:cNvPr id="0" name=""/>
        <dsp:cNvSpPr/>
      </dsp:nvSpPr>
      <dsp:spPr>
        <a:xfrm>
          <a:off x="0" y="3187"/>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112D1-73AB-47D2-9FA6-7599E3C96AB4}">
      <dsp:nvSpPr>
        <dsp:cNvPr id="0" name=""/>
        <dsp:cNvSpPr/>
      </dsp:nvSpPr>
      <dsp:spPr>
        <a:xfrm>
          <a:off x="136293" y="104562"/>
          <a:ext cx="248048" cy="247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B21715-17A8-4857-9341-97D4F595993E}">
      <dsp:nvSpPr>
        <dsp:cNvPr id="0" name=""/>
        <dsp:cNvSpPr/>
      </dsp:nvSpPr>
      <dsp:spPr>
        <a:xfrm>
          <a:off x="520636" y="3187"/>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Light footprint</a:t>
          </a:r>
        </a:p>
      </dsp:txBody>
      <dsp:txXfrm>
        <a:off x="520636" y="3187"/>
        <a:ext cx="6125336" cy="535036"/>
      </dsp:txXfrm>
    </dsp:sp>
    <dsp:sp modelId="{1A630458-78A2-4D2C-B01B-71CDAE1206A7}">
      <dsp:nvSpPr>
        <dsp:cNvPr id="0" name=""/>
        <dsp:cNvSpPr/>
      </dsp:nvSpPr>
      <dsp:spPr>
        <a:xfrm>
          <a:off x="0" y="671983"/>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3385DC-0E22-442D-85DB-9882DF8088E1}">
      <dsp:nvSpPr>
        <dsp:cNvPr id="0" name=""/>
        <dsp:cNvSpPr/>
      </dsp:nvSpPr>
      <dsp:spPr>
        <a:xfrm>
          <a:off x="136293" y="773358"/>
          <a:ext cx="248048" cy="247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36E6A2-7A8F-4C91-97CB-E250C13EF0A4}">
      <dsp:nvSpPr>
        <dsp:cNvPr id="0" name=""/>
        <dsp:cNvSpPr/>
      </dsp:nvSpPr>
      <dsp:spPr>
        <a:xfrm>
          <a:off x="520636" y="671983"/>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Can be deployed within milliseconds</a:t>
          </a:r>
        </a:p>
      </dsp:txBody>
      <dsp:txXfrm>
        <a:off x="520636" y="671983"/>
        <a:ext cx="6125336" cy="535036"/>
      </dsp:txXfrm>
    </dsp:sp>
    <dsp:sp modelId="{16BE40E6-2FA6-455C-ADA8-4EE7BAE5D9C2}">
      <dsp:nvSpPr>
        <dsp:cNvPr id="0" name=""/>
        <dsp:cNvSpPr/>
      </dsp:nvSpPr>
      <dsp:spPr>
        <a:xfrm>
          <a:off x="0" y="1340779"/>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066DC-A64D-4967-ADDA-9A0FC7C90383}">
      <dsp:nvSpPr>
        <dsp:cNvPr id="0" name=""/>
        <dsp:cNvSpPr/>
      </dsp:nvSpPr>
      <dsp:spPr>
        <a:xfrm>
          <a:off x="136293" y="1442155"/>
          <a:ext cx="248048" cy="247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84FB55-4F3C-471B-A958-BB65C0598D33}">
      <dsp:nvSpPr>
        <dsp:cNvPr id="0" name=""/>
        <dsp:cNvSpPr/>
      </dsp:nvSpPr>
      <dsp:spPr>
        <a:xfrm>
          <a:off x="520636" y="1340779"/>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Flexible (can run on any computer, infrastructure, cloud environment)</a:t>
          </a:r>
        </a:p>
      </dsp:txBody>
      <dsp:txXfrm>
        <a:off x="520636" y="1340779"/>
        <a:ext cx="6125336" cy="535036"/>
      </dsp:txXfrm>
    </dsp:sp>
    <dsp:sp modelId="{DBF82C71-3791-4A0D-832E-95B95E3BC46F}">
      <dsp:nvSpPr>
        <dsp:cNvPr id="0" name=""/>
        <dsp:cNvSpPr/>
      </dsp:nvSpPr>
      <dsp:spPr>
        <a:xfrm>
          <a:off x="0" y="2009575"/>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96645F-E481-4017-A6F3-9587A65DCAD0}">
      <dsp:nvSpPr>
        <dsp:cNvPr id="0" name=""/>
        <dsp:cNvSpPr/>
      </dsp:nvSpPr>
      <dsp:spPr>
        <a:xfrm>
          <a:off x="136293" y="2110951"/>
          <a:ext cx="248048" cy="247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8EA4DE-6319-4366-8BCA-5A6BAF9013AB}">
      <dsp:nvSpPr>
        <dsp:cNvPr id="0" name=""/>
        <dsp:cNvSpPr/>
      </dsp:nvSpPr>
      <dsp:spPr>
        <a:xfrm>
          <a:off x="520636" y="2009575"/>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Scaled up or down easily</a:t>
          </a:r>
        </a:p>
      </dsp:txBody>
      <dsp:txXfrm>
        <a:off x="520636" y="2009575"/>
        <a:ext cx="6125336" cy="535036"/>
      </dsp:txXfrm>
    </dsp:sp>
    <dsp:sp modelId="{6A8A6251-BFDB-4D29-B008-875FB832F9ED}">
      <dsp:nvSpPr>
        <dsp:cNvPr id="0" name=""/>
        <dsp:cNvSpPr/>
      </dsp:nvSpPr>
      <dsp:spPr>
        <a:xfrm>
          <a:off x="0" y="2678372"/>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BAD51-8D25-4D4D-AA95-78F0A5CE60EC}">
      <dsp:nvSpPr>
        <dsp:cNvPr id="0" name=""/>
        <dsp:cNvSpPr/>
      </dsp:nvSpPr>
      <dsp:spPr>
        <a:xfrm>
          <a:off x="136293" y="2779747"/>
          <a:ext cx="248048" cy="2478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432399-1AF7-41F3-AB7E-7CE5294A6ED6}">
      <dsp:nvSpPr>
        <dsp:cNvPr id="0" name=""/>
        <dsp:cNvSpPr/>
      </dsp:nvSpPr>
      <dsp:spPr>
        <a:xfrm>
          <a:off x="520636" y="2678372"/>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Rich ecosystem</a:t>
          </a:r>
        </a:p>
      </dsp:txBody>
      <dsp:txXfrm>
        <a:off x="520636" y="2678372"/>
        <a:ext cx="6125336" cy="535036"/>
      </dsp:txXfrm>
    </dsp:sp>
    <dsp:sp modelId="{D74FD6DB-7F93-41CA-941B-E05CA01855D7}">
      <dsp:nvSpPr>
        <dsp:cNvPr id="0" name=""/>
        <dsp:cNvSpPr/>
      </dsp:nvSpPr>
      <dsp:spPr>
        <a:xfrm>
          <a:off x="0" y="3347168"/>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7EA7F-FE92-48D8-91C3-6959A92375E1}">
      <dsp:nvSpPr>
        <dsp:cNvPr id="0" name=""/>
        <dsp:cNvSpPr/>
      </dsp:nvSpPr>
      <dsp:spPr>
        <a:xfrm>
          <a:off x="136293" y="3448543"/>
          <a:ext cx="248048" cy="2478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3CB1E7-BB8A-40DD-990C-92391FBFCFD9}">
      <dsp:nvSpPr>
        <dsp:cNvPr id="0" name=""/>
        <dsp:cNvSpPr/>
      </dsp:nvSpPr>
      <dsp:spPr>
        <a:xfrm>
          <a:off x="520636" y="3347168"/>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Use less memory and CPU than VMs running similar workloads</a:t>
          </a:r>
        </a:p>
      </dsp:txBody>
      <dsp:txXfrm>
        <a:off x="520636" y="3347168"/>
        <a:ext cx="6125336" cy="535036"/>
      </dsp:txXfrm>
    </dsp:sp>
    <dsp:sp modelId="{B6E0B487-288B-4E6D-B1AC-93E42BCEBD42}">
      <dsp:nvSpPr>
        <dsp:cNvPr id="0" name=""/>
        <dsp:cNvSpPr/>
      </dsp:nvSpPr>
      <dsp:spPr>
        <a:xfrm>
          <a:off x="0" y="4015964"/>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5EDCB-C4C3-44E0-A6FB-0165804A55DE}">
      <dsp:nvSpPr>
        <dsp:cNvPr id="0" name=""/>
        <dsp:cNvSpPr/>
      </dsp:nvSpPr>
      <dsp:spPr>
        <a:xfrm>
          <a:off x="136293" y="4117339"/>
          <a:ext cx="248048" cy="2478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1C4ACD-FBFB-424D-ACD1-E5B527844FA7}">
      <dsp:nvSpPr>
        <dsp:cNvPr id="0" name=""/>
        <dsp:cNvSpPr/>
      </dsp:nvSpPr>
      <dsp:spPr>
        <a:xfrm>
          <a:off x="520636" y="4015964"/>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Increase productivity with reduced overhead</a:t>
          </a:r>
        </a:p>
      </dsp:txBody>
      <dsp:txXfrm>
        <a:off x="520636" y="4015964"/>
        <a:ext cx="6125336" cy="535036"/>
      </dsp:txXfrm>
    </dsp:sp>
    <dsp:sp modelId="{28EA7413-3B06-4908-8227-CA78F0394298}">
      <dsp:nvSpPr>
        <dsp:cNvPr id="0" name=""/>
        <dsp:cNvSpPr/>
      </dsp:nvSpPr>
      <dsp:spPr>
        <a:xfrm>
          <a:off x="0" y="4684760"/>
          <a:ext cx="6692748" cy="450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B265-F99A-4BAB-B5F4-0D21837A13F3}">
      <dsp:nvSpPr>
        <dsp:cNvPr id="0" name=""/>
        <dsp:cNvSpPr/>
      </dsp:nvSpPr>
      <dsp:spPr>
        <a:xfrm>
          <a:off x="136293" y="4786136"/>
          <a:ext cx="248048" cy="2478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FA748-2875-4A1A-90CE-6B553AC955F1}">
      <dsp:nvSpPr>
        <dsp:cNvPr id="0" name=""/>
        <dsp:cNvSpPr/>
      </dsp:nvSpPr>
      <dsp:spPr>
        <a:xfrm>
          <a:off x="520636" y="4684760"/>
          <a:ext cx="6125336" cy="535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625" tIns="56625" rIns="56625" bIns="56625" numCol="1" spcCol="1270" anchor="ctr" anchorCtr="0">
          <a:noAutofit/>
        </a:bodyPr>
        <a:lstStyle/>
        <a:p>
          <a:pPr marL="0" lvl="0" indent="0" algn="l" defTabSz="889000">
            <a:lnSpc>
              <a:spcPct val="90000"/>
            </a:lnSpc>
            <a:spcBef>
              <a:spcPct val="0"/>
            </a:spcBef>
            <a:spcAft>
              <a:spcPct val="35000"/>
            </a:spcAft>
            <a:buNone/>
          </a:pPr>
          <a:r>
            <a:rPr lang="en-US" sz="2000" kern="1200" dirty="0"/>
            <a:t>Portable and consistent</a:t>
          </a:r>
        </a:p>
      </dsp:txBody>
      <dsp:txXfrm>
        <a:off x="520636" y="4684760"/>
        <a:ext cx="6125336" cy="5350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4DFE-8D6A-C84C-8C87-85FBD740C2DB}">
      <dsp:nvSpPr>
        <dsp:cNvPr id="0" name=""/>
        <dsp:cNvSpPr/>
      </dsp:nvSpPr>
      <dsp:spPr>
        <a:xfrm>
          <a:off x="0" y="460490"/>
          <a:ext cx="4878390" cy="554399"/>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90801D-7678-7043-8DA3-76D9ADB4009F}">
      <dsp:nvSpPr>
        <dsp:cNvPr id="0" name=""/>
        <dsp:cNvSpPr/>
      </dsp:nvSpPr>
      <dsp:spPr>
        <a:xfrm>
          <a:off x="243919" y="135770"/>
          <a:ext cx="3414873" cy="6494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074" tIns="0" rIns="129074" bIns="0" numCol="1" spcCol="1270" anchor="ctr" anchorCtr="0">
          <a:noAutofit/>
        </a:bodyPr>
        <a:lstStyle/>
        <a:p>
          <a:pPr marL="0" lvl="0" indent="0" algn="l" defTabSz="977900">
            <a:lnSpc>
              <a:spcPct val="90000"/>
            </a:lnSpc>
            <a:spcBef>
              <a:spcPct val="0"/>
            </a:spcBef>
            <a:spcAft>
              <a:spcPct val="35000"/>
            </a:spcAft>
            <a:buNone/>
          </a:pPr>
          <a:r>
            <a:rPr lang="en-US" sz="2200" kern="1200" dirty="0"/>
            <a:t>Stores data in tables</a:t>
          </a:r>
        </a:p>
      </dsp:txBody>
      <dsp:txXfrm>
        <a:off x="275622" y="167473"/>
        <a:ext cx="3351467" cy="586034"/>
      </dsp:txXfrm>
    </dsp:sp>
    <dsp:sp modelId="{86B274DE-A1CF-C042-A46F-F4BA288BCCEE}">
      <dsp:nvSpPr>
        <dsp:cNvPr id="0" name=""/>
        <dsp:cNvSpPr/>
      </dsp:nvSpPr>
      <dsp:spPr>
        <a:xfrm>
          <a:off x="0" y="1458410"/>
          <a:ext cx="4878390" cy="554399"/>
        </a:xfrm>
        <a:prstGeom prst="rect">
          <a:avLst/>
        </a:prstGeom>
        <a:solidFill>
          <a:schemeClr val="lt1">
            <a:alpha val="90000"/>
            <a:hueOff val="0"/>
            <a:satOff val="0"/>
            <a:lumOff val="0"/>
            <a:alphaOff val="0"/>
          </a:schemeClr>
        </a:solidFill>
        <a:ln w="15875" cap="flat" cmpd="sng" algn="ctr">
          <a:solidFill>
            <a:schemeClr val="accent3">
              <a:hueOff val="1338175"/>
              <a:satOff val="2781"/>
              <a:lumOff val="-523"/>
              <a:alphaOff val="0"/>
            </a:schemeClr>
          </a:solidFill>
          <a:prstDash val="solid"/>
        </a:ln>
        <a:effectLst/>
      </dsp:spPr>
      <dsp:style>
        <a:lnRef idx="2">
          <a:scrgbClr r="0" g="0" b="0"/>
        </a:lnRef>
        <a:fillRef idx="1">
          <a:scrgbClr r="0" g="0" b="0"/>
        </a:fillRef>
        <a:effectRef idx="0">
          <a:scrgbClr r="0" g="0" b="0"/>
        </a:effectRef>
        <a:fontRef idx="minor"/>
      </dsp:style>
    </dsp:sp>
    <dsp:sp modelId="{0ABF7197-DD11-E346-B931-F80EEACE46CF}">
      <dsp:nvSpPr>
        <dsp:cNvPr id="0" name=""/>
        <dsp:cNvSpPr/>
      </dsp:nvSpPr>
      <dsp:spPr>
        <a:xfrm>
          <a:off x="243919" y="1133690"/>
          <a:ext cx="3414873" cy="649440"/>
        </a:xfrm>
        <a:prstGeom prst="roundRect">
          <a:avLst/>
        </a:prstGeom>
        <a:solidFill>
          <a:schemeClr val="accent3">
            <a:hueOff val="1338175"/>
            <a:satOff val="2781"/>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074" tIns="0" rIns="129074" bIns="0" numCol="1" spcCol="1270" anchor="ctr" anchorCtr="0">
          <a:noAutofit/>
        </a:bodyPr>
        <a:lstStyle/>
        <a:p>
          <a:pPr marL="0" lvl="0" indent="0" algn="l" defTabSz="977900">
            <a:lnSpc>
              <a:spcPct val="90000"/>
            </a:lnSpc>
            <a:spcBef>
              <a:spcPct val="0"/>
            </a:spcBef>
            <a:spcAft>
              <a:spcPct val="35000"/>
            </a:spcAft>
            <a:buNone/>
          </a:pPr>
          <a:r>
            <a:rPr lang="en-US" sz="2200" kern="1200"/>
            <a:t>Need to define schema (structure of tables)</a:t>
          </a:r>
        </a:p>
      </dsp:txBody>
      <dsp:txXfrm>
        <a:off x="275622" y="1165393"/>
        <a:ext cx="3351467" cy="586034"/>
      </dsp:txXfrm>
    </dsp:sp>
    <dsp:sp modelId="{EE7A8B28-642B-7045-8BD3-D0AD6295033D}">
      <dsp:nvSpPr>
        <dsp:cNvPr id="0" name=""/>
        <dsp:cNvSpPr/>
      </dsp:nvSpPr>
      <dsp:spPr>
        <a:xfrm>
          <a:off x="0" y="2456330"/>
          <a:ext cx="4878390" cy="554399"/>
        </a:xfrm>
        <a:prstGeom prst="rect">
          <a:avLst/>
        </a:prstGeom>
        <a:solidFill>
          <a:schemeClr val="lt1">
            <a:alpha val="90000"/>
            <a:hueOff val="0"/>
            <a:satOff val="0"/>
            <a:lumOff val="0"/>
            <a:alphaOff val="0"/>
          </a:schemeClr>
        </a:solidFill>
        <a:ln w="15875" cap="flat" cmpd="sng" algn="ctr">
          <a:solidFill>
            <a:schemeClr val="accent3">
              <a:hueOff val="2676350"/>
              <a:satOff val="5561"/>
              <a:lumOff val="-1046"/>
              <a:alphaOff val="0"/>
            </a:schemeClr>
          </a:solidFill>
          <a:prstDash val="solid"/>
        </a:ln>
        <a:effectLst/>
      </dsp:spPr>
      <dsp:style>
        <a:lnRef idx="2">
          <a:scrgbClr r="0" g="0" b="0"/>
        </a:lnRef>
        <a:fillRef idx="1">
          <a:scrgbClr r="0" g="0" b="0"/>
        </a:fillRef>
        <a:effectRef idx="0">
          <a:scrgbClr r="0" g="0" b="0"/>
        </a:effectRef>
        <a:fontRef idx="minor"/>
      </dsp:style>
    </dsp:sp>
    <dsp:sp modelId="{4BB808BD-5928-3B41-B90C-CD24B60374C6}">
      <dsp:nvSpPr>
        <dsp:cNvPr id="0" name=""/>
        <dsp:cNvSpPr/>
      </dsp:nvSpPr>
      <dsp:spPr>
        <a:xfrm>
          <a:off x="243919" y="2131610"/>
          <a:ext cx="3414873" cy="649440"/>
        </a:xfrm>
        <a:prstGeom prst="roundRect">
          <a:avLst/>
        </a:prstGeom>
        <a:solidFill>
          <a:schemeClr val="accent3">
            <a:hueOff val="2676350"/>
            <a:satOff val="556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074" tIns="0" rIns="129074" bIns="0" numCol="1" spcCol="1270" anchor="ctr" anchorCtr="0">
          <a:noAutofit/>
        </a:bodyPr>
        <a:lstStyle/>
        <a:p>
          <a:pPr marL="0" lvl="0" indent="0" algn="l" defTabSz="977900">
            <a:lnSpc>
              <a:spcPct val="90000"/>
            </a:lnSpc>
            <a:spcBef>
              <a:spcPct val="0"/>
            </a:spcBef>
            <a:spcAft>
              <a:spcPct val="35000"/>
            </a:spcAft>
            <a:buNone/>
          </a:pPr>
          <a:r>
            <a:rPr lang="en-US" sz="2200" kern="1200"/>
            <a:t>Structured data</a:t>
          </a:r>
        </a:p>
      </dsp:txBody>
      <dsp:txXfrm>
        <a:off x="275622" y="2163313"/>
        <a:ext cx="3351467" cy="586034"/>
      </dsp:txXfrm>
    </dsp:sp>
    <dsp:sp modelId="{62534505-48F3-734A-B78F-B1390D9AA572}">
      <dsp:nvSpPr>
        <dsp:cNvPr id="0" name=""/>
        <dsp:cNvSpPr/>
      </dsp:nvSpPr>
      <dsp:spPr>
        <a:xfrm>
          <a:off x="0" y="3454250"/>
          <a:ext cx="4878390" cy="554399"/>
        </a:xfrm>
        <a:prstGeom prst="rect">
          <a:avLst/>
        </a:prstGeom>
        <a:solidFill>
          <a:schemeClr val="lt1">
            <a:alpha val="90000"/>
            <a:hueOff val="0"/>
            <a:satOff val="0"/>
            <a:lumOff val="0"/>
            <a:alphaOff val="0"/>
          </a:schemeClr>
        </a:solidFill>
        <a:ln w="15875" cap="flat" cmpd="sng" algn="ctr">
          <a:solidFill>
            <a:schemeClr val="accent3">
              <a:hueOff val="4014525"/>
              <a:satOff val="8342"/>
              <a:lumOff val="-1569"/>
              <a:alphaOff val="0"/>
            </a:schemeClr>
          </a:solidFill>
          <a:prstDash val="solid"/>
        </a:ln>
        <a:effectLst/>
      </dsp:spPr>
      <dsp:style>
        <a:lnRef idx="2">
          <a:scrgbClr r="0" g="0" b="0"/>
        </a:lnRef>
        <a:fillRef idx="1">
          <a:scrgbClr r="0" g="0" b="0"/>
        </a:fillRef>
        <a:effectRef idx="0">
          <a:scrgbClr r="0" g="0" b="0"/>
        </a:effectRef>
        <a:fontRef idx="minor"/>
      </dsp:style>
    </dsp:sp>
    <dsp:sp modelId="{33701935-CF42-CB4B-BEE6-04BAC0071DD2}">
      <dsp:nvSpPr>
        <dsp:cNvPr id="0" name=""/>
        <dsp:cNvSpPr/>
      </dsp:nvSpPr>
      <dsp:spPr>
        <a:xfrm>
          <a:off x="243919" y="3129529"/>
          <a:ext cx="3414873" cy="649440"/>
        </a:xfrm>
        <a:prstGeom prst="roundRect">
          <a:avLst/>
        </a:prstGeom>
        <a:solidFill>
          <a:schemeClr val="accent3">
            <a:hueOff val="4014525"/>
            <a:satOff val="8342"/>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074" tIns="0" rIns="129074" bIns="0" numCol="1" spcCol="1270" anchor="ctr" anchorCtr="0">
          <a:noAutofit/>
        </a:bodyPr>
        <a:lstStyle/>
        <a:p>
          <a:pPr marL="0" lvl="0" indent="0" algn="l" defTabSz="977900">
            <a:lnSpc>
              <a:spcPct val="90000"/>
            </a:lnSpc>
            <a:spcBef>
              <a:spcPct val="0"/>
            </a:spcBef>
            <a:spcAft>
              <a:spcPct val="35000"/>
            </a:spcAft>
            <a:buNone/>
          </a:pPr>
          <a:r>
            <a:rPr lang="en-US" sz="2200" kern="1200"/>
            <a:t>ACID: Atomicity, consistency, isolation, durability</a:t>
          </a:r>
        </a:p>
      </dsp:txBody>
      <dsp:txXfrm>
        <a:off x="275622" y="3161232"/>
        <a:ext cx="3351467"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A12E7-6913-E447-9A86-ABEE388E2EC8}"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FE0A4-8B4A-1844-ACDB-16D9838B47F2}" type="slidenum">
              <a:rPr lang="en-US" smtClean="0"/>
              <a:t>‹#›</a:t>
            </a:fld>
            <a:endParaRPr lang="en-US"/>
          </a:p>
        </p:txBody>
      </p:sp>
    </p:spTree>
    <p:extLst>
      <p:ext uri="{BB962C8B-B14F-4D97-AF65-F5344CB8AC3E}">
        <p14:creationId xmlns:p14="http://schemas.microsoft.com/office/powerpoint/2010/main" val="826388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93939"/>
              </a:solidFill>
              <a:effectLst/>
              <a:latin typeface="EB Garamond"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1</a:t>
            </a:fld>
            <a:endParaRPr lang="en-US"/>
          </a:p>
        </p:txBody>
      </p:sp>
    </p:spTree>
    <p:extLst>
      <p:ext uri="{BB962C8B-B14F-4D97-AF65-F5344CB8AC3E}">
        <p14:creationId xmlns:p14="http://schemas.microsoft.com/office/powerpoint/2010/main" val="607471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17</a:t>
            </a:fld>
            <a:endParaRPr lang="en-US"/>
          </a:p>
        </p:txBody>
      </p:sp>
    </p:spTree>
    <p:extLst>
      <p:ext uri="{BB962C8B-B14F-4D97-AF65-F5344CB8AC3E}">
        <p14:creationId xmlns:p14="http://schemas.microsoft.com/office/powerpoint/2010/main" val="262789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private cloud, which is sometimes also kind of called “on-prem” but not always. Private cloud deployments can literally be on the premises or they can be hosted offsite; it’s really just the fact that we’re also utilizing virtualization and resource management tools offered by cloud computing. So companies utilizing private cloud deployments may still have their physical server rooms and data centers, which means you don’t get all of the benefits of cloud computing but enough benefits exist that it’s one of the core cloud computing deployment types. One benefit could be that the risk of security compromises could be reduced because private cloud deployments allow an organization to fully control and maintain their own networks for the infrastructure, so no part of the infrastructure hits the public internet. </a:t>
            </a:r>
          </a:p>
          <a:p>
            <a:endParaRPr lang="en-US" dirty="0"/>
          </a:p>
          <a:p>
            <a:r>
              <a:rPr lang="en-US" dirty="0"/>
              <a:t>Other orgs may prefer to keep their data in a private cloud for security reasons but still want virtualization and app management resources to increase resource utilization. Private cloud deployments can be a way to get some of the benefits of cloud computing but still keeps legacy IT </a:t>
            </a:r>
            <a:r>
              <a:rPr lang="en-US" dirty="0" err="1"/>
              <a:t>infrastrcutre</a:t>
            </a:r>
            <a:r>
              <a:rPr lang="en-US" dirty="0"/>
              <a:t> intact. And the actual administration of the cloud environments can be carried out by internal staff or it can be outsourced. </a:t>
            </a:r>
          </a:p>
        </p:txBody>
      </p:sp>
      <p:sp>
        <p:nvSpPr>
          <p:cNvPr id="4" name="Slide Number Placeholder 3"/>
          <p:cNvSpPr>
            <a:spLocks noGrp="1"/>
          </p:cNvSpPr>
          <p:nvPr>
            <p:ph type="sldNum" sz="quarter" idx="5"/>
          </p:nvPr>
        </p:nvSpPr>
        <p:spPr/>
        <p:txBody>
          <a:bodyPr/>
          <a:lstStyle/>
          <a:p>
            <a:fld id="{CD86A68E-6013-D54D-9355-6AD134C4FD80}" type="slidenum">
              <a:rPr lang="en-US" smtClean="0"/>
              <a:t>18</a:t>
            </a:fld>
            <a:endParaRPr lang="en-US"/>
          </a:p>
        </p:txBody>
      </p:sp>
    </p:spTree>
    <p:extLst>
      <p:ext uri="{BB962C8B-B14F-4D97-AF65-F5344CB8AC3E}">
        <p14:creationId xmlns:p14="http://schemas.microsoft.com/office/powerpoint/2010/main" val="113347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cloud deployments can be really useful for security reasons, and also for latency reasons. When you’re dealing with extremely large amounts of data, the latency can be noticeable and frustrating for your end users. Any latency can be problematic for day-to-day operations. So hybrid deployments can connect cloud-based infrastructure with existing resources that reside locally, like desktops or servers that live onsite. They can also connect with your private cloud resources. There are a few reasons for using hybrid cloud: you can control costs, you can control how well parts of your infrastructure are managed and secured, you reduce your dependence on another company like AWS, and there are also benefits when it comes to compliance issues, particularly around data and data privacy. </a:t>
            </a:r>
          </a:p>
          <a:p>
            <a:endParaRPr lang="en-US" dirty="0"/>
          </a:p>
          <a:p>
            <a:r>
              <a:rPr lang="en-US" dirty="0"/>
              <a:t>Hybrid cloud use cases generally start from existing on-prem infrastructure; sometimes you need public cloud </a:t>
            </a:r>
            <a:r>
              <a:rPr lang="en-US" dirty="0" err="1"/>
              <a:t>infrastrcutre</a:t>
            </a:r>
            <a:r>
              <a:rPr lang="en-US" dirty="0"/>
              <a:t> to handle </a:t>
            </a:r>
            <a:r>
              <a:rPr lang="en-US" dirty="0" err="1"/>
              <a:t>bursty</a:t>
            </a:r>
            <a:r>
              <a:rPr lang="en-US" dirty="0"/>
              <a:t> traffic during high demand. Sometimes you just need to keep your data in a private cloud but want to utilize the resources for your application in a public cloud. </a:t>
            </a:r>
          </a:p>
        </p:txBody>
      </p:sp>
      <p:sp>
        <p:nvSpPr>
          <p:cNvPr id="4" name="Slide Number Placeholder 3"/>
          <p:cNvSpPr>
            <a:spLocks noGrp="1"/>
          </p:cNvSpPr>
          <p:nvPr>
            <p:ph type="sldNum" sz="quarter" idx="5"/>
          </p:nvPr>
        </p:nvSpPr>
        <p:spPr/>
        <p:txBody>
          <a:bodyPr/>
          <a:lstStyle/>
          <a:p>
            <a:fld id="{CD86A68E-6013-D54D-9355-6AD134C4FD80}" type="slidenum">
              <a:rPr lang="en-US" smtClean="0"/>
              <a:t>19</a:t>
            </a:fld>
            <a:endParaRPr lang="en-US"/>
          </a:p>
        </p:txBody>
      </p:sp>
    </p:spTree>
    <p:extLst>
      <p:ext uri="{BB962C8B-B14F-4D97-AF65-F5344CB8AC3E}">
        <p14:creationId xmlns:p14="http://schemas.microsoft.com/office/powerpoint/2010/main" val="193768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we have </a:t>
            </a:r>
            <a:r>
              <a:rPr lang="en-US" dirty="0" err="1"/>
              <a:t>multicloud</a:t>
            </a:r>
            <a:r>
              <a:rPr lang="en-US" dirty="0"/>
              <a:t>: this entails using two or more public clouds for your workloads. You can replicate the same workload on multiple clouds for higher availability, in case one provider goes bankrupt or has an outage. You can split workloads across multiple clouds; there can be a considerable difference between clouds when it comes to specific tasks and services. Maybe you want to use AWS for web apps, but use GCP for big data processing and analytics for your engineering team; and then for your internal enterprise data you want to use Azure instead of dealing with on-prem licensing for your office subscriptions. Basically with </a:t>
            </a:r>
            <a:r>
              <a:rPr lang="en-US" dirty="0" err="1"/>
              <a:t>multicloud</a:t>
            </a:r>
            <a:r>
              <a:rPr lang="en-US" dirty="0"/>
              <a:t> you pick and choose the best features from each cloud provider. </a:t>
            </a:r>
          </a:p>
          <a:p>
            <a:endParaRPr lang="en-US" dirty="0"/>
          </a:p>
          <a:p>
            <a:r>
              <a:rPr lang="en-US" dirty="0"/>
              <a:t>Mergers and acquisitions can sometimes lead to </a:t>
            </a:r>
            <a:r>
              <a:rPr lang="en-US" dirty="0" err="1"/>
              <a:t>multicloud</a:t>
            </a:r>
            <a:r>
              <a:rPr lang="en-US" dirty="0"/>
              <a:t> deployments; company A acquires company B, and company B’s enterprise productivity tools are all google workspace but company A’s tooling is all Microsoft 365, or company A has their applications and data in GCP but company B is using </a:t>
            </a:r>
            <a:r>
              <a:rPr lang="en-US" dirty="0" err="1"/>
              <a:t>Linode</a:t>
            </a:r>
            <a:r>
              <a:rPr lang="en-US" dirty="0"/>
              <a:t>. Whatever the use case, </a:t>
            </a:r>
            <a:r>
              <a:rPr lang="en-US" dirty="0" err="1"/>
              <a:t>multicloud</a:t>
            </a:r>
            <a:r>
              <a:rPr lang="en-US" dirty="0"/>
              <a:t> is challenging. You’re dealing with multiple different environments and your IT and </a:t>
            </a:r>
            <a:r>
              <a:rPr lang="en-US" dirty="0" err="1"/>
              <a:t>devops</a:t>
            </a:r>
            <a:r>
              <a:rPr lang="en-US" dirty="0"/>
              <a:t> teams have to manage them. Each cloud provider is going to have their own APIs and services. There are distinct certifications for each cloud, right? So some companies end up having dedicated teams for each cloud. </a:t>
            </a:r>
          </a:p>
          <a:p>
            <a:endParaRPr lang="en-US" dirty="0"/>
          </a:p>
          <a:p>
            <a:r>
              <a:rPr lang="en-US" dirty="0"/>
              <a:t>Migrations aren’t easy either, even for cloud-native applications, which are supposed to seamlessly transition between platforms. You sometimes have to re-architect, and the challenges involved in that rearchitecting can lead to vendor lock-in. There are tools and design patterns that we can use to limit the headache of migrating between clouds, and we’ll discuss those throughout the semester.</a:t>
            </a:r>
          </a:p>
        </p:txBody>
      </p:sp>
      <p:sp>
        <p:nvSpPr>
          <p:cNvPr id="4" name="Slide Number Placeholder 3"/>
          <p:cNvSpPr>
            <a:spLocks noGrp="1"/>
          </p:cNvSpPr>
          <p:nvPr>
            <p:ph type="sldNum" sz="quarter" idx="5"/>
          </p:nvPr>
        </p:nvSpPr>
        <p:spPr/>
        <p:txBody>
          <a:bodyPr/>
          <a:lstStyle/>
          <a:p>
            <a:fld id="{CD86A68E-6013-D54D-9355-6AD134C4FD80}" type="slidenum">
              <a:rPr lang="en-US" smtClean="0"/>
              <a:t>20</a:t>
            </a:fld>
            <a:endParaRPr lang="en-US"/>
          </a:p>
        </p:txBody>
      </p:sp>
    </p:spTree>
    <p:extLst>
      <p:ext uri="{BB962C8B-B14F-4D97-AF65-F5344CB8AC3E}">
        <p14:creationId xmlns:p14="http://schemas.microsoft.com/office/powerpoint/2010/main" val="340503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21</a:t>
            </a:fld>
            <a:endParaRPr lang="en-US"/>
          </a:p>
        </p:txBody>
      </p:sp>
    </p:spTree>
    <p:extLst>
      <p:ext uri="{BB962C8B-B14F-4D97-AF65-F5344CB8AC3E}">
        <p14:creationId xmlns:p14="http://schemas.microsoft.com/office/powerpoint/2010/main" val="1095701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virtualizing your laptop’s resources by installing a hypervisor on top of your operating system you’re using a Type 2 hypervisor.</a:t>
            </a:r>
          </a:p>
          <a:p>
            <a:r>
              <a:rPr lang="en-US" dirty="0"/>
              <a:t> </a:t>
            </a:r>
          </a:p>
          <a:p>
            <a:r>
              <a:rPr lang="en-US" dirty="0"/>
              <a:t>In this case, we’re going from hardware </a:t>
            </a:r>
          </a:p>
          <a:p>
            <a:r>
              <a:rPr lang="en-US" dirty="0"/>
              <a:t>to host OS </a:t>
            </a:r>
          </a:p>
          <a:p>
            <a:r>
              <a:rPr lang="en-US" dirty="0"/>
              <a:t>to hypervisor</a:t>
            </a:r>
          </a:p>
          <a:p>
            <a:r>
              <a:rPr lang="en-US" dirty="0"/>
              <a:t> to guest OS. </a:t>
            </a:r>
          </a:p>
          <a:p>
            <a:endParaRPr lang="en-US" dirty="0"/>
          </a:p>
          <a:p>
            <a:r>
              <a:rPr lang="en-US" dirty="0"/>
              <a:t>Type 2 HVs are usually used on personal computers.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927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Type 1 hypervisors, we’re going from the hardware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directly to the hypervisor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the guest 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3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called “bare metal” hypervisors. They control hardware resources on behalf of the guest Oss, and you can install any OS on top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type of HV is used for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what cloud service providers use to virtualize all of our resources for our customers. </a:t>
            </a:r>
          </a:p>
          <a:p>
            <a:pPr marL="171450" lvl="0" indent="-171450">
              <a:buFontTx/>
              <a:buChar char="-"/>
            </a:pPr>
            <a:endParaRPr lang="en-US" dirty="0"/>
          </a:p>
          <a:p>
            <a:pPr marL="171450" lvl="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19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err="1"/>
              <a:t>HyperV</a:t>
            </a:r>
            <a:endParaRPr lang="en-US" dirty="0"/>
          </a:p>
          <a:p>
            <a:pPr marL="628650" lvl="1" indent="-171450">
              <a:buFontTx/>
              <a:buChar char="-"/>
            </a:pPr>
            <a:r>
              <a:rPr lang="en-US" dirty="0" err="1"/>
              <a:t>Enbaled</a:t>
            </a:r>
            <a:r>
              <a:rPr lang="en-US" dirty="0"/>
              <a:t> after a Windows OS install, and accessed through Windows OS</a:t>
            </a:r>
          </a:p>
          <a:p>
            <a:pPr marL="628650" lvl="1" indent="-171450">
              <a:buFontTx/>
              <a:buChar char="-"/>
            </a:pPr>
            <a:r>
              <a:rPr lang="en-US" dirty="0"/>
              <a:t>But when you enable </a:t>
            </a:r>
            <a:r>
              <a:rPr lang="en-US" dirty="0" err="1"/>
              <a:t>hyperV</a:t>
            </a:r>
            <a:r>
              <a:rPr lang="en-US" dirty="0"/>
              <a:t>, it inserts itself between the hardware and the OS, the OS that you see is essentially a VM running on the </a:t>
            </a:r>
            <a:r>
              <a:rPr lang="en-US" dirty="0" err="1"/>
              <a:t>HyperV</a:t>
            </a:r>
            <a:r>
              <a:rPr lang="en-US" dirty="0"/>
              <a:t> platform</a:t>
            </a:r>
          </a:p>
          <a:p>
            <a:pPr marL="628650" lvl="1" indent="-171450">
              <a:buFontTx/>
              <a:buChar char="-"/>
            </a:pPr>
            <a:endParaRPr lang="en-US" dirty="0"/>
          </a:p>
          <a:p>
            <a:pPr marL="171450" lvl="0" indent="-171450">
              <a:buFontTx/>
              <a:buChar char="-"/>
            </a:pPr>
            <a:r>
              <a:rPr lang="en-US" dirty="0"/>
              <a:t>vSphere</a:t>
            </a:r>
          </a:p>
          <a:p>
            <a:pPr marL="628650" lvl="1" indent="-171450">
              <a:buFontTx/>
              <a:buChar char="-"/>
            </a:pPr>
            <a:r>
              <a:rPr lang="en-US" dirty="0"/>
              <a:t>VMWare offers a type 1 hypervisor called vSphere, it’s widely used within orgs to provide virtualization infrastructure and private cloud functionality</a:t>
            </a:r>
          </a:p>
          <a:p>
            <a:pPr marL="628650" lvl="1" indent="-171450">
              <a:buFontTx/>
              <a:buChar char="-"/>
            </a:pPr>
            <a:r>
              <a:rPr lang="en-US" dirty="0"/>
              <a:t>Use in public clouds is somewhat limited because of proprietary nature</a:t>
            </a:r>
          </a:p>
          <a:p>
            <a:pPr marL="628650" lvl="1" indent="-171450">
              <a:buFontTx/>
              <a:buChar char="-"/>
            </a:pPr>
            <a:endParaRPr lang="en-US" dirty="0"/>
          </a:p>
          <a:p>
            <a:pPr marL="171450" lvl="0" indent="-171450">
              <a:buFontTx/>
              <a:buChar char="-"/>
            </a:pPr>
            <a:r>
              <a:rPr lang="en-US" dirty="0"/>
              <a:t>KVM</a:t>
            </a:r>
          </a:p>
          <a:p>
            <a:pPr marL="628650" lvl="1" indent="-171450">
              <a:buFontTx/>
              <a:buChar char="-"/>
            </a:pPr>
            <a:r>
              <a:rPr lang="en-US" dirty="0"/>
              <a:t>Kernel-based VM, open-source Linux-based hypervisor. Uses a loadable </a:t>
            </a:r>
            <a:r>
              <a:rPr lang="en-US" dirty="0" err="1"/>
              <a:t>kenable</a:t>
            </a:r>
            <a:r>
              <a:rPr lang="en-US" dirty="0"/>
              <a:t> module named </a:t>
            </a:r>
            <a:r>
              <a:rPr lang="en-US" dirty="0" err="1"/>
              <a:t>kvm.ko</a:t>
            </a:r>
            <a:r>
              <a:rPr lang="en-US" dirty="0"/>
              <a:t> and a platform-specific model, either </a:t>
            </a:r>
            <a:r>
              <a:rPr lang="en-US" dirty="0" err="1"/>
              <a:t>kvm-intel.ko</a:t>
            </a:r>
            <a:r>
              <a:rPr lang="en-US" dirty="0"/>
              <a:t> or </a:t>
            </a:r>
            <a:r>
              <a:rPr lang="en-US" dirty="0" err="1"/>
              <a:t>kvm-amd.ko</a:t>
            </a:r>
            <a:r>
              <a:rPr lang="en-US" dirty="0"/>
              <a:t>. KVM supports a wide variety of Windows and Linux Oss for the guest OS</a:t>
            </a:r>
          </a:p>
          <a:p>
            <a:pPr marL="628650" lvl="1" indent="-171450">
              <a:buFontTx/>
              <a:buChar char="-"/>
            </a:pPr>
            <a:r>
              <a:rPr lang="en-US" dirty="0"/>
              <a:t>This is what </a:t>
            </a:r>
            <a:r>
              <a:rPr lang="en-US" dirty="0" err="1"/>
              <a:t>DigitalOcean</a:t>
            </a:r>
            <a:r>
              <a:rPr lang="en-US" dirty="0"/>
              <a:t> uses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11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93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5</a:t>
            </a:fld>
            <a:endParaRPr lang="en-US"/>
          </a:p>
        </p:txBody>
      </p:sp>
    </p:spTree>
    <p:extLst>
      <p:ext uri="{BB962C8B-B14F-4D97-AF65-F5344CB8AC3E}">
        <p14:creationId xmlns:p14="http://schemas.microsoft.com/office/powerpoint/2010/main" val="3209862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903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46</a:t>
            </a:fld>
            <a:endParaRPr lang="en-US"/>
          </a:p>
        </p:txBody>
      </p:sp>
    </p:spTree>
    <p:extLst>
      <p:ext uri="{BB962C8B-B14F-4D97-AF65-F5344CB8AC3E}">
        <p14:creationId xmlns:p14="http://schemas.microsoft.com/office/powerpoint/2010/main" val="2212097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47</a:t>
            </a:fld>
            <a:endParaRPr lang="en-US"/>
          </a:p>
        </p:txBody>
      </p:sp>
    </p:spTree>
    <p:extLst>
      <p:ext uri="{BB962C8B-B14F-4D97-AF65-F5344CB8AC3E}">
        <p14:creationId xmlns:p14="http://schemas.microsoft.com/office/powerpoint/2010/main" val="322109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48</a:t>
            </a:fld>
            <a:endParaRPr lang="en-US"/>
          </a:p>
        </p:txBody>
      </p:sp>
    </p:spTree>
    <p:extLst>
      <p:ext uri="{BB962C8B-B14F-4D97-AF65-F5344CB8AC3E}">
        <p14:creationId xmlns:p14="http://schemas.microsoft.com/office/powerpoint/2010/main" val="624547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49</a:t>
            </a:fld>
            <a:endParaRPr lang="en-US"/>
          </a:p>
        </p:txBody>
      </p:sp>
    </p:spTree>
    <p:extLst>
      <p:ext uri="{BB962C8B-B14F-4D97-AF65-F5344CB8AC3E}">
        <p14:creationId xmlns:p14="http://schemas.microsoft.com/office/powerpoint/2010/main" val="385771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63</a:t>
            </a:fld>
            <a:endParaRPr lang="en-US"/>
          </a:p>
        </p:txBody>
      </p:sp>
    </p:spTree>
    <p:extLst>
      <p:ext uri="{BB962C8B-B14F-4D97-AF65-F5344CB8AC3E}">
        <p14:creationId xmlns:p14="http://schemas.microsoft.com/office/powerpoint/2010/main" val="260929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66</a:t>
            </a:fld>
            <a:endParaRPr lang="en-US"/>
          </a:p>
        </p:txBody>
      </p:sp>
    </p:spTree>
    <p:extLst>
      <p:ext uri="{BB962C8B-B14F-4D97-AF65-F5344CB8AC3E}">
        <p14:creationId xmlns:p14="http://schemas.microsoft.com/office/powerpoint/2010/main" val="4240980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70</a:t>
            </a:fld>
            <a:endParaRPr lang="en-US"/>
          </a:p>
        </p:txBody>
      </p:sp>
    </p:spTree>
    <p:extLst>
      <p:ext uri="{BB962C8B-B14F-4D97-AF65-F5344CB8AC3E}">
        <p14:creationId xmlns:p14="http://schemas.microsoft.com/office/powerpoint/2010/main" val="3530074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When a single node handles all the layers of your services, it won’t have to synchronize and communicate with other machines to work. Faster responses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Not only is maintenance cheaper but it’s less complex because of the number of nodes you will need to manage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Less need for software changes: you don’t need to refactor your software or change how the software works on a server or how it’s implemented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Unless you have a backup server that can handle the same ops and requests, you will need some considerable downtime to upgrade your machine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There’s also a limit to how much you can upgrade a machine. There are maximum thresholds for RAM, storage, and processing power.</a:t>
            </a:r>
            <a:endParaRPr lang="en-US" b="0" dirty="0">
              <a:effectLst/>
            </a:endParaRPr>
          </a:p>
        </p:txBody>
      </p:sp>
      <p:sp>
        <p:nvSpPr>
          <p:cNvPr id="4" name="Slide Number Placeholder 3"/>
          <p:cNvSpPr>
            <a:spLocks noGrp="1"/>
          </p:cNvSpPr>
          <p:nvPr>
            <p:ph type="sldNum" sz="quarter" idx="5"/>
          </p:nvPr>
        </p:nvSpPr>
        <p:spPr/>
        <p:txBody>
          <a:bodyPr/>
          <a:lstStyle/>
          <a:p>
            <a:fld id="{489576A2-7C12-5D46-82D1-8A836AC17B13}" type="slidenum">
              <a:rPr lang="en-US" smtClean="0"/>
              <a:t>71</a:t>
            </a:fld>
            <a:endParaRPr lang="en-US"/>
          </a:p>
        </p:txBody>
      </p:sp>
    </p:spTree>
    <p:extLst>
      <p:ext uri="{BB962C8B-B14F-4D97-AF65-F5344CB8AC3E}">
        <p14:creationId xmlns:p14="http://schemas.microsoft.com/office/powerpoint/2010/main" val="1125430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Add </a:t>
            </a:r>
            <a:r>
              <a:rPr lang="en-US" sz="1800" b="0" i="0" u="none" strike="noStrike" dirty="0" err="1">
                <a:solidFill>
                  <a:srgbClr val="000000"/>
                </a:solidFill>
                <a:effectLst/>
                <a:latin typeface="Calibri" panose="020F0502020204030204" pitchFamily="34" charset="0"/>
              </a:rPr>
              <a:t>addt’l</a:t>
            </a:r>
            <a:r>
              <a:rPr lang="en-US" sz="1800" b="0" i="0" u="none" strike="noStrike" dirty="0">
                <a:solidFill>
                  <a:srgbClr val="000000"/>
                </a:solidFill>
                <a:effectLst/>
                <a:latin typeface="Calibri" panose="020F0502020204030204" pitchFamily="34" charset="0"/>
              </a:rPr>
              <a:t> machines to your current pool. Eliminates the need to analyze which system specs you need to upgrade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Don’t have to switch the old machine off while you’re scaling</a:t>
            </a:r>
            <a:endParaRPr lang="en-US" b="0" dirty="0">
              <a:effectLst/>
            </a:endParaRPr>
          </a:p>
        </p:txBody>
      </p:sp>
      <p:sp>
        <p:nvSpPr>
          <p:cNvPr id="4" name="Slide Number Placeholder 3"/>
          <p:cNvSpPr>
            <a:spLocks noGrp="1"/>
          </p:cNvSpPr>
          <p:nvPr>
            <p:ph type="sldNum" sz="quarter" idx="5"/>
          </p:nvPr>
        </p:nvSpPr>
        <p:spPr/>
        <p:txBody>
          <a:bodyPr/>
          <a:lstStyle/>
          <a:p>
            <a:fld id="{489576A2-7C12-5D46-82D1-8A836AC17B13}" type="slidenum">
              <a:rPr lang="en-US" smtClean="0"/>
              <a:t>72</a:t>
            </a:fld>
            <a:endParaRPr lang="en-US"/>
          </a:p>
        </p:txBody>
      </p:sp>
    </p:spTree>
    <p:extLst>
      <p:ext uri="{BB962C8B-B14F-4D97-AF65-F5344CB8AC3E}">
        <p14:creationId xmlns:p14="http://schemas.microsoft.com/office/powerpoint/2010/main" val="1742160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6</a:t>
            </a:fld>
            <a:endParaRPr lang="en-US"/>
          </a:p>
        </p:txBody>
      </p:sp>
    </p:spTree>
    <p:extLst>
      <p:ext uri="{BB962C8B-B14F-4D97-AF65-F5344CB8AC3E}">
        <p14:creationId xmlns:p14="http://schemas.microsoft.com/office/powerpoint/2010/main" val="46224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74</a:t>
            </a:fld>
            <a:endParaRPr lang="en-US"/>
          </a:p>
        </p:txBody>
      </p:sp>
    </p:spTree>
    <p:extLst>
      <p:ext uri="{BB962C8B-B14F-4D97-AF65-F5344CB8AC3E}">
        <p14:creationId xmlns:p14="http://schemas.microsoft.com/office/powerpoint/2010/main" val="84796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76</a:t>
            </a:fld>
            <a:endParaRPr lang="en-US"/>
          </a:p>
        </p:txBody>
      </p:sp>
    </p:spTree>
    <p:extLst>
      <p:ext uri="{BB962C8B-B14F-4D97-AF65-F5344CB8AC3E}">
        <p14:creationId xmlns:p14="http://schemas.microsoft.com/office/powerpoint/2010/main" val="124684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576A2-7C12-5D46-82D1-8A836AC17B13}" type="slidenum">
              <a:rPr lang="en-US" smtClean="0"/>
              <a:t>85</a:t>
            </a:fld>
            <a:endParaRPr lang="en-US"/>
          </a:p>
        </p:txBody>
      </p:sp>
    </p:spTree>
    <p:extLst>
      <p:ext uri="{BB962C8B-B14F-4D97-AF65-F5344CB8AC3E}">
        <p14:creationId xmlns:p14="http://schemas.microsoft.com/office/powerpoint/2010/main" val="732518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391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protocol is used to automatically assign an IP address to network devices from a configuration server</a:t>
            </a:r>
          </a:p>
          <a:p>
            <a:r>
              <a:rPr lang="en-US" dirty="0"/>
              <a:t>Parts of BOOTP are used to provide service to the DHCP protocol.</a:t>
            </a:r>
          </a:p>
          <a:p>
            <a:endParaRPr lang="en-US" dirty="0"/>
          </a:p>
          <a:p>
            <a:r>
              <a:rPr lang="en-US" dirty="0"/>
              <a:t>*Kerberos is a protocol for authenticating service requests between trusted hosts across an untrusted network. Kerberos support is built in to all major computer OS.</a:t>
            </a:r>
          </a:p>
          <a:p>
            <a:r>
              <a:rPr lang="en-US" dirty="0"/>
              <a:t>Uses shared secret cryptography to prevent packets traveling across the network from being read or changed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9576A2-7C12-5D46-82D1-8A836AC17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566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11</a:t>
            </a:fld>
            <a:endParaRPr lang="en-US"/>
          </a:p>
        </p:txBody>
      </p:sp>
    </p:spTree>
    <p:extLst>
      <p:ext uri="{BB962C8B-B14F-4D97-AF65-F5344CB8AC3E}">
        <p14:creationId xmlns:p14="http://schemas.microsoft.com/office/powerpoint/2010/main" val="28543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12</a:t>
            </a:fld>
            <a:endParaRPr lang="en-US"/>
          </a:p>
        </p:txBody>
      </p:sp>
    </p:spTree>
    <p:extLst>
      <p:ext uri="{BB962C8B-B14F-4D97-AF65-F5344CB8AC3E}">
        <p14:creationId xmlns:p14="http://schemas.microsoft.com/office/powerpoint/2010/main" val="12802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WordPress functions as PaaS when </a:t>
            </a:r>
            <a:r>
              <a:rPr lang="en-US" dirty="0" err="1"/>
              <a:t>develoeprs</a:t>
            </a:r>
            <a:r>
              <a:rPr lang="en-US" dirty="0"/>
              <a:t> get involved to build different features and functions into the blog. </a:t>
            </a:r>
          </a:p>
        </p:txBody>
      </p:sp>
      <p:sp>
        <p:nvSpPr>
          <p:cNvPr id="4" name="Slide Number Placeholder 3"/>
          <p:cNvSpPr>
            <a:spLocks noGrp="1"/>
          </p:cNvSpPr>
          <p:nvPr>
            <p:ph type="sldNum" sz="quarter" idx="5"/>
          </p:nvPr>
        </p:nvSpPr>
        <p:spPr/>
        <p:txBody>
          <a:bodyPr/>
          <a:lstStyle/>
          <a:p>
            <a:fld id="{CD86A68E-6013-D54D-9355-6AD134C4FD80}" type="slidenum">
              <a:rPr lang="en-US" smtClean="0"/>
              <a:t>13</a:t>
            </a:fld>
            <a:endParaRPr lang="en-US"/>
          </a:p>
        </p:txBody>
      </p:sp>
    </p:spTree>
    <p:extLst>
      <p:ext uri="{BB962C8B-B14F-4D97-AF65-F5344CB8AC3E}">
        <p14:creationId xmlns:p14="http://schemas.microsoft.com/office/powerpoint/2010/main" val="1299946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14</a:t>
            </a:fld>
            <a:endParaRPr lang="en-US"/>
          </a:p>
        </p:txBody>
      </p:sp>
    </p:spTree>
    <p:extLst>
      <p:ext uri="{BB962C8B-B14F-4D97-AF65-F5344CB8AC3E}">
        <p14:creationId xmlns:p14="http://schemas.microsoft.com/office/powerpoint/2010/main" val="176956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86A68E-6013-D54D-9355-6AD134C4FD80}" type="slidenum">
              <a:rPr lang="en-US" smtClean="0"/>
              <a:t>15</a:t>
            </a:fld>
            <a:endParaRPr lang="en-US"/>
          </a:p>
        </p:txBody>
      </p:sp>
    </p:spTree>
    <p:extLst>
      <p:ext uri="{BB962C8B-B14F-4D97-AF65-F5344CB8AC3E}">
        <p14:creationId xmlns:p14="http://schemas.microsoft.com/office/powerpoint/2010/main" val="308163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public cloud. These are you main CSPs, your AWS, Azure, GCP, </a:t>
            </a:r>
            <a:r>
              <a:rPr lang="en-US" dirty="0" err="1"/>
              <a:t>DigitalOcean</a:t>
            </a:r>
            <a:r>
              <a:rPr lang="en-US" dirty="0"/>
              <a:t>, </a:t>
            </a:r>
            <a:r>
              <a:rPr lang="en-US" dirty="0" err="1"/>
              <a:t>Linode</a:t>
            </a:r>
            <a:r>
              <a:rPr lang="en-US" dirty="0"/>
              <a:t>, etc. Basically all parts of the application or infrastructure are deployed in publicly accessible cloud environments owned by a third-party cloud provider. The cloud provider is responsible for the creation and maintenance of the public cloud and its IT resources. When we talk about cloud or cloud native deployments, it generally means that each piece of the application is deployed or lives in the cloud; the application and data were either created ‘in’ the cloud or migrated to the cloud from some existing physical infrastructure. Then users access the cloud via the internet</a:t>
            </a:r>
          </a:p>
        </p:txBody>
      </p:sp>
      <p:sp>
        <p:nvSpPr>
          <p:cNvPr id="4" name="Slide Number Placeholder 3"/>
          <p:cNvSpPr>
            <a:spLocks noGrp="1"/>
          </p:cNvSpPr>
          <p:nvPr>
            <p:ph type="sldNum" sz="quarter" idx="5"/>
          </p:nvPr>
        </p:nvSpPr>
        <p:spPr/>
        <p:txBody>
          <a:bodyPr/>
          <a:lstStyle/>
          <a:p>
            <a:fld id="{CD86A68E-6013-D54D-9355-6AD134C4FD80}" type="slidenum">
              <a:rPr lang="en-US" smtClean="0"/>
              <a:t>16</a:t>
            </a:fld>
            <a:endParaRPr lang="en-US"/>
          </a:p>
        </p:txBody>
      </p:sp>
    </p:spTree>
    <p:extLst>
      <p:ext uri="{BB962C8B-B14F-4D97-AF65-F5344CB8AC3E}">
        <p14:creationId xmlns:p14="http://schemas.microsoft.com/office/powerpoint/2010/main" val="1142388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7F14E83-D59A-9D4B-B670-9595E336636C}" type="datetimeFigureOut">
              <a:rPr lang="en-US" smtClean="0"/>
              <a:t>9/19/24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146449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306643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2140916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9284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2658806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7F14E83-D59A-9D4B-B670-9595E336636C}" type="datetimeFigureOut">
              <a:rPr lang="en-US" smtClean="0"/>
              <a:t>9/19/24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1405663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7F14E83-D59A-9D4B-B670-9595E336636C}" type="datetimeFigureOut">
              <a:rPr lang="en-US" smtClean="0"/>
              <a:t>9/19/24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3131436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F14E83-D59A-9D4B-B670-9595E336636C}"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424696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F14E83-D59A-9D4B-B670-9595E336636C}"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2918502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D1EBE25-CC0B-7848-AEA0-E29CC055C708}" type="datetimeFigureOut">
              <a:rPr lang="en-US" smtClean="0"/>
              <a:t>9/23/24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782123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18120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F14E83-D59A-9D4B-B670-9595E336636C}"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587110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EBE25-CC0B-7848-AEA0-E29CC055C708}"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4034028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3372256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1EBE25-CC0B-7848-AEA0-E29CC055C708}" type="datetimeFigureOut">
              <a:rPr lang="en-US" smtClean="0"/>
              <a:t>9/23/24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103356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1EBE25-CC0B-7848-AEA0-E29CC055C708}" type="datetimeFigureOut">
              <a:rPr lang="en-US" smtClean="0"/>
              <a:t>9/23/24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171765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EBE25-CC0B-7848-AEA0-E29CC055C708}" type="datetimeFigureOut">
              <a:rPr lang="en-US" smtClean="0"/>
              <a:t>9/23/24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9493679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954471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787694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1284508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1217796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9372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F14E83-D59A-9D4B-B670-9595E336636C}" type="datetimeFigureOut">
              <a:rPr lang="en-US" smtClean="0"/>
              <a:t>9/19/24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12063810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EBE25-CC0B-7848-AEA0-E29CC055C708}" type="datetimeFigureOut">
              <a:rPr lang="en-US" smtClean="0"/>
              <a:t>9/23/24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1474713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1EBE25-CC0B-7848-AEA0-E29CC055C708}" type="datetimeFigureOut">
              <a:rPr lang="en-US" smtClean="0"/>
              <a:t>9/23/24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448787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1EBE25-CC0B-7848-AEA0-E29CC055C708}" type="datetimeFigureOut">
              <a:rPr lang="en-US" smtClean="0"/>
              <a:t>9/23/24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422076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230879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1EBE25-CC0B-7848-AEA0-E29CC055C708}" type="datetimeFigureOut">
              <a:rPr lang="en-US" smtClean="0"/>
              <a:t>9/23/24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66F93-887F-654B-9481-24F655A37D49}" type="slidenum">
              <a:rPr lang="en-US" smtClean="0"/>
              <a:t>‹#›</a:t>
            </a:fld>
            <a:endParaRPr lang="en-US"/>
          </a:p>
        </p:txBody>
      </p:sp>
    </p:spTree>
    <p:extLst>
      <p:ext uri="{BB962C8B-B14F-4D97-AF65-F5344CB8AC3E}">
        <p14:creationId xmlns:p14="http://schemas.microsoft.com/office/powerpoint/2010/main" val="2983907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416162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F14E83-D59A-9D4B-B670-9595E336636C}" type="datetimeFigureOut">
              <a:rPr lang="en-US" smtClean="0"/>
              <a:t>9/19/24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211020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14E83-D59A-9D4B-B670-9595E336636C}" type="datetimeFigureOut">
              <a:rPr lang="en-US" smtClean="0"/>
              <a:t>9/19/24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4224014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14E83-D59A-9D4B-B670-9595E336636C}" type="datetimeFigureOut">
              <a:rPr lang="en-US" smtClean="0"/>
              <a:t>9/19/24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2386099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188375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F14E83-D59A-9D4B-B670-9595E336636C}" type="datetimeFigureOut">
              <a:rPr lang="en-US" smtClean="0"/>
              <a:t>9/19/24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1E601B-CED5-E94F-BCFE-53E6CAF40795}" type="slidenum">
              <a:rPr lang="en-US" smtClean="0"/>
              <a:t>‹#›</a:t>
            </a:fld>
            <a:endParaRPr lang="en-US"/>
          </a:p>
        </p:txBody>
      </p:sp>
    </p:spTree>
    <p:extLst>
      <p:ext uri="{BB962C8B-B14F-4D97-AF65-F5344CB8AC3E}">
        <p14:creationId xmlns:p14="http://schemas.microsoft.com/office/powerpoint/2010/main" val="1625065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F14E83-D59A-9D4B-B670-9595E336636C}" type="datetimeFigureOut">
              <a:rPr lang="en-US" smtClean="0"/>
              <a:t>9/19/24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1E601B-CED5-E94F-BCFE-53E6CAF40795}" type="slidenum">
              <a:rPr lang="en-US" smtClean="0"/>
              <a:t>‹#›</a:t>
            </a:fld>
            <a:endParaRPr lang="en-US"/>
          </a:p>
        </p:txBody>
      </p:sp>
    </p:spTree>
    <p:extLst>
      <p:ext uri="{BB962C8B-B14F-4D97-AF65-F5344CB8AC3E}">
        <p14:creationId xmlns:p14="http://schemas.microsoft.com/office/powerpoint/2010/main" val="397596569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D1EBE25-CC0B-7848-AEA0-E29CC055C708}" type="datetimeFigureOut">
              <a:rPr lang="en-US" smtClean="0"/>
              <a:t>9/23/24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166F93-887F-654B-9481-24F655A37D49}" type="slidenum">
              <a:rPr lang="en-US" smtClean="0"/>
              <a:t>‹#›</a:t>
            </a:fld>
            <a:endParaRPr lang="en-US"/>
          </a:p>
        </p:txBody>
      </p:sp>
    </p:spTree>
    <p:extLst>
      <p:ext uri="{BB962C8B-B14F-4D97-AF65-F5344CB8AC3E}">
        <p14:creationId xmlns:p14="http://schemas.microsoft.com/office/powerpoint/2010/main" val="183081179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File:Adobe_Corporate_Logo.png" TargetMode="Externa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s://en.wikipedia.org/wiki/Workday,_In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silikn.com/2017/05/zendesk-guide-una-nueva-generacion-de.html"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en.wikipedia.org/wiki/File:Dropbox_logo_2017.svg" TargetMode="External"/><Relationship Id="rId4" Type="http://schemas.openxmlformats.org/officeDocument/2006/relationships/hyperlink" Target="https://bs.wikipedia.org/wiki/Slack_(softver)" TargetMode="External"/><Relationship Id="rId9" Type="http://schemas.openxmlformats.org/officeDocument/2006/relationships/image" Target="../media/image6.png"/><Relationship Id="rId14" Type="http://schemas.openxmlformats.org/officeDocument/2006/relationships/hyperlink" Target="https://pngimg.com/download/61227"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ochobitshacenunbyte.com/2015/08/19/cambiar-tamano-de-miniaturas-o-thumbnails-en-wordpress/" TargetMode="External"/><Relationship Id="rId3" Type="http://schemas.openxmlformats.org/officeDocument/2006/relationships/image" Target="../media/image9.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arshp.github.io/abap-in-the-wild/" TargetMode="External"/><Relationship Id="rId5" Type="http://schemas.openxmlformats.org/officeDocument/2006/relationships/image" Target="../media/image10.png"/><Relationship Id="rId10" Type="http://schemas.openxmlformats.org/officeDocument/2006/relationships/hyperlink" Target="https://medium.com/skyhub-labs/spike-investigativo-aws-lambda-f0830c9e92f6" TargetMode="External"/><Relationship Id="rId4" Type="http://schemas.openxmlformats.org/officeDocument/2006/relationships/hyperlink" Target="https://about.gitlab.com/stages-devops-lifecycle/deploy-targets/"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hyperlink" Target="https://fanaticosdelhardware.com/la-ayuda-de-google-cloud-durante-el-covid-19/" TargetMode="External"/><Relationship Id="rId3" Type="http://schemas.openxmlformats.org/officeDocument/2006/relationships/image" Target="../media/image13.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vcloudnine.de/hell-freezes-over-vmware-virtualization-on-microsoft-azure/" TargetMode="External"/><Relationship Id="rId5" Type="http://schemas.openxmlformats.org/officeDocument/2006/relationships/image" Target="../media/image14.png"/><Relationship Id="rId10" Type="http://schemas.openxmlformats.org/officeDocument/2006/relationships/hyperlink" Target="https://commons.wikimedia.org/wiki/File:AmazonWebservices_Logo.svg" TargetMode="External"/><Relationship Id="rId4" Type="http://schemas.openxmlformats.org/officeDocument/2006/relationships/hyperlink" Target="https://ru.wikipedia.org/wiki/DigitalOcean" TargetMode="Externa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8.svg"/><Relationship Id="rId4" Type="http://schemas.openxmlformats.org/officeDocument/2006/relationships/image" Target="../media/image18.sv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18.svg"/><Relationship Id="rId4" Type="http://schemas.openxmlformats.org/officeDocument/2006/relationships/image" Target="../media/image20.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1.emf"/></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54.sv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3.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svg"/><Relationship Id="rId7" Type="http://schemas.openxmlformats.org/officeDocument/2006/relationships/image" Target="../media/image59.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6.svg"/></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4.svg"/><Relationship Id="rId7" Type="http://schemas.openxmlformats.org/officeDocument/2006/relationships/image" Target="../media/image62.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0.sv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hyperlink" Target="https://openclipart.org/detail/290602/cube"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82.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openclipart.org/detail/290602/cube" TargetMode="Externa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hyperlink" Target="https://www.outworldz.com/SeamlessTextures/master/Containers/" TargetMode="External"/><Relationship Id="rId7" Type="http://schemas.openxmlformats.org/officeDocument/2006/relationships/image" Target="../media/image59.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openclipart.org/detail/290602/cube" TargetMode="Externa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69.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72.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05.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sv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svg"/><Relationship Id="rId3" Type="http://schemas.openxmlformats.org/officeDocument/2006/relationships/image" Target="../media/image115.svg"/><Relationship Id="rId7" Type="http://schemas.openxmlformats.org/officeDocument/2006/relationships/image" Target="../media/image119.svg"/><Relationship Id="rId12" Type="http://schemas.openxmlformats.org/officeDocument/2006/relationships/image" Target="../media/image122.png"/><Relationship Id="rId17" Type="http://schemas.openxmlformats.org/officeDocument/2006/relationships/image" Target="../media/image125.svg"/><Relationship Id="rId2" Type="http://schemas.openxmlformats.org/officeDocument/2006/relationships/image" Target="../media/image114.png"/><Relationship Id="rId16"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11.svg"/><Relationship Id="rId5" Type="http://schemas.openxmlformats.org/officeDocument/2006/relationships/image" Target="../media/image117.svg"/><Relationship Id="rId15" Type="http://schemas.openxmlformats.org/officeDocument/2006/relationships/image" Target="../media/image113.svg"/><Relationship Id="rId10" Type="http://schemas.openxmlformats.org/officeDocument/2006/relationships/image" Target="../media/image110.pn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sv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 Id="rId9" Type="http://schemas.openxmlformats.org/officeDocument/2006/relationships/image" Target="../media/image137.svg"/></Relationships>
</file>

<file path=ppt/slides/_rels/slide9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svg"/><Relationship Id="rId7" Type="http://schemas.openxmlformats.org/officeDocument/2006/relationships/image" Target="../media/image143.sv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 Id="rId9" Type="http://schemas.openxmlformats.org/officeDocument/2006/relationships/image" Target="../media/image145.svg"/></Relationships>
</file>

<file path=ppt/slides/_rels/slide9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svg"/><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ADD6-8D40-9B49-9390-124F86742595}"/>
              </a:ext>
            </a:extLst>
          </p:cNvPr>
          <p:cNvSpPr>
            <a:spLocks noGrp="1"/>
          </p:cNvSpPr>
          <p:nvPr>
            <p:ph type="ctrTitle"/>
          </p:nvPr>
        </p:nvSpPr>
        <p:spPr>
          <a:xfrm>
            <a:off x="2667000" y="2328334"/>
            <a:ext cx="6858000" cy="1367896"/>
          </a:xfrm>
        </p:spPr>
        <p:txBody>
          <a:bodyPr>
            <a:normAutofit/>
          </a:bodyPr>
          <a:lstStyle/>
          <a:p>
            <a:pPr algn="ctr"/>
            <a:r>
              <a:rPr lang="en-US" sz="7200" dirty="0">
                <a:solidFill>
                  <a:srgbClr val="FFFFFF"/>
                </a:solidFill>
              </a:rPr>
              <a:t>MIS 547</a:t>
            </a:r>
          </a:p>
        </p:txBody>
      </p:sp>
      <p:sp>
        <p:nvSpPr>
          <p:cNvPr id="3" name="Subtitle 2">
            <a:extLst>
              <a:ext uri="{FF2B5EF4-FFF2-40B4-BE49-F238E27FC236}">
                <a16:creationId xmlns:a16="http://schemas.microsoft.com/office/drawing/2014/main" id="{3C3D316C-B9A1-353B-C296-C9C9E3DC8B7E}"/>
              </a:ext>
            </a:extLst>
          </p:cNvPr>
          <p:cNvSpPr>
            <a:spLocks noGrp="1"/>
          </p:cNvSpPr>
          <p:nvPr>
            <p:ph type="subTitle" idx="1"/>
          </p:nvPr>
        </p:nvSpPr>
        <p:spPr>
          <a:xfrm>
            <a:off x="2667001" y="3602038"/>
            <a:ext cx="6857999" cy="953029"/>
          </a:xfrm>
        </p:spPr>
        <p:txBody>
          <a:bodyPr>
            <a:normAutofit/>
          </a:bodyPr>
          <a:lstStyle/>
          <a:p>
            <a:pPr algn="ctr"/>
            <a:r>
              <a:rPr lang="en-US" sz="3600" dirty="0">
                <a:solidFill>
                  <a:schemeClr val="accent2"/>
                </a:solidFill>
              </a:rPr>
              <a:t>Cloud Computing</a:t>
            </a:r>
          </a:p>
        </p:txBody>
      </p:sp>
    </p:spTree>
    <p:extLst>
      <p:ext uri="{BB962C8B-B14F-4D97-AF65-F5344CB8AC3E}">
        <p14:creationId xmlns:p14="http://schemas.microsoft.com/office/powerpoint/2010/main" val="412970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348D-EA8B-F54B-D554-E15236C8516F}"/>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4ABC5AFF-3FD8-34C0-08B4-6A0F3547608F}"/>
              </a:ext>
            </a:extLst>
          </p:cNvPr>
          <p:cNvSpPr>
            <a:spLocks noGrp="1"/>
          </p:cNvSpPr>
          <p:nvPr>
            <p:ph idx="1"/>
          </p:nvPr>
        </p:nvSpPr>
        <p:spPr/>
        <p:txBody>
          <a:bodyPr/>
          <a:lstStyle/>
          <a:p>
            <a:pPr marL="0" indent="0">
              <a:buNone/>
            </a:pPr>
            <a:r>
              <a:rPr lang="en-US" sz="3200" dirty="0">
                <a:solidFill>
                  <a:schemeClr val="accent1"/>
                </a:solidFill>
              </a:rPr>
              <a:t>MEASURED USAGE </a:t>
            </a:r>
          </a:p>
          <a:p>
            <a:pPr marL="0" indent="0">
              <a:buNone/>
            </a:pPr>
            <a:r>
              <a:rPr lang="en-US" dirty="0"/>
              <a:t>The cloud provider can charge a cloud consumer only for the resources they use and/or for the timeframe during which access to the resource was granted. </a:t>
            </a:r>
          </a:p>
          <a:p>
            <a:pPr marL="0" indent="0">
              <a:buNone/>
            </a:pPr>
            <a:r>
              <a:rPr lang="en-US" dirty="0"/>
              <a:t>Measured usage can apply to billing, but also to general monitoring of resources and usage reporting.</a:t>
            </a:r>
          </a:p>
          <a:p>
            <a:endParaRPr lang="en-US" dirty="0"/>
          </a:p>
        </p:txBody>
      </p:sp>
    </p:spTree>
    <p:extLst>
      <p:ext uri="{BB962C8B-B14F-4D97-AF65-F5344CB8AC3E}">
        <p14:creationId xmlns:p14="http://schemas.microsoft.com/office/powerpoint/2010/main" val="4070175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FA53-B191-B42F-0E6C-E9DF16AAFCDA}"/>
              </a:ext>
            </a:extLst>
          </p:cNvPr>
          <p:cNvSpPr>
            <a:spLocks noGrp="1"/>
          </p:cNvSpPr>
          <p:nvPr>
            <p:ph type="title"/>
          </p:nvPr>
        </p:nvSpPr>
        <p:spPr/>
        <p:txBody>
          <a:bodyPr/>
          <a:lstStyle/>
          <a:p>
            <a:r>
              <a:rPr lang="en-US" dirty="0"/>
              <a:t>Load Balancing: Dynamic Algorithms</a:t>
            </a:r>
          </a:p>
        </p:txBody>
      </p:sp>
      <p:graphicFrame>
        <p:nvGraphicFramePr>
          <p:cNvPr id="4" name="Content Placeholder 3">
            <a:extLst>
              <a:ext uri="{FF2B5EF4-FFF2-40B4-BE49-F238E27FC236}">
                <a16:creationId xmlns:a16="http://schemas.microsoft.com/office/drawing/2014/main" id="{E403F03B-243F-9518-B555-509908E001C6}"/>
              </a:ext>
            </a:extLst>
          </p:cNvPr>
          <p:cNvGraphicFramePr>
            <a:graphicFrameLocks noGrp="1"/>
          </p:cNvGraphicFramePr>
          <p:nvPr>
            <p:ph idx="1"/>
          </p:nvPr>
        </p:nvGraphicFramePr>
        <p:xfrm>
          <a:off x="1141412" y="1840524"/>
          <a:ext cx="10581665" cy="458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9861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FA53-B191-B42F-0E6C-E9DF16AAFCDA}"/>
              </a:ext>
            </a:extLst>
          </p:cNvPr>
          <p:cNvSpPr>
            <a:spLocks noGrp="1"/>
          </p:cNvSpPr>
          <p:nvPr>
            <p:ph type="title"/>
          </p:nvPr>
        </p:nvSpPr>
        <p:spPr/>
        <p:txBody>
          <a:bodyPr/>
          <a:lstStyle/>
          <a:p>
            <a:r>
              <a:rPr lang="en-US" dirty="0"/>
              <a:t>Load Balancing: Static Algorithms</a:t>
            </a:r>
          </a:p>
        </p:txBody>
      </p:sp>
      <p:graphicFrame>
        <p:nvGraphicFramePr>
          <p:cNvPr id="4" name="Content Placeholder 3">
            <a:extLst>
              <a:ext uri="{FF2B5EF4-FFF2-40B4-BE49-F238E27FC236}">
                <a16:creationId xmlns:a16="http://schemas.microsoft.com/office/drawing/2014/main" id="{D57C71F5-0A1D-D6EB-0027-70DC95630EC1}"/>
              </a:ext>
            </a:extLst>
          </p:cNvPr>
          <p:cNvGraphicFramePr>
            <a:graphicFrameLocks noGrp="1"/>
          </p:cNvGraphicFramePr>
          <p:nvPr>
            <p:ph idx="1"/>
          </p:nvPr>
        </p:nvGraphicFramePr>
        <p:xfrm>
          <a:off x="1141412" y="2249487"/>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48519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A88A-001C-9310-057B-6DA99817AE3B}"/>
              </a:ext>
            </a:extLst>
          </p:cNvPr>
          <p:cNvSpPr>
            <a:spLocks noGrp="1"/>
          </p:cNvSpPr>
          <p:nvPr>
            <p:ph type="title"/>
          </p:nvPr>
        </p:nvSpPr>
        <p:spPr/>
        <p:txBody>
          <a:bodyPr/>
          <a:lstStyle/>
          <a:p>
            <a:r>
              <a:rPr lang="en-US" dirty="0"/>
              <a:t>Security Groups</a:t>
            </a:r>
          </a:p>
        </p:txBody>
      </p:sp>
      <p:sp>
        <p:nvSpPr>
          <p:cNvPr id="3" name="Content Placeholder 2">
            <a:extLst>
              <a:ext uri="{FF2B5EF4-FFF2-40B4-BE49-F238E27FC236}">
                <a16:creationId xmlns:a16="http://schemas.microsoft.com/office/drawing/2014/main" id="{EEF82390-A67A-9DB0-FCD3-A6681045B2A6}"/>
              </a:ext>
            </a:extLst>
          </p:cNvPr>
          <p:cNvSpPr>
            <a:spLocks noGrp="1"/>
          </p:cNvSpPr>
          <p:nvPr>
            <p:ph idx="1"/>
          </p:nvPr>
        </p:nvSpPr>
        <p:spPr>
          <a:xfrm>
            <a:off x="510042" y="1870455"/>
            <a:ext cx="7969930" cy="4369027"/>
          </a:xfrm>
        </p:spPr>
        <p:txBody>
          <a:bodyPr>
            <a:normAutofit fontScale="92500"/>
          </a:bodyPr>
          <a:lstStyle/>
          <a:p>
            <a:r>
              <a:rPr lang="en-US" dirty="0"/>
              <a:t>Security groups are a software firewall placed around each attached network interface (NIC)</a:t>
            </a:r>
          </a:p>
          <a:p>
            <a:r>
              <a:rPr lang="en-US" dirty="0"/>
              <a:t>A security group is a collection of inbound and outbound rules that designate the port and protocols allowed into and out of each NIC</a:t>
            </a:r>
          </a:p>
          <a:p>
            <a:r>
              <a:rPr lang="en-US" dirty="0"/>
              <a:t>Operate at the EC2 instance level</a:t>
            </a:r>
          </a:p>
          <a:p>
            <a:pPr lvl="1"/>
            <a:r>
              <a:rPr lang="en-US" dirty="0"/>
              <a:t>Security groups are attached to a VM’s NIC</a:t>
            </a:r>
          </a:p>
          <a:p>
            <a:pPr lvl="1"/>
            <a:r>
              <a:rPr lang="en-US" dirty="0"/>
              <a:t>Primary EC2 NIC is eth0 (can have multiple)</a:t>
            </a:r>
          </a:p>
          <a:p>
            <a:r>
              <a:rPr lang="en-US" dirty="0"/>
              <a:t>Each NIC can be associated with up to 5 security groups</a:t>
            </a:r>
          </a:p>
          <a:p>
            <a:r>
              <a:rPr lang="en-US" dirty="0"/>
              <a:t>Security groups are associated with a VPC</a:t>
            </a:r>
          </a:p>
        </p:txBody>
      </p:sp>
      <p:sp>
        <p:nvSpPr>
          <p:cNvPr id="4" name="Rectangle 3">
            <a:extLst>
              <a:ext uri="{FF2B5EF4-FFF2-40B4-BE49-F238E27FC236}">
                <a16:creationId xmlns:a16="http://schemas.microsoft.com/office/drawing/2014/main" id="{725EFD02-8622-46CF-0B37-3990116D2414}"/>
              </a:ext>
            </a:extLst>
          </p:cNvPr>
          <p:cNvSpPr/>
          <p:nvPr/>
        </p:nvSpPr>
        <p:spPr>
          <a:xfrm>
            <a:off x="10234158" y="3099342"/>
            <a:ext cx="1447800" cy="13389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EC2</a:t>
            </a:r>
          </a:p>
        </p:txBody>
      </p:sp>
      <p:pic>
        <p:nvPicPr>
          <p:cNvPr id="6" name="Graphic 5" descr="Network diagram with solid fill">
            <a:extLst>
              <a:ext uri="{FF2B5EF4-FFF2-40B4-BE49-F238E27FC236}">
                <a16:creationId xmlns:a16="http://schemas.microsoft.com/office/drawing/2014/main" id="{4C740556-7964-B2DF-5AE4-E1E69F7233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8192" y="3311613"/>
            <a:ext cx="914400" cy="914400"/>
          </a:xfrm>
          <a:prstGeom prst="rect">
            <a:avLst/>
          </a:prstGeom>
        </p:spPr>
      </p:pic>
      <p:sp>
        <p:nvSpPr>
          <p:cNvPr id="7" name="TextBox 6">
            <a:extLst>
              <a:ext uri="{FF2B5EF4-FFF2-40B4-BE49-F238E27FC236}">
                <a16:creationId xmlns:a16="http://schemas.microsoft.com/office/drawing/2014/main" id="{B1B959E6-42A0-B033-E35D-9C6B85DB4432}"/>
              </a:ext>
            </a:extLst>
          </p:cNvPr>
          <p:cNvSpPr txBox="1"/>
          <p:nvPr/>
        </p:nvSpPr>
        <p:spPr>
          <a:xfrm>
            <a:off x="9606080" y="2942281"/>
            <a:ext cx="529312" cy="369332"/>
          </a:xfrm>
          <a:prstGeom prst="rect">
            <a:avLst/>
          </a:prstGeom>
          <a:noFill/>
        </p:spPr>
        <p:txBody>
          <a:bodyPr wrap="none" rtlCol="0">
            <a:spAutoFit/>
          </a:bodyPr>
          <a:lstStyle/>
          <a:p>
            <a:r>
              <a:rPr lang="en-US" dirty="0"/>
              <a:t>NIC</a:t>
            </a:r>
          </a:p>
        </p:txBody>
      </p:sp>
      <p:sp>
        <p:nvSpPr>
          <p:cNvPr id="8" name="Heptagon 7">
            <a:extLst>
              <a:ext uri="{FF2B5EF4-FFF2-40B4-BE49-F238E27FC236}">
                <a16:creationId xmlns:a16="http://schemas.microsoft.com/office/drawing/2014/main" id="{69B7E3FF-7B19-3F13-D0A7-52C2A0F80DCE}"/>
              </a:ext>
            </a:extLst>
          </p:cNvPr>
          <p:cNvSpPr/>
          <p:nvPr/>
        </p:nvSpPr>
        <p:spPr>
          <a:xfrm>
            <a:off x="8424749" y="4431255"/>
            <a:ext cx="914400" cy="859971"/>
          </a:xfrm>
          <a:prstGeom prst="hept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Security group</a:t>
            </a:r>
          </a:p>
        </p:txBody>
      </p:sp>
      <p:cxnSp>
        <p:nvCxnSpPr>
          <p:cNvPr id="12" name="Elbow Connector 11">
            <a:extLst>
              <a:ext uri="{FF2B5EF4-FFF2-40B4-BE49-F238E27FC236}">
                <a16:creationId xmlns:a16="http://schemas.microsoft.com/office/drawing/2014/main" id="{27C3F2CC-7E52-ECEE-C4C4-30A761ACE35B}"/>
              </a:ext>
            </a:extLst>
          </p:cNvPr>
          <p:cNvCxnSpPr>
            <a:stCxn id="8" idx="1"/>
          </p:cNvCxnSpPr>
          <p:nvPr/>
        </p:nvCxnSpPr>
        <p:spPr>
          <a:xfrm flipV="1">
            <a:off x="9339151" y="4136571"/>
            <a:ext cx="531585" cy="847737"/>
          </a:xfrm>
          <a:prstGeom prst="bentConnector2">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FA9A4F59-0B26-549E-74E0-FA9EE2410C1A}"/>
              </a:ext>
            </a:extLst>
          </p:cNvPr>
          <p:cNvCxnSpPr>
            <a:stCxn id="8" idx="2"/>
          </p:cNvCxnSpPr>
          <p:nvPr/>
        </p:nvCxnSpPr>
        <p:spPr>
          <a:xfrm rot="5400000" flipH="1" flipV="1">
            <a:off x="8953778" y="4186610"/>
            <a:ext cx="1236263" cy="972979"/>
          </a:xfrm>
          <a:prstGeom prst="bentConnector3">
            <a:avLst>
              <a:gd name="adj1" fmla="val -18491"/>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76D9BC60-5971-2C4D-A9EA-6B0488968F76}"/>
              </a:ext>
            </a:extLst>
          </p:cNvPr>
          <p:cNvCxnSpPr>
            <a:stCxn id="8" idx="6"/>
          </p:cNvCxnSpPr>
          <p:nvPr/>
        </p:nvCxnSpPr>
        <p:spPr>
          <a:xfrm rot="5400000" flipH="1" flipV="1">
            <a:off x="9045121" y="3605641"/>
            <a:ext cx="662442" cy="988787"/>
          </a:xfrm>
          <a:prstGeom prst="bentConnector2">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58A9A79F-AC8B-7321-0BD6-05B0D6530F9F}"/>
              </a:ext>
            </a:extLst>
          </p:cNvPr>
          <p:cNvSpPr txBox="1"/>
          <p:nvPr/>
        </p:nvSpPr>
        <p:spPr>
          <a:xfrm>
            <a:off x="9384193" y="5266620"/>
            <a:ext cx="629162" cy="307777"/>
          </a:xfrm>
          <a:prstGeom prst="rect">
            <a:avLst/>
          </a:prstGeom>
          <a:noFill/>
        </p:spPr>
        <p:txBody>
          <a:bodyPr wrap="square" rtlCol="0">
            <a:spAutoFit/>
          </a:bodyPr>
          <a:lstStyle/>
          <a:p>
            <a:r>
              <a:rPr lang="en-US" sz="1400" dirty="0">
                <a:solidFill>
                  <a:schemeClr val="accent1"/>
                </a:solidFill>
              </a:rPr>
              <a:t>SSH</a:t>
            </a:r>
            <a:endParaRPr lang="en-US" dirty="0">
              <a:solidFill>
                <a:schemeClr val="accent1"/>
              </a:solidFill>
            </a:endParaRPr>
          </a:p>
        </p:txBody>
      </p:sp>
      <p:sp>
        <p:nvSpPr>
          <p:cNvPr id="18" name="TextBox 17">
            <a:extLst>
              <a:ext uri="{FF2B5EF4-FFF2-40B4-BE49-F238E27FC236}">
                <a16:creationId xmlns:a16="http://schemas.microsoft.com/office/drawing/2014/main" id="{6307033B-F4B9-A868-C5D1-25A90AABFD6C}"/>
              </a:ext>
            </a:extLst>
          </p:cNvPr>
          <p:cNvSpPr txBox="1"/>
          <p:nvPr/>
        </p:nvSpPr>
        <p:spPr>
          <a:xfrm>
            <a:off x="9315435" y="4569868"/>
            <a:ext cx="629162" cy="461665"/>
          </a:xfrm>
          <a:prstGeom prst="rect">
            <a:avLst/>
          </a:prstGeom>
          <a:noFill/>
        </p:spPr>
        <p:txBody>
          <a:bodyPr wrap="square" rtlCol="0">
            <a:spAutoFit/>
          </a:bodyPr>
          <a:lstStyle/>
          <a:p>
            <a:r>
              <a:rPr lang="en-US" sz="1200" dirty="0">
                <a:solidFill>
                  <a:schemeClr val="accent1"/>
                </a:solidFill>
              </a:rPr>
              <a:t>Subnet traffic</a:t>
            </a:r>
          </a:p>
        </p:txBody>
      </p:sp>
      <p:sp>
        <p:nvSpPr>
          <p:cNvPr id="19" name="TextBox 18">
            <a:extLst>
              <a:ext uri="{FF2B5EF4-FFF2-40B4-BE49-F238E27FC236}">
                <a16:creationId xmlns:a16="http://schemas.microsoft.com/office/drawing/2014/main" id="{3473C3A2-F718-03B4-59AA-320DE793CDE7}"/>
              </a:ext>
            </a:extLst>
          </p:cNvPr>
          <p:cNvSpPr txBox="1"/>
          <p:nvPr/>
        </p:nvSpPr>
        <p:spPr>
          <a:xfrm>
            <a:off x="8971474" y="3515389"/>
            <a:ext cx="686592" cy="307777"/>
          </a:xfrm>
          <a:prstGeom prst="rect">
            <a:avLst/>
          </a:prstGeom>
          <a:noFill/>
        </p:spPr>
        <p:txBody>
          <a:bodyPr wrap="square" rtlCol="0">
            <a:spAutoFit/>
          </a:bodyPr>
          <a:lstStyle/>
          <a:p>
            <a:r>
              <a:rPr lang="en-US" sz="1400" dirty="0">
                <a:solidFill>
                  <a:schemeClr val="accent4"/>
                </a:solidFill>
              </a:rPr>
              <a:t>HTTP</a:t>
            </a:r>
            <a:endParaRPr lang="en-US" dirty="0">
              <a:solidFill>
                <a:schemeClr val="accent4"/>
              </a:solidFill>
            </a:endParaRPr>
          </a:p>
        </p:txBody>
      </p:sp>
    </p:spTree>
    <p:extLst>
      <p:ext uri="{BB962C8B-B14F-4D97-AF65-F5344CB8AC3E}">
        <p14:creationId xmlns:p14="http://schemas.microsoft.com/office/powerpoint/2010/main" val="2569283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DBC7-5E9F-3DCD-2353-E9F6C182CB88}"/>
              </a:ext>
            </a:extLst>
          </p:cNvPr>
          <p:cNvSpPr>
            <a:spLocks noGrp="1"/>
          </p:cNvSpPr>
          <p:nvPr>
            <p:ph type="title"/>
          </p:nvPr>
        </p:nvSpPr>
        <p:spPr>
          <a:xfrm>
            <a:off x="1141413" y="324604"/>
            <a:ext cx="9905998" cy="1478570"/>
          </a:xfrm>
        </p:spPr>
        <p:txBody>
          <a:bodyPr/>
          <a:lstStyle/>
          <a:p>
            <a:r>
              <a:rPr lang="en-US" dirty="0"/>
              <a:t>Security Groups</a:t>
            </a:r>
          </a:p>
        </p:txBody>
      </p:sp>
      <p:sp>
        <p:nvSpPr>
          <p:cNvPr id="3" name="Content Placeholder 2">
            <a:extLst>
              <a:ext uri="{FF2B5EF4-FFF2-40B4-BE49-F238E27FC236}">
                <a16:creationId xmlns:a16="http://schemas.microsoft.com/office/drawing/2014/main" id="{1717AD66-3C78-D29C-B489-2647266B41DF}"/>
              </a:ext>
            </a:extLst>
          </p:cNvPr>
          <p:cNvSpPr>
            <a:spLocks noGrp="1"/>
          </p:cNvSpPr>
          <p:nvPr>
            <p:ph idx="1"/>
          </p:nvPr>
        </p:nvSpPr>
        <p:spPr>
          <a:xfrm>
            <a:off x="1141412" y="1451427"/>
            <a:ext cx="9905999" cy="3062742"/>
          </a:xfrm>
        </p:spPr>
        <p:txBody>
          <a:bodyPr/>
          <a:lstStyle/>
          <a:p>
            <a:r>
              <a:rPr lang="en-US" dirty="0">
                <a:solidFill>
                  <a:schemeClr val="accent2"/>
                </a:solidFill>
              </a:rPr>
              <a:t>Inbound traffic</a:t>
            </a:r>
            <a:r>
              <a:rPr lang="en-US" dirty="0"/>
              <a:t> is DENY by default </a:t>
            </a:r>
          </a:p>
          <a:p>
            <a:pPr lvl="1"/>
            <a:r>
              <a:rPr lang="en-US" dirty="0"/>
              <a:t>We set security group rules to ALLOW specified traffic</a:t>
            </a:r>
          </a:p>
          <a:p>
            <a:pPr lvl="1"/>
            <a:r>
              <a:rPr lang="en-US" dirty="0"/>
              <a:t>If access is not specifically allowed, it is implicitly denied</a:t>
            </a:r>
          </a:p>
          <a:p>
            <a:r>
              <a:rPr lang="en-US" dirty="0">
                <a:solidFill>
                  <a:schemeClr val="accent2"/>
                </a:solidFill>
              </a:rPr>
              <a:t>Outbound traffic </a:t>
            </a:r>
            <a:r>
              <a:rPr lang="en-US" dirty="0"/>
              <a:t>is allowed by default when creating a new security group</a:t>
            </a:r>
          </a:p>
          <a:p>
            <a:r>
              <a:rPr lang="en-US" dirty="0"/>
              <a:t>Create the rules using the protocol, the port or port range, and the source inbound rules or destination outbound rules for the traffic</a:t>
            </a:r>
          </a:p>
          <a:p>
            <a:pPr marL="0" indent="0">
              <a:buNone/>
            </a:pPr>
            <a:endParaRPr lang="en-US" dirty="0"/>
          </a:p>
          <a:p>
            <a:endParaRPr lang="en-US" dirty="0"/>
          </a:p>
        </p:txBody>
      </p:sp>
      <p:pic>
        <p:nvPicPr>
          <p:cNvPr id="5" name="Picture 4" descr="A screenshot of a computer&#10;&#10;Description automatically generated">
            <a:extLst>
              <a:ext uri="{FF2B5EF4-FFF2-40B4-BE49-F238E27FC236}">
                <a16:creationId xmlns:a16="http://schemas.microsoft.com/office/drawing/2014/main" id="{8A196383-109E-6EEA-8500-2E88979DA0A5}"/>
              </a:ext>
            </a:extLst>
          </p:cNvPr>
          <p:cNvPicPr>
            <a:picLocks noChangeAspect="1"/>
          </p:cNvPicPr>
          <p:nvPr/>
        </p:nvPicPr>
        <p:blipFill>
          <a:blip r:embed="rId2"/>
          <a:stretch>
            <a:fillRect/>
          </a:stretch>
        </p:blipFill>
        <p:spPr>
          <a:xfrm>
            <a:off x="1951263" y="4615283"/>
            <a:ext cx="7772400" cy="2051418"/>
          </a:xfrm>
          <a:prstGeom prst="rect">
            <a:avLst/>
          </a:prstGeom>
        </p:spPr>
      </p:pic>
    </p:spTree>
    <p:extLst>
      <p:ext uri="{BB962C8B-B14F-4D97-AF65-F5344CB8AC3E}">
        <p14:creationId xmlns:p14="http://schemas.microsoft.com/office/powerpoint/2010/main" val="37160219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90FC-BC93-4D14-4B51-209074DF261E}"/>
              </a:ext>
            </a:extLst>
          </p:cNvPr>
          <p:cNvSpPr>
            <a:spLocks noGrp="1"/>
          </p:cNvSpPr>
          <p:nvPr>
            <p:ph type="title"/>
          </p:nvPr>
        </p:nvSpPr>
        <p:spPr/>
        <p:txBody>
          <a:bodyPr/>
          <a:lstStyle/>
          <a:p>
            <a:r>
              <a:rPr lang="en-US" dirty="0"/>
              <a:t>Security Groups</a:t>
            </a:r>
          </a:p>
        </p:txBody>
      </p:sp>
      <p:pic>
        <p:nvPicPr>
          <p:cNvPr id="2050" name="Picture 2" descr="AWS Security Groups Best Practices | Wiz">
            <a:extLst>
              <a:ext uri="{FF2B5EF4-FFF2-40B4-BE49-F238E27FC236}">
                <a16:creationId xmlns:a16="http://schemas.microsoft.com/office/drawing/2014/main" id="{71A3865A-E23B-0B15-FB84-FA2EEA8F6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988102"/>
            <a:ext cx="6108700" cy="4584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ECA124-25B8-B5B9-DE65-99487A16E8AA}"/>
              </a:ext>
            </a:extLst>
          </p:cNvPr>
          <p:cNvSpPr txBox="1"/>
          <p:nvPr/>
        </p:nvSpPr>
        <p:spPr>
          <a:xfrm>
            <a:off x="7387614" y="6239482"/>
            <a:ext cx="1295547" cy="369332"/>
          </a:xfrm>
          <a:prstGeom prst="rect">
            <a:avLst/>
          </a:prstGeom>
          <a:noFill/>
        </p:spPr>
        <p:txBody>
          <a:bodyPr wrap="none" rtlCol="0">
            <a:spAutoFit/>
          </a:bodyPr>
          <a:lstStyle/>
          <a:p>
            <a:r>
              <a:rPr lang="en-US" dirty="0"/>
              <a:t>Source: Wiz</a:t>
            </a:r>
          </a:p>
        </p:txBody>
      </p:sp>
      <p:sp>
        <p:nvSpPr>
          <p:cNvPr id="3" name="TextBox 2">
            <a:extLst>
              <a:ext uri="{FF2B5EF4-FFF2-40B4-BE49-F238E27FC236}">
                <a16:creationId xmlns:a16="http://schemas.microsoft.com/office/drawing/2014/main" id="{075D26BB-AE03-C2B1-F097-0DDC2C5628BC}"/>
              </a:ext>
            </a:extLst>
          </p:cNvPr>
          <p:cNvSpPr txBox="1"/>
          <p:nvPr/>
        </p:nvSpPr>
        <p:spPr>
          <a:xfrm>
            <a:off x="7903029" y="2296885"/>
            <a:ext cx="3494314" cy="2308324"/>
          </a:xfrm>
          <a:prstGeom prst="rect">
            <a:avLst/>
          </a:prstGeom>
          <a:noFill/>
        </p:spPr>
        <p:txBody>
          <a:bodyPr wrap="square" rtlCol="0">
            <a:spAutoFit/>
          </a:bodyPr>
          <a:lstStyle/>
          <a:p>
            <a:r>
              <a:rPr lang="en-US" dirty="0"/>
              <a:t>You can associate security groups with resources that perform the same function.</a:t>
            </a:r>
          </a:p>
          <a:p>
            <a:r>
              <a:rPr lang="en-US" dirty="0"/>
              <a:t>For example, you can associate all of your web servers with one security group and you database servers with a different security group.</a:t>
            </a:r>
          </a:p>
        </p:txBody>
      </p:sp>
    </p:spTree>
    <p:extLst>
      <p:ext uri="{BB962C8B-B14F-4D97-AF65-F5344CB8AC3E}">
        <p14:creationId xmlns:p14="http://schemas.microsoft.com/office/powerpoint/2010/main" val="35153182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FBC5-6B08-89CF-7F6F-3A6F38CEE437}"/>
              </a:ext>
            </a:extLst>
          </p:cNvPr>
          <p:cNvSpPr>
            <a:spLocks noGrp="1"/>
          </p:cNvSpPr>
          <p:nvPr>
            <p:ph type="title"/>
          </p:nvPr>
        </p:nvSpPr>
        <p:spPr/>
        <p:txBody>
          <a:bodyPr/>
          <a:lstStyle/>
          <a:p>
            <a:r>
              <a:rPr lang="en-US" dirty="0"/>
              <a:t>Security Groups</a:t>
            </a:r>
          </a:p>
        </p:txBody>
      </p:sp>
      <p:pic>
        <p:nvPicPr>
          <p:cNvPr id="1026" name="Picture 2" descr="Control traffic to your AWS resources using security groups - Amazon  Virtual Private Cloud">
            <a:extLst>
              <a:ext uri="{FF2B5EF4-FFF2-40B4-BE49-F238E27FC236}">
                <a16:creationId xmlns:a16="http://schemas.microsoft.com/office/drawing/2014/main" id="{6929B176-72CF-0A21-CF87-D9782E615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1565250"/>
            <a:ext cx="8029121" cy="4688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FF797A-F8BB-03E6-C09D-4C9FAEAEAD26}"/>
              </a:ext>
            </a:extLst>
          </p:cNvPr>
          <p:cNvSpPr txBox="1"/>
          <p:nvPr/>
        </p:nvSpPr>
        <p:spPr>
          <a:xfrm>
            <a:off x="836612" y="6253544"/>
            <a:ext cx="2777492" cy="369332"/>
          </a:xfrm>
          <a:prstGeom prst="rect">
            <a:avLst/>
          </a:prstGeom>
          <a:noFill/>
        </p:spPr>
        <p:txBody>
          <a:bodyPr wrap="none" rtlCol="0">
            <a:spAutoFit/>
          </a:bodyPr>
          <a:lstStyle/>
          <a:p>
            <a:r>
              <a:rPr lang="en-US" dirty="0"/>
              <a:t>Source: AWS Documentation</a:t>
            </a:r>
          </a:p>
        </p:txBody>
      </p:sp>
      <p:sp>
        <p:nvSpPr>
          <p:cNvPr id="3" name="TextBox 2">
            <a:extLst>
              <a:ext uri="{FF2B5EF4-FFF2-40B4-BE49-F238E27FC236}">
                <a16:creationId xmlns:a16="http://schemas.microsoft.com/office/drawing/2014/main" id="{FD10515E-5541-573F-B324-C4069F06CC37}"/>
              </a:ext>
            </a:extLst>
          </p:cNvPr>
          <p:cNvSpPr txBox="1"/>
          <p:nvPr/>
        </p:nvSpPr>
        <p:spPr>
          <a:xfrm>
            <a:off x="8974187" y="1445199"/>
            <a:ext cx="2777491" cy="4801314"/>
          </a:xfrm>
          <a:prstGeom prst="rect">
            <a:avLst/>
          </a:prstGeom>
          <a:noFill/>
        </p:spPr>
        <p:txBody>
          <a:bodyPr wrap="square" rtlCol="0">
            <a:spAutoFit/>
          </a:bodyPr>
          <a:lstStyle/>
          <a:p>
            <a:r>
              <a:rPr lang="en-US" dirty="0"/>
              <a:t>In this example, VMs in Subnet A allow inbound traffic from: </a:t>
            </a:r>
          </a:p>
          <a:p>
            <a:pPr marL="342900" indent="-342900">
              <a:buAutoNum type="arabicPeriod"/>
            </a:pPr>
            <a:r>
              <a:rPr lang="en-US" dirty="0"/>
              <a:t>SSH connections from IPs in the 198.51.100.0/24 CIDR block</a:t>
            </a:r>
          </a:p>
          <a:p>
            <a:pPr marL="342900" indent="-342900">
              <a:buAutoNum type="arabicPeriod"/>
            </a:pPr>
            <a:r>
              <a:rPr lang="en-US" dirty="0"/>
              <a:t>Traffic internal to the subnet</a:t>
            </a:r>
          </a:p>
          <a:p>
            <a:r>
              <a:rPr lang="en-US" dirty="0"/>
              <a:t>VMs in subnet B allow inbound traffic from:</a:t>
            </a:r>
          </a:p>
          <a:p>
            <a:pPr marL="342900" indent="-342900">
              <a:buAutoNum type="arabicPeriod"/>
            </a:pPr>
            <a:r>
              <a:rPr lang="en-US" dirty="0"/>
              <a:t>Traffic internal to the subnet</a:t>
            </a:r>
          </a:p>
          <a:p>
            <a:pPr marL="342900" indent="-342900">
              <a:buAutoNum type="arabicPeriod"/>
            </a:pPr>
            <a:r>
              <a:rPr lang="en-US" dirty="0"/>
              <a:t>SSH connections from Subnet A</a:t>
            </a:r>
          </a:p>
          <a:p>
            <a:pPr marL="342900" indent="-342900">
              <a:buAutoNum type="arabicPeriod"/>
            </a:pPr>
            <a:endParaRPr lang="en-US" dirty="0"/>
          </a:p>
          <a:p>
            <a:r>
              <a:rPr lang="en-US" dirty="0"/>
              <a:t>All outbound traffic is allowed in each subnet.</a:t>
            </a:r>
          </a:p>
        </p:txBody>
      </p:sp>
    </p:spTree>
    <p:extLst>
      <p:ext uri="{BB962C8B-B14F-4D97-AF65-F5344CB8AC3E}">
        <p14:creationId xmlns:p14="http://schemas.microsoft.com/office/powerpoint/2010/main" val="2946951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1577-CD63-27A8-4B59-377733751493}"/>
              </a:ext>
            </a:extLst>
          </p:cNvPr>
          <p:cNvSpPr>
            <a:spLocks noGrp="1"/>
          </p:cNvSpPr>
          <p:nvPr>
            <p:ph type="title"/>
          </p:nvPr>
        </p:nvSpPr>
        <p:spPr/>
        <p:txBody>
          <a:bodyPr/>
          <a:lstStyle/>
          <a:p>
            <a:r>
              <a:rPr lang="en-US" dirty="0"/>
              <a:t>Security Groups</a:t>
            </a:r>
          </a:p>
        </p:txBody>
      </p:sp>
      <p:sp>
        <p:nvSpPr>
          <p:cNvPr id="3" name="Content Placeholder 2">
            <a:extLst>
              <a:ext uri="{FF2B5EF4-FFF2-40B4-BE49-F238E27FC236}">
                <a16:creationId xmlns:a16="http://schemas.microsoft.com/office/drawing/2014/main" id="{F508BED5-D933-3596-DD09-B6C24145861B}"/>
              </a:ext>
            </a:extLst>
          </p:cNvPr>
          <p:cNvSpPr>
            <a:spLocks noGrp="1"/>
          </p:cNvSpPr>
          <p:nvPr>
            <p:ph idx="1"/>
          </p:nvPr>
        </p:nvSpPr>
        <p:spPr/>
        <p:txBody>
          <a:bodyPr>
            <a:normAutofit lnSpcReduction="10000"/>
          </a:bodyPr>
          <a:lstStyle/>
          <a:p>
            <a:r>
              <a:rPr lang="en-US" dirty="0"/>
              <a:t>Defined as </a:t>
            </a:r>
            <a:r>
              <a:rPr lang="en-US" dirty="0">
                <a:solidFill>
                  <a:schemeClr val="accent1"/>
                </a:solidFill>
              </a:rPr>
              <a:t>stateful</a:t>
            </a:r>
            <a:r>
              <a:rPr lang="en-US" dirty="0"/>
              <a:t>; if requests are allowed in, the response traffic is allowed out regardless of the defined outbound rules. </a:t>
            </a:r>
          </a:p>
          <a:p>
            <a:r>
              <a:rPr lang="en-US" dirty="0"/>
              <a:t>However, an inbound port request does not necessarily use the same port number for outbound response</a:t>
            </a:r>
          </a:p>
          <a:p>
            <a:pPr lvl="1"/>
            <a:r>
              <a:rPr lang="en-US" dirty="0"/>
              <a:t>If a rule allows inbound HTTP on port 80, the outbound traffic response is allowed out, but the response traffic does not use port 80 outbound. </a:t>
            </a:r>
          </a:p>
          <a:p>
            <a:pPr lvl="1"/>
            <a:r>
              <a:rPr lang="en-US" dirty="0"/>
              <a:t>In most cases outbound traffic uses a dynamically assigned port called an </a:t>
            </a:r>
            <a:r>
              <a:rPr lang="en-US" dirty="0">
                <a:solidFill>
                  <a:schemeClr val="accent1"/>
                </a:solidFill>
              </a:rPr>
              <a:t>ephemeral port </a:t>
            </a:r>
            <a:r>
              <a:rPr lang="en-US" dirty="0"/>
              <a:t>(port is assigned by the underlying OS)</a:t>
            </a:r>
          </a:p>
          <a:p>
            <a:endParaRPr lang="en-US" dirty="0"/>
          </a:p>
          <a:p>
            <a:pPr lvl="1"/>
            <a:endParaRPr lang="en-US" dirty="0"/>
          </a:p>
        </p:txBody>
      </p:sp>
    </p:spTree>
    <p:extLst>
      <p:ext uri="{BB962C8B-B14F-4D97-AF65-F5344CB8AC3E}">
        <p14:creationId xmlns:p14="http://schemas.microsoft.com/office/powerpoint/2010/main" val="131550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97A6-D301-AE13-0FEA-15693A0914BF}"/>
              </a:ext>
            </a:extLst>
          </p:cNvPr>
          <p:cNvSpPr>
            <a:spLocks noGrp="1"/>
          </p:cNvSpPr>
          <p:nvPr>
            <p:ph type="title"/>
          </p:nvPr>
        </p:nvSpPr>
        <p:spPr/>
        <p:txBody>
          <a:bodyPr/>
          <a:lstStyle/>
          <a:p>
            <a:r>
              <a:rPr lang="en-US" dirty="0"/>
              <a:t>Security Group Best Practices</a:t>
            </a:r>
          </a:p>
        </p:txBody>
      </p:sp>
      <p:sp>
        <p:nvSpPr>
          <p:cNvPr id="3" name="Content Placeholder 2">
            <a:extLst>
              <a:ext uri="{FF2B5EF4-FFF2-40B4-BE49-F238E27FC236}">
                <a16:creationId xmlns:a16="http://schemas.microsoft.com/office/drawing/2014/main" id="{105B0B17-5AEE-ED41-7F65-6CDFABA040DD}"/>
              </a:ext>
            </a:extLst>
          </p:cNvPr>
          <p:cNvSpPr>
            <a:spLocks noGrp="1"/>
          </p:cNvSpPr>
          <p:nvPr>
            <p:ph idx="1"/>
          </p:nvPr>
        </p:nvSpPr>
        <p:spPr/>
        <p:txBody>
          <a:bodyPr>
            <a:normAutofit fontScale="85000" lnSpcReduction="10000"/>
          </a:bodyPr>
          <a:lstStyle/>
          <a:p>
            <a:r>
              <a:rPr lang="en-US" dirty="0"/>
              <a:t>Restrict what ports need to be opened</a:t>
            </a:r>
          </a:p>
          <a:p>
            <a:r>
              <a:rPr lang="en-US" dirty="0"/>
              <a:t>If you place a load balancer in front of your EC2 instances, the only ports that need to be allowed by the security group protecting the load balancer are the port or ports your application requires. </a:t>
            </a:r>
          </a:p>
          <a:p>
            <a:r>
              <a:rPr lang="en-US" dirty="0"/>
              <a:t>Pick unique ports based on your production server’s tier placement</a:t>
            </a:r>
          </a:p>
          <a:p>
            <a:pPr lvl="1"/>
            <a:r>
              <a:rPr lang="en-US" dirty="0"/>
              <a:t>E.g. Web servers could be assigned port 3020</a:t>
            </a:r>
          </a:p>
          <a:p>
            <a:pPr lvl="1"/>
            <a:r>
              <a:rPr lang="en-US" dirty="0"/>
              <a:t>Application servers 3030</a:t>
            </a:r>
          </a:p>
          <a:p>
            <a:pPr lvl="1"/>
            <a:r>
              <a:rPr lang="en-US" dirty="0"/>
              <a:t>Database instances with custom ports chosen</a:t>
            </a:r>
          </a:p>
          <a:p>
            <a:r>
              <a:rPr lang="en-US" dirty="0"/>
              <a:t>Pick good names for your security groups!</a:t>
            </a:r>
          </a:p>
        </p:txBody>
      </p:sp>
    </p:spTree>
    <p:extLst>
      <p:ext uri="{BB962C8B-B14F-4D97-AF65-F5344CB8AC3E}">
        <p14:creationId xmlns:p14="http://schemas.microsoft.com/office/powerpoint/2010/main" val="1789568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4264-DB85-9C5A-9635-F7E97A98744E}"/>
              </a:ext>
            </a:extLst>
          </p:cNvPr>
          <p:cNvSpPr>
            <a:spLocks noGrp="1"/>
          </p:cNvSpPr>
          <p:nvPr>
            <p:ph type="title"/>
          </p:nvPr>
        </p:nvSpPr>
        <p:spPr/>
        <p:txBody>
          <a:bodyPr/>
          <a:lstStyle/>
          <a:p>
            <a:r>
              <a:rPr lang="en-US" dirty="0"/>
              <a:t>Default Security Group</a:t>
            </a:r>
          </a:p>
        </p:txBody>
      </p:sp>
      <p:sp>
        <p:nvSpPr>
          <p:cNvPr id="3" name="Content Placeholder 2">
            <a:extLst>
              <a:ext uri="{FF2B5EF4-FFF2-40B4-BE49-F238E27FC236}">
                <a16:creationId xmlns:a16="http://schemas.microsoft.com/office/drawing/2014/main" id="{93B48B93-058A-7807-54DC-7E7A16535FAE}"/>
              </a:ext>
            </a:extLst>
          </p:cNvPr>
          <p:cNvSpPr>
            <a:spLocks noGrp="1"/>
          </p:cNvSpPr>
          <p:nvPr>
            <p:ph idx="1"/>
          </p:nvPr>
        </p:nvSpPr>
        <p:spPr/>
        <p:txBody>
          <a:bodyPr/>
          <a:lstStyle/>
          <a:p>
            <a:r>
              <a:rPr lang="en-US" dirty="0"/>
              <a:t>When you create a VPC, a default security group is created</a:t>
            </a:r>
          </a:p>
          <a:p>
            <a:pPr lvl="1"/>
            <a:r>
              <a:rPr lang="en-US" dirty="0"/>
              <a:t>Allows all outbound traffic between EC2 instances assigned the security group, however, any other traffic is implicitly denied.</a:t>
            </a:r>
          </a:p>
          <a:p>
            <a:pPr lvl="1"/>
            <a:r>
              <a:rPr lang="en-US" dirty="0"/>
              <a:t>Can’t delete it, but don’t have to use it. </a:t>
            </a:r>
          </a:p>
        </p:txBody>
      </p:sp>
    </p:spTree>
    <p:extLst>
      <p:ext uri="{BB962C8B-B14F-4D97-AF65-F5344CB8AC3E}">
        <p14:creationId xmlns:p14="http://schemas.microsoft.com/office/powerpoint/2010/main" val="36608663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DAFC-B70A-7242-0B68-7CE5DA670FEB}"/>
              </a:ext>
            </a:extLst>
          </p:cNvPr>
          <p:cNvSpPr>
            <a:spLocks noGrp="1"/>
          </p:cNvSpPr>
          <p:nvPr>
            <p:ph type="title"/>
          </p:nvPr>
        </p:nvSpPr>
        <p:spPr/>
        <p:txBody>
          <a:bodyPr/>
          <a:lstStyle/>
          <a:p>
            <a:r>
              <a:rPr lang="en-US" dirty="0"/>
              <a:t>Security Group Summary</a:t>
            </a:r>
          </a:p>
        </p:txBody>
      </p:sp>
      <p:graphicFrame>
        <p:nvGraphicFramePr>
          <p:cNvPr id="4" name="Content Placeholder 3">
            <a:extLst>
              <a:ext uri="{FF2B5EF4-FFF2-40B4-BE49-F238E27FC236}">
                <a16:creationId xmlns:a16="http://schemas.microsoft.com/office/drawing/2014/main" id="{4D400277-71AD-31D0-25DB-830DEA6C7864}"/>
              </a:ext>
            </a:extLst>
          </p:cNvPr>
          <p:cNvGraphicFramePr>
            <a:graphicFrameLocks noGrp="1"/>
          </p:cNvGraphicFramePr>
          <p:nvPr>
            <p:ph idx="1"/>
          </p:nvPr>
        </p:nvGraphicFramePr>
        <p:xfrm>
          <a:off x="1141412" y="1894114"/>
          <a:ext cx="9905999" cy="4724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423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AEB1-53C2-4492-809C-93F0DC94B48E}"/>
              </a:ext>
            </a:extLst>
          </p:cNvPr>
          <p:cNvSpPr>
            <a:spLocks noGrp="1"/>
          </p:cNvSpPr>
          <p:nvPr>
            <p:ph type="title"/>
          </p:nvPr>
        </p:nvSpPr>
        <p:spPr/>
        <p:txBody>
          <a:bodyPr/>
          <a:lstStyle/>
          <a:p>
            <a:r>
              <a:rPr lang="en-US" dirty="0"/>
              <a:t>Defining Cloud Computing</a:t>
            </a:r>
          </a:p>
        </p:txBody>
      </p:sp>
      <p:sp>
        <p:nvSpPr>
          <p:cNvPr id="4" name="TextBox 3">
            <a:extLst>
              <a:ext uri="{FF2B5EF4-FFF2-40B4-BE49-F238E27FC236}">
                <a16:creationId xmlns:a16="http://schemas.microsoft.com/office/drawing/2014/main" id="{3637F8B2-EE4D-28E1-CBE7-4976D4BC93B7}"/>
              </a:ext>
            </a:extLst>
          </p:cNvPr>
          <p:cNvSpPr txBox="1"/>
          <p:nvPr/>
        </p:nvSpPr>
        <p:spPr>
          <a:xfrm>
            <a:off x="1141411" y="2400311"/>
            <a:ext cx="8704047" cy="3539430"/>
          </a:xfrm>
          <a:prstGeom prst="rect">
            <a:avLst/>
          </a:prstGeom>
          <a:noFill/>
        </p:spPr>
        <p:txBody>
          <a:bodyPr wrap="square" rtlCol="0">
            <a:spAutoFit/>
          </a:bodyPr>
          <a:lstStyle/>
          <a:p>
            <a:r>
              <a:rPr lang="en-US" sz="3200" dirty="0">
                <a:solidFill>
                  <a:schemeClr val="accent1"/>
                </a:solidFill>
              </a:rPr>
              <a:t>RESILLIENCY</a:t>
            </a:r>
          </a:p>
          <a:p>
            <a:endParaRPr lang="en-US" sz="2400" dirty="0">
              <a:solidFill>
                <a:schemeClr val="accent1"/>
              </a:solidFill>
            </a:endParaRPr>
          </a:p>
          <a:p>
            <a:r>
              <a:rPr lang="en-US" sz="2400" dirty="0"/>
              <a:t>A form of failover that distributes redundant implementations of IT resources across physical locations. </a:t>
            </a:r>
          </a:p>
          <a:p>
            <a:endParaRPr lang="en-US" sz="2400" dirty="0"/>
          </a:p>
          <a:p>
            <a:r>
              <a:rPr lang="en-US" sz="2400" dirty="0"/>
              <a:t>This can also refer to the overall ability of a service to recover quickly from any disruption, measured by how fast servers, databases, and networks restart and recover after damage. </a:t>
            </a:r>
          </a:p>
          <a:p>
            <a:endParaRPr lang="en-US" sz="2400" dirty="0"/>
          </a:p>
        </p:txBody>
      </p:sp>
    </p:spTree>
    <p:extLst>
      <p:ext uri="{BB962C8B-B14F-4D97-AF65-F5344CB8AC3E}">
        <p14:creationId xmlns:p14="http://schemas.microsoft.com/office/powerpoint/2010/main" val="4024097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2DB8-3FA3-325D-9A91-AB1FAF363F99}"/>
              </a:ext>
            </a:extLst>
          </p:cNvPr>
          <p:cNvSpPr>
            <a:spLocks noGrp="1"/>
          </p:cNvSpPr>
          <p:nvPr>
            <p:ph type="title"/>
          </p:nvPr>
        </p:nvSpPr>
        <p:spPr/>
        <p:txBody>
          <a:bodyPr/>
          <a:lstStyle/>
          <a:p>
            <a:r>
              <a:rPr lang="en-US" dirty="0"/>
              <a:t>Network ACLs</a:t>
            </a:r>
          </a:p>
        </p:txBody>
      </p:sp>
      <p:sp>
        <p:nvSpPr>
          <p:cNvPr id="3" name="Text Placeholder 2">
            <a:extLst>
              <a:ext uri="{FF2B5EF4-FFF2-40B4-BE49-F238E27FC236}">
                <a16:creationId xmlns:a16="http://schemas.microsoft.com/office/drawing/2014/main" id="{2A1D8D61-06FC-7A53-C0CD-5ACBA9878FDF}"/>
              </a:ext>
            </a:extLst>
          </p:cNvPr>
          <p:cNvSpPr>
            <a:spLocks noGrp="1"/>
          </p:cNvSpPr>
          <p:nvPr>
            <p:ph type="body" idx="1"/>
          </p:nvPr>
        </p:nvSpPr>
        <p:spPr/>
        <p:txBody>
          <a:bodyPr/>
          <a:lstStyle/>
          <a:p>
            <a:r>
              <a:rPr lang="en-US" dirty="0"/>
              <a:t>Controlling Subnet Traffic</a:t>
            </a:r>
          </a:p>
        </p:txBody>
      </p:sp>
    </p:spTree>
    <p:extLst>
      <p:ext uri="{BB962C8B-B14F-4D97-AF65-F5344CB8AC3E}">
        <p14:creationId xmlns:p14="http://schemas.microsoft.com/office/powerpoint/2010/main" val="8743771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DC7A-EEF1-D0B1-1B68-01AF50388218}"/>
              </a:ext>
            </a:extLst>
          </p:cNvPr>
          <p:cNvSpPr>
            <a:spLocks noGrp="1"/>
          </p:cNvSpPr>
          <p:nvPr>
            <p:ph type="title"/>
          </p:nvPr>
        </p:nvSpPr>
        <p:spPr/>
        <p:txBody>
          <a:bodyPr/>
          <a:lstStyle/>
          <a:p>
            <a:r>
              <a:rPr lang="en-US" dirty="0"/>
              <a:t>Network access control lists</a:t>
            </a:r>
          </a:p>
        </p:txBody>
      </p:sp>
      <p:pic>
        <p:nvPicPr>
          <p:cNvPr id="4098" name="Picture 2" descr="Control subnet traffic with network access control lists - Amazon Virtual  Private Cloud">
            <a:extLst>
              <a:ext uri="{FF2B5EF4-FFF2-40B4-BE49-F238E27FC236}">
                <a16:creationId xmlns:a16="http://schemas.microsoft.com/office/drawing/2014/main" id="{9543019E-2D7F-1C9A-095D-DB6E9022A8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1978" y="2359322"/>
            <a:ext cx="5061078" cy="3880160"/>
          </a:xfrm>
          <a:prstGeom prst="rect">
            <a:avLst/>
          </a:prstGeom>
          <a:solidFill>
            <a:schemeClr val="tx1"/>
          </a:solidFill>
        </p:spPr>
      </p:pic>
      <p:sp>
        <p:nvSpPr>
          <p:cNvPr id="4" name="TextBox 3">
            <a:extLst>
              <a:ext uri="{FF2B5EF4-FFF2-40B4-BE49-F238E27FC236}">
                <a16:creationId xmlns:a16="http://schemas.microsoft.com/office/drawing/2014/main" id="{A2519B21-CB0A-1B4D-F475-73B9BA9A75C1}"/>
              </a:ext>
            </a:extLst>
          </p:cNvPr>
          <p:cNvSpPr txBox="1"/>
          <p:nvPr/>
        </p:nvSpPr>
        <p:spPr>
          <a:xfrm>
            <a:off x="6491978" y="6317050"/>
            <a:ext cx="1379673" cy="369332"/>
          </a:xfrm>
          <a:prstGeom prst="rect">
            <a:avLst/>
          </a:prstGeom>
          <a:noFill/>
        </p:spPr>
        <p:txBody>
          <a:bodyPr wrap="none" rtlCol="0">
            <a:spAutoFit/>
          </a:bodyPr>
          <a:lstStyle/>
          <a:p>
            <a:r>
              <a:rPr lang="en-US" dirty="0"/>
              <a:t>Source: AWS</a:t>
            </a:r>
          </a:p>
        </p:txBody>
      </p:sp>
      <p:sp>
        <p:nvSpPr>
          <p:cNvPr id="5" name="TextBox 4">
            <a:extLst>
              <a:ext uri="{FF2B5EF4-FFF2-40B4-BE49-F238E27FC236}">
                <a16:creationId xmlns:a16="http://schemas.microsoft.com/office/drawing/2014/main" id="{0D514B57-09A2-6A2A-9F3C-9F080C73DCC3}"/>
              </a:ext>
            </a:extLst>
          </p:cNvPr>
          <p:cNvSpPr txBox="1"/>
          <p:nvPr/>
        </p:nvSpPr>
        <p:spPr>
          <a:xfrm>
            <a:off x="908957" y="2359322"/>
            <a:ext cx="5061078" cy="3785652"/>
          </a:xfrm>
          <a:prstGeom prst="rect">
            <a:avLst/>
          </a:prstGeom>
          <a:noFill/>
        </p:spPr>
        <p:txBody>
          <a:bodyPr wrap="square">
            <a:spAutoFit/>
          </a:bodyPr>
          <a:lstStyle/>
          <a:p>
            <a:pPr marL="285750" indent="-285750">
              <a:buFont typeface="Arial" panose="020B0604020202020204" pitchFamily="34" charset="0"/>
              <a:buChar char="•"/>
            </a:pPr>
            <a:r>
              <a:rPr lang="en-US" sz="2400" dirty="0"/>
              <a:t>NACLs are an optional software firewall that controls inbound and outbound traffic for each </a:t>
            </a:r>
            <a:r>
              <a:rPr lang="en-US" sz="2400" dirty="0">
                <a:solidFill>
                  <a:schemeClr val="accent1"/>
                </a:solidFill>
              </a:rPr>
              <a:t>subnet</a:t>
            </a:r>
            <a:r>
              <a:rPr lang="en-US" sz="2400" dirty="0"/>
              <a:t> within the VPC</a:t>
            </a:r>
          </a:p>
          <a:p>
            <a:pPr marL="285750" indent="-285750">
              <a:buFont typeface="Arial" panose="020B0604020202020204" pitchFamily="34" charset="0"/>
              <a:buChar char="•"/>
            </a:pPr>
            <a:r>
              <a:rPr lang="en-US" sz="2400" dirty="0"/>
              <a:t>Each NACL contains a set of inbound and outbound subnet traffic rules</a:t>
            </a:r>
          </a:p>
          <a:p>
            <a:pPr marL="285750" indent="-285750">
              <a:buFont typeface="Arial" panose="020B0604020202020204" pitchFamily="34" charset="0"/>
              <a:buChar char="•"/>
            </a:pPr>
            <a:r>
              <a:rPr lang="en-US" sz="2400" dirty="0"/>
              <a:t>A custom NACL can be associated with any subnet</a:t>
            </a:r>
          </a:p>
          <a:p>
            <a:pPr marL="285750" indent="-285750">
              <a:buFont typeface="Arial" panose="020B0604020202020204" pitchFamily="34" charset="0"/>
              <a:buChar char="•"/>
            </a:pPr>
            <a:r>
              <a:rPr lang="en-US" sz="2400" dirty="0"/>
              <a:t>A subnet can only be associated with one ACL</a:t>
            </a:r>
          </a:p>
        </p:txBody>
      </p:sp>
    </p:spTree>
    <p:extLst>
      <p:ext uri="{BB962C8B-B14F-4D97-AF65-F5344CB8AC3E}">
        <p14:creationId xmlns:p14="http://schemas.microsoft.com/office/powerpoint/2010/main" val="12352111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10F8-E5FD-EC56-88EB-B4EAEE87FB69}"/>
              </a:ext>
            </a:extLst>
          </p:cNvPr>
          <p:cNvSpPr>
            <a:spLocks noGrp="1"/>
          </p:cNvSpPr>
          <p:nvPr>
            <p:ph type="title"/>
          </p:nvPr>
        </p:nvSpPr>
        <p:spPr/>
        <p:txBody>
          <a:bodyPr/>
          <a:lstStyle/>
          <a:p>
            <a:r>
              <a:rPr lang="en-US" dirty="0"/>
              <a:t>Network Access Control Lists</a:t>
            </a:r>
          </a:p>
        </p:txBody>
      </p:sp>
      <p:pic>
        <p:nvPicPr>
          <p:cNvPr id="5122" name="Picture 2" descr="AWS Security Groups Guide | Sysdig">
            <a:extLst>
              <a:ext uri="{FF2B5EF4-FFF2-40B4-BE49-F238E27FC236}">
                <a16:creationId xmlns:a16="http://schemas.microsoft.com/office/drawing/2014/main" id="{4C4F685E-71A5-C7B9-93DA-8A6ED1460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641" y="2408164"/>
            <a:ext cx="7720274" cy="3518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35D131-5D0A-3A95-C324-EED9F10E9790}"/>
              </a:ext>
            </a:extLst>
          </p:cNvPr>
          <p:cNvSpPr txBox="1"/>
          <p:nvPr/>
        </p:nvSpPr>
        <p:spPr>
          <a:xfrm>
            <a:off x="4384641" y="5926518"/>
            <a:ext cx="1588897" cy="369332"/>
          </a:xfrm>
          <a:prstGeom prst="rect">
            <a:avLst/>
          </a:prstGeom>
          <a:noFill/>
        </p:spPr>
        <p:txBody>
          <a:bodyPr wrap="none" rtlCol="0">
            <a:spAutoFit/>
          </a:bodyPr>
          <a:lstStyle/>
          <a:p>
            <a:r>
              <a:rPr lang="en-US" dirty="0"/>
              <a:t>Source : </a:t>
            </a:r>
            <a:r>
              <a:rPr lang="en-US" dirty="0" err="1"/>
              <a:t>Sysdig</a:t>
            </a:r>
            <a:endParaRPr lang="en-US" dirty="0"/>
          </a:p>
        </p:txBody>
      </p:sp>
      <p:sp>
        <p:nvSpPr>
          <p:cNvPr id="3" name="Content Placeholder 2">
            <a:extLst>
              <a:ext uri="{FF2B5EF4-FFF2-40B4-BE49-F238E27FC236}">
                <a16:creationId xmlns:a16="http://schemas.microsoft.com/office/drawing/2014/main" id="{2CC7A05C-64BB-1868-9CE3-1BACC84BA9C6}"/>
              </a:ext>
            </a:extLst>
          </p:cNvPr>
          <p:cNvSpPr>
            <a:spLocks noGrp="1"/>
          </p:cNvSpPr>
          <p:nvPr>
            <p:ph idx="1"/>
          </p:nvPr>
        </p:nvSpPr>
        <p:spPr>
          <a:xfrm>
            <a:off x="664030" y="2384804"/>
            <a:ext cx="3474910" cy="3541714"/>
          </a:xfrm>
        </p:spPr>
        <p:txBody>
          <a:bodyPr>
            <a:normAutofit/>
          </a:bodyPr>
          <a:lstStyle/>
          <a:p>
            <a:r>
              <a:rPr lang="en-US" dirty="0"/>
              <a:t>Each VPC has a default NACL</a:t>
            </a:r>
          </a:p>
          <a:p>
            <a:pPr lvl="1"/>
            <a:r>
              <a:rPr lang="en-US" dirty="0"/>
              <a:t>Allows all inbound and outbound IPv4 and IPv6 traffic at the subnet level</a:t>
            </a:r>
          </a:p>
        </p:txBody>
      </p:sp>
    </p:spTree>
    <p:extLst>
      <p:ext uri="{BB962C8B-B14F-4D97-AF65-F5344CB8AC3E}">
        <p14:creationId xmlns:p14="http://schemas.microsoft.com/office/powerpoint/2010/main" val="31789789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95EB-6EA9-E74B-09C1-040ACCA104B5}"/>
              </a:ext>
            </a:extLst>
          </p:cNvPr>
          <p:cNvSpPr>
            <a:spLocks noGrp="1"/>
          </p:cNvSpPr>
          <p:nvPr>
            <p:ph type="title"/>
          </p:nvPr>
        </p:nvSpPr>
        <p:spPr>
          <a:xfrm>
            <a:off x="1141413" y="618518"/>
            <a:ext cx="4649787" cy="1478570"/>
          </a:xfrm>
        </p:spPr>
        <p:txBody>
          <a:bodyPr>
            <a:normAutofit/>
          </a:bodyPr>
          <a:lstStyle/>
          <a:p>
            <a:r>
              <a:rPr lang="en-US" sz="3200" dirty="0"/>
              <a:t>Network Access control lists</a:t>
            </a:r>
          </a:p>
        </p:txBody>
      </p:sp>
      <p:sp>
        <p:nvSpPr>
          <p:cNvPr id="3" name="Content Placeholder 2">
            <a:extLst>
              <a:ext uri="{FF2B5EF4-FFF2-40B4-BE49-F238E27FC236}">
                <a16:creationId xmlns:a16="http://schemas.microsoft.com/office/drawing/2014/main" id="{86C2138E-3563-E350-6A7A-FDEC34023724}"/>
              </a:ext>
            </a:extLst>
          </p:cNvPr>
          <p:cNvSpPr>
            <a:spLocks noGrp="1"/>
          </p:cNvSpPr>
          <p:nvPr>
            <p:ph idx="1"/>
          </p:nvPr>
        </p:nvSpPr>
        <p:spPr>
          <a:xfrm>
            <a:off x="462870" y="2097088"/>
            <a:ext cx="5734730" cy="4271057"/>
          </a:xfrm>
        </p:spPr>
        <p:txBody>
          <a:bodyPr>
            <a:normAutofit fontScale="85000" lnSpcReduction="10000"/>
          </a:bodyPr>
          <a:lstStyle/>
          <a:p>
            <a:r>
              <a:rPr lang="en-US" dirty="0"/>
              <a:t>Why use NACLs if we have security groups?</a:t>
            </a:r>
          </a:p>
          <a:p>
            <a:r>
              <a:rPr lang="en-US" dirty="0"/>
              <a:t>ACLs operate at the lower subnet level and provide an additional layer of defense</a:t>
            </a:r>
          </a:p>
          <a:p>
            <a:r>
              <a:rPr lang="en-US" dirty="0"/>
              <a:t>A single NACL can protect multiple application servers at the subnet level</a:t>
            </a:r>
          </a:p>
          <a:p>
            <a:r>
              <a:rPr lang="en-US" dirty="0"/>
              <a:t>Rules can target an entire subnet or an individual IP</a:t>
            </a:r>
          </a:p>
          <a:p>
            <a:r>
              <a:rPr lang="en-US" dirty="0"/>
              <a:t>Make one NACL change and protect hundreds of instances rather than having to potentially change multiple security groups on each EC2 instance.</a:t>
            </a:r>
          </a:p>
        </p:txBody>
      </p:sp>
      <p:pic>
        <p:nvPicPr>
          <p:cNvPr id="4" name="Picture 2" descr="My journey to AWS Solution Architect Exam — Part 11 — NACL, VPC Peering,  VPC Endpoints &amp; VPC Flow Logs | by MayBeMan | Medium">
            <a:extLst>
              <a:ext uri="{FF2B5EF4-FFF2-40B4-BE49-F238E27FC236}">
                <a16:creationId xmlns:a16="http://schemas.microsoft.com/office/drawing/2014/main" id="{91AA4902-7840-E96F-31DB-F998DA5E5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0" y="215900"/>
            <a:ext cx="5994400" cy="64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01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4ED2-897A-FC20-702F-66709878F5A4}"/>
              </a:ext>
            </a:extLst>
          </p:cNvPr>
          <p:cNvSpPr>
            <a:spLocks noGrp="1"/>
          </p:cNvSpPr>
          <p:nvPr>
            <p:ph type="title"/>
          </p:nvPr>
        </p:nvSpPr>
        <p:spPr/>
        <p:txBody>
          <a:bodyPr/>
          <a:lstStyle/>
          <a:p>
            <a:r>
              <a:rPr lang="en-US" dirty="0"/>
              <a:t>NACL Rules</a:t>
            </a:r>
          </a:p>
        </p:txBody>
      </p:sp>
      <p:sp>
        <p:nvSpPr>
          <p:cNvPr id="3" name="Content Placeholder 2">
            <a:extLst>
              <a:ext uri="{FF2B5EF4-FFF2-40B4-BE49-F238E27FC236}">
                <a16:creationId xmlns:a16="http://schemas.microsoft.com/office/drawing/2014/main" id="{9C92EF0D-F19D-88B5-952E-62DC5A3C1F86}"/>
              </a:ext>
            </a:extLst>
          </p:cNvPr>
          <p:cNvSpPr>
            <a:spLocks noGrp="1"/>
          </p:cNvSpPr>
          <p:nvPr>
            <p:ph idx="1"/>
          </p:nvPr>
        </p:nvSpPr>
        <p:spPr/>
        <p:txBody>
          <a:bodyPr>
            <a:normAutofit/>
          </a:bodyPr>
          <a:lstStyle/>
          <a:p>
            <a:r>
              <a:rPr lang="en-US" dirty="0"/>
              <a:t>Number in 10’s: 10 evaluated first, 20 second, etc.</a:t>
            </a:r>
          </a:p>
          <a:p>
            <a:pPr lvl="1"/>
            <a:r>
              <a:rPr lang="en-US" dirty="0"/>
              <a:t>Once a rule matches the traffic request, it’s applied, and no further rules are evaluated</a:t>
            </a:r>
          </a:p>
          <a:p>
            <a:pPr lvl="1"/>
            <a:r>
              <a:rPr lang="en-US" dirty="0"/>
              <a:t>Each rule must be defined as either ALLOW or DENY for the specified traffic</a:t>
            </a:r>
          </a:p>
          <a:p>
            <a:r>
              <a:rPr lang="en-US" dirty="0"/>
              <a:t>ACLs are </a:t>
            </a:r>
            <a:r>
              <a:rPr lang="en-US" dirty="0">
                <a:solidFill>
                  <a:schemeClr val="accent1"/>
                </a:solidFill>
              </a:rPr>
              <a:t>stateless </a:t>
            </a:r>
            <a:endParaRPr lang="en-US" dirty="0"/>
          </a:p>
          <a:p>
            <a:pPr lvl="1"/>
            <a:r>
              <a:rPr lang="en-US" dirty="0"/>
              <a:t>Inbound and outbound rules are independent from each other</a:t>
            </a:r>
          </a:p>
          <a:p>
            <a:pPr lvl="1"/>
            <a:r>
              <a:rPr lang="en-US" dirty="0"/>
              <a:t>Return traffic from an instance in a VPC to a destination outside the VPC would be communicating using an </a:t>
            </a:r>
            <a:r>
              <a:rPr lang="en-US" dirty="0">
                <a:solidFill>
                  <a:schemeClr val="accent1"/>
                </a:solidFill>
              </a:rPr>
              <a:t>ephemeral port</a:t>
            </a:r>
            <a:r>
              <a:rPr lang="en-US" dirty="0"/>
              <a:t>.</a:t>
            </a:r>
          </a:p>
        </p:txBody>
      </p:sp>
    </p:spTree>
    <p:extLst>
      <p:ext uri="{BB962C8B-B14F-4D97-AF65-F5344CB8AC3E}">
        <p14:creationId xmlns:p14="http://schemas.microsoft.com/office/powerpoint/2010/main" val="12947584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DA61-403E-27D6-A232-60F2D0D4E074}"/>
              </a:ext>
            </a:extLst>
          </p:cNvPr>
          <p:cNvSpPr>
            <a:spLocks noGrp="1"/>
          </p:cNvSpPr>
          <p:nvPr>
            <p:ph type="title"/>
          </p:nvPr>
        </p:nvSpPr>
        <p:spPr/>
        <p:txBody>
          <a:bodyPr/>
          <a:lstStyle/>
          <a:p>
            <a:r>
              <a:rPr lang="en-US" dirty="0"/>
              <a:t>Ephemeral Ports</a:t>
            </a:r>
          </a:p>
        </p:txBody>
      </p:sp>
      <p:sp>
        <p:nvSpPr>
          <p:cNvPr id="3" name="Content Placeholder 2">
            <a:extLst>
              <a:ext uri="{FF2B5EF4-FFF2-40B4-BE49-F238E27FC236}">
                <a16:creationId xmlns:a16="http://schemas.microsoft.com/office/drawing/2014/main" id="{EA9A3298-6A25-BD76-BE9C-B339B6DADC05}"/>
              </a:ext>
            </a:extLst>
          </p:cNvPr>
          <p:cNvSpPr>
            <a:spLocks noGrp="1"/>
          </p:cNvSpPr>
          <p:nvPr>
            <p:ph idx="1"/>
          </p:nvPr>
        </p:nvSpPr>
        <p:spPr/>
        <p:txBody>
          <a:bodyPr/>
          <a:lstStyle/>
          <a:p>
            <a:r>
              <a:rPr lang="en-US" dirty="0"/>
              <a:t>TCP/IP communications don’t utilize the same inbound and outbound ports</a:t>
            </a:r>
          </a:p>
          <a:p>
            <a:r>
              <a:rPr lang="en-US" dirty="0"/>
              <a:t>The ephemeral port is a temporary port assigned by the OS TCP/IP stack</a:t>
            </a:r>
          </a:p>
          <a:p>
            <a:pPr lvl="1"/>
            <a:r>
              <a:rPr lang="en-US" dirty="0"/>
              <a:t>Port number is chosen by TCP/IP implementation based on host OS</a:t>
            </a:r>
          </a:p>
          <a:p>
            <a:pPr lvl="1"/>
            <a:r>
              <a:rPr lang="en-US" dirty="0"/>
              <a:t>Windows 2008 R2 and above: port range is 49152-65535</a:t>
            </a:r>
          </a:p>
          <a:p>
            <a:pPr lvl="1"/>
            <a:r>
              <a:rPr lang="en-US" dirty="0"/>
              <a:t>Linux: port range isn32768 to 61000</a:t>
            </a:r>
          </a:p>
          <a:p>
            <a:r>
              <a:rPr lang="en-US" dirty="0"/>
              <a:t>SSH: destination traffic always port 22, but return traffic from the server to client is from an ephemeral port</a:t>
            </a:r>
          </a:p>
        </p:txBody>
      </p:sp>
    </p:spTree>
    <p:extLst>
      <p:ext uri="{BB962C8B-B14F-4D97-AF65-F5344CB8AC3E}">
        <p14:creationId xmlns:p14="http://schemas.microsoft.com/office/powerpoint/2010/main" val="23943689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6E46-545E-58C1-80D0-15DF0528350B}"/>
              </a:ext>
            </a:extLst>
          </p:cNvPr>
          <p:cNvSpPr>
            <a:spLocks noGrp="1"/>
          </p:cNvSpPr>
          <p:nvPr>
            <p:ph type="title"/>
          </p:nvPr>
        </p:nvSpPr>
        <p:spPr/>
        <p:txBody>
          <a:bodyPr/>
          <a:lstStyle/>
          <a:p>
            <a:r>
              <a:rPr lang="en-US" dirty="0"/>
              <a:t>NACL + Ephemeral Ports</a:t>
            </a:r>
          </a:p>
        </p:txBody>
      </p:sp>
      <p:sp>
        <p:nvSpPr>
          <p:cNvPr id="3" name="Content Placeholder 2">
            <a:extLst>
              <a:ext uri="{FF2B5EF4-FFF2-40B4-BE49-F238E27FC236}">
                <a16:creationId xmlns:a16="http://schemas.microsoft.com/office/drawing/2014/main" id="{68F0B609-7128-575D-6B3A-8C0404A2D64C}"/>
              </a:ext>
            </a:extLst>
          </p:cNvPr>
          <p:cNvSpPr>
            <a:spLocks noGrp="1"/>
          </p:cNvSpPr>
          <p:nvPr>
            <p:ph idx="1"/>
          </p:nvPr>
        </p:nvSpPr>
        <p:spPr/>
        <p:txBody>
          <a:bodyPr/>
          <a:lstStyle/>
          <a:p>
            <a:r>
              <a:rPr lang="en-US" dirty="0"/>
              <a:t>If custom NACLs are deployed, ephemeral rules need to appear in both the inbound and the outbound rules.</a:t>
            </a:r>
          </a:p>
          <a:p>
            <a:pPr lvl="1"/>
            <a:r>
              <a:rPr lang="en-US" dirty="0"/>
              <a:t>Outbound comms from an instance in a VPC needs to have an allowed outbound range of ephemeral ports</a:t>
            </a:r>
          </a:p>
          <a:p>
            <a:pPr lvl="1"/>
            <a:r>
              <a:rPr lang="en-US" dirty="0"/>
              <a:t>Each dynamically assigned port is released after the TCP connection terminates</a:t>
            </a:r>
          </a:p>
        </p:txBody>
      </p:sp>
    </p:spTree>
    <p:extLst>
      <p:ext uri="{BB962C8B-B14F-4D97-AF65-F5344CB8AC3E}">
        <p14:creationId xmlns:p14="http://schemas.microsoft.com/office/powerpoint/2010/main" val="21000623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F0EB-C543-2D61-B20B-A80C7B19961F}"/>
              </a:ext>
            </a:extLst>
          </p:cNvPr>
          <p:cNvSpPr>
            <a:spLocks noGrp="1"/>
          </p:cNvSpPr>
          <p:nvPr>
            <p:ph type="title"/>
          </p:nvPr>
        </p:nvSpPr>
        <p:spPr>
          <a:xfrm>
            <a:off x="1141413" y="618518"/>
            <a:ext cx="9905998" cy="687768"/>
          </a:xfrm>
        </p:spPr>
        <p:txBody>
          <a:bodyPr/>
          <a:lstStyle/>
          <a:p>
            <a:r>
              <a:rPr lang="en-US" dirty="0"/>
              <a:t>NACL + Ephemeral Ports</a:t>
            </a:r>
          </a:p>
        </p:txBody>
      </p:sp>
      <p:graphicFrame>
        <p:nvGraphicFramePr>
          <p:cNvPr id="4" name="Table 3">
            <a:extLst>
              <a:ext uri="{FF2B5EF4-FFF2-40B4-BE49-F238E27FC236}">
                <a16:creationId xmlns:a16="http://schemas.microsoft.com/office/drawing/2014/main" id="{EE41F2E6-D3CB-B9D7-96A7-121AD53C0BC1}"/>
              </a:ext>
            </a:extLst>
          </p:cNvPr>
          <p:cNvGraphicFramePr>
            <a:graphicFrameLocks noGrp="1"/>
          </p:cNvGraphicFramePr>
          <p:nvPr/>
        </p:nvGraphicFramePr>
        <p:xfrm>
          <a:off x="1328059" y="1405908"/>
          <a:ext cx="9906000" cy="4516380"/>
        </p:xfrm>
        <a:graphic>
          <a:graphicData uri="http://schemas.openxmlformats.org/drawingml/2006/table">
            <a:tbl>
              <a:tblPr>
                <a:tableStyleId>{284E427A-3D55-4303-BF80-6455036E1DE7}</a:tableStyleId>
              </a:tblPr>
              <a:tblGrid>
                <a:gridCol w="1502227">
                  <a:extLst>
                    <a:ext uri="{9D8B030D-6E8A-4147-A177-3AD203B41FA5}">
                      <a16:colId xmlns:a16="http://schemas.microsoft.com/office/drawing/2014/main" val="677788303"/>
                    </a:ext>
                  </a:extLst>
                </a:gridCol>
                <a:gridCol w="1393371">
                  <a:extLst>
                    <a:ext uri="{9D8B030D-6E8A-4147-A177-3AD203B41FA5}">
                      <a16:colId xmlns:a16="http://schemas.microsoft.com/office/drawing/2014/main" val="4035674774"/>
                    </a:ext>
                  </a:extLst>
                </a:gridCol>
                <a:gridCol w="1915886">
                  <a:extLst>
                    <a:ext uri="{9D8B030D-6E8A-4147-A177-3AD203B41FA5}">
                      <a16:colId xmlns:a16="http://schemas.microsoft.com/office/drawing/2014/main" val="1931898616"/>
                    </a:ext>
                  </a:extLst>
                </a:gridCol>
                <a:gridCol w="3113316">
                  <a:extLst>
                    <a:ext uri="{9D8B030D-6E8A-4147-A177-3AD203B41FA5}">
                      <a16:colId xmlns:a16="http://schemas.microsoft.com/office/drawing/2014/main" val="229767709"/>
                    </a:ext>
                  </a:extLst>
                </a:gridCol>
                <a:gridCol w="1981200">
                  <a:extLst>
                    <a:ext uri="{9D8B030D-6E8A-4147-A177-3AD203B41FA5}">
                      <a16:colId xmlns:a16="http://schemas.microsoft.com/office/drawing/2014/main" val="3651026831"/>
                    </a:ext>
                  </a:extLst>
                </a:gridCol>
              </a:tblGrid>
              <a:tr h="172766">
                <a:tc>
                  <a:txBody>
                    <a:bodyPr/>
                    <a:lstStyle/>
                    <a:p>
                      <a:r>
                        <a:rPr lang="en-US" sz="1800"/>
                        <a:t>Inbound Ports</a:t>
                      </a:r>
                    </a:p>
                  </a:txBody>
                  <a:tcPr marL="43192" marR="43192" marT="21596" marB="21596" anchor="ctr"/>
                </a:tc>
                <a:tc>
                  <a:txBody>
                    <a:bodyPr/>
                    <a:lstStyle/>
                    <a:p>
                      <a:r>
                        <a:rPr lang="en-US" sz="1800"/>
                        <a:t>Service</a:t>
                      </a:r>
                    </a:p>
                  </a:txBody>
                  <a:tcPr marL="43192" marR="43192" marT="21596" marB="21596" anchor="ctr"/>
                </a:tc>
                <a:tc>
                  <a:txBody>
                    <a:bodyPr/>
                    <a:lstStyle/>
                    <a:p>
                      <a:r>
                        <a:rPr lang="en-US" sz="1800"/>
                        <a:t>Protocol</a:t>
                      </a:r>
                    </a:p>
                  </a:txBody>
                  <a:tcPr marL="43192" marR="43192" marT="21596" marB="21596" anchor="ctr"/>
                </a:tc>
                <a:tc>
                  <a:txBody>
                    <a:bodyPr/>
                    <a:lstStyle/>
                    <a:p>
                      <a:r>
                        <a:rPr lang="en-US" sz="1800"/>
                        <a:t>Description</a:t>
                      </a:r>
                    </a:p>
                  </a:txBody>
                  <a:tcPr marL="43192" marR="43192" marT="21596" marB="21596" anchor="ctr"/>
                </a:tc>
                <a:tc>
                  <a:txBody>
                    <a:bodyPr/>
                    <a:lstStyle/>
                    <a:p>
                      <a:r>
                        <a:rPr lang="en-US" sz="1800"/>
                        <a:t>Outbound Port</a:t>
                      </a:r>
                    </a:p>
                  </a:txBody>
                  <a:tcPr marL="43192" marR="43192" marT="21596" marB="21596" anchor="ctr"/>
                </a:tc>
                <a:extLst>
                  <a:ext uri="{0D108BD9-81ED-4DB2-BD59-A6C34878D82A}">
                    <a16:rowId xmlns:a16="http://schemas.microsoft.com/office/drawing/2014/main" val="3361126406"/>
                  </a:ext>
                </a:extLst>
              </a:tr>
              <a:tr h="172766">
                <a:tc>
                  <a:txBody>
                    <a:bodyPr/>
                    <a:lstStyle/>
                    <a:p>
                      <a:r>
                        <a:rPr lang="en-US" sz="1800"/>
                        <a:t>20</a:t>
                      </a:r>
                    </a:p>
                  </a:txBody>
                  <a:tcPr marL="43192" marR="43192" marT="21596" marB="21596" anchor="ctr"/>
                </a:tc>
                <a:tc>
                  <a:txBody>
                    <a:bodyPr/>
                    <a:lstStyle/>
                    <a:p>
                      <a:r>
                        <a:rPr lang="en-US" sz="1800"/>
                        <a:t>FTP</a:t>
                      </a:r>
                    </a:p>
                  </a:txBody>
                  <a:tcPr marL="43192" marR="43192" marT="21596" marB="21596" anchor="ctr"/>
                </a:tc>
                <a:tc>
                  <a:txBody>
                    <a:bodyPr/>
                    <a:lstStyle/>
                    <a:p>
                      <a:r>
                        <a:rPr lang="en-US" sz="1800"/>
                        <a:t>TCP/UDP</a:t>
                      </a:r>
                    </a:p>
                  </a:txBody>
                  <a:tcPr marL="43192" marR="43192" marT="21596" marB="21596" anchor="ctr"/>
                </a:tc>
                <a:tc>
                  <a:txBody>
                    <a:bodyPr/>
                    <a:lstStyle/>
                    <a:p>
                      <a:r>
                        <a:rPr lang="en-US" sz="1800"/>
                        <a:t>File Transfer Data</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3900341138"/>
                  </a:ext>
                </a:extLst>
              </a:tr>
              <a:tr h="302341">
                <a:tc>
                  <a:txBody>
                    <a:bodyPr/>
                    <a:lstStyle/>
                    <a:p>
                      <a:r>
                        <a:rPr lang="en-US" sz="1800"/>
                        <a:t>21</a:t>
                      </a:r>
                    </a:p>
                  </a:txBody>
                  <a:tcPr marL="43192" marR="43192" marT="21596" marB="21596" anchor="ctr"/>
                </a:tc>
                <a:tc>
                  <a:txBody>
                    <a:bodyPr/>
                    <a:lstStyle/>
                    <a:p>
                      <a:r>
                        <a:rPr lang="en-US" sz="1800"/>
                        <a:t>FTP</a:t>
                      </a:r>
                    </a:p>
                  </a:txBody>
                  <a:tcPr marL="43192" marR="43192" marT="21596" marB="21596" anchor="ctr"/>
                </a:tc>
                <a:tc>
                  <a:txBody>
                    <a:bodyPr/>
                    <a:lstStyle/>
                    <a:p>
                      <a:r>
                        <a:rPr lang="en-US" sz="1800"/>
                        <a:t>TCP/UDP/</a:t>
                      </a:r>
                    </a:p>
                  </a:txBody>
                  <a:tcPr marL="43192" marR="43192" marT="21596" marB="21596" anchor="ctr"/>
                </a:tc>
                <a:tc>
                  <a:txBody>
                    <a:bodyPr/>
                    <a:lstStyle/>
                    <a:p>
                      <a:r>
                        <a:rPr lang="en-US" sz="1800"/>
                        <a:t>File Transfer Control</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979475072"/>
                  </a:ext>
                </a:extLst>
              </a:tr>
              <a:tr h="172766">
                <a:tc>
                  <a:txBody>
                    <a:bodyPr/>
                    <a:lstStyle/>
                    <a:p>
                      <a:r>
                        <a:rPr lang="en-US" sz="1800"/>
                        <a:t>22</a:t>
                      </a:r>
                    </a:p>
                  </a:txBody>
                  <a:tcPr marL="43192" marR="43192" marT="21596" marB="21596" anchor="ctr"/>
                </a:tc>
                <a:tc>
                  <a:txBody>
                    <a:bodyPr/>
                    <a:lstStyle/>
                    <a:p>
                      <a:r>
                        <a:rPr lang="en-US" sz="1800"/>
                        <a:t>SSH</a:t>
                      </a:r>
                    </a:p>
                  </a:txBody>
                  <a:tcPr marL="43192" marR="43192" marT="21596" marB="21596" anchor="ctr"/>
                </a:tc>
                <a:tc>
                  <a:txBody>
                    <a:bodyPr/>
                    <a:lstStyle/>
                    <a:p>
                      <a:r>
                        <a:rPr lang="en-US" sz="1800"/>
                        <a:t>TCP/UDP/SCTP</a:t>
                      </a:r>
                    </a:p>
                  </a:txBody>
                  <a:tcPr marL="43192" marR="43192" marT="21596" marB="21596" anchor="ctr"/>
                </a:tc>
                <a:tc>
                  <a:txBody>
                    <a:bodyPr/>
                    <a:lstStyle/>
                    <a:p>
                      <a:r>
                        <a:rPr lang="en-US" sz="1800"/>
                        <a:t>Secure Shell</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3171025524"/>
                  </a:ext>
                </a:extLst>
              </a:tr>
              <a:tr h="302341">
                <a:tc>
                  <a:txBody>
                    <a:bodyPr/>
                    <a:lstStyle/>
                    <a:p>
                      <a:r>
                        <a:rPr lang="en-US" sz="1800"/>
                        <a:t>25</a:t>
                      </a:r>
                    </a:p>
                  </a:txBody>
                  <a:tcPr marL="43192" marR="43192" marT="21596" marB="21596" anchor="ctr"/>
                </a:tc>
                <a:tc>
                  <a:txBody>
                    <a:bodyPr/>
                    <a:lstStyle/>
                    <a:p>
                      <a:r>
                        <a:rPr lang="en-US" sz="1800"/>
                        <a:t>SMTP</a:t>
                      </a:r>
                    </a:p>
                  </a:txBody>
                  <a:tcPr marL="43192" marR="43192" marT="21596" marB="21596" anchor="ctr"/>
                </a:tc>
                <a:tc>
                  <a:txBody>
                    <a:bodyPr/>
                    <a:lstStyle/>
                    <a:p>
                      <a:r>
                        <a:rPr lang="en-US" sz="1800"/>
                        <a:t>TCP/UDP</a:t>
                      </a:r>
                    </a:p>
                  </a:txBody>
                  <a:tcPr marL="43192" marR="43192" marT="21596" marB="21596" anchor="ctr"/>
                </a:tc>
                <a:tc>
                  <a:txBody>
                    <a:bodyPr/>
                    <a:lstStyle/>
                    <a:p>
                      <a:r>
                        <a:rPr lang="en-US" sz="1800"/>
                        <a:t>Simple Mail Transfer</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3454728215"/>
                  </a:ext>
                </a:extLst>
              </a:tr>
              <a:tr h="431916">
                <a:tc>
                  <a:txBody>
                    <a:bodyPr/>
                    <a:lstStyle/>
                    <a:p>
                      <a:r>
                        <a:rPr lang="en-US" sz="1800"/>
                        <a:t>67</a:t>
                      </a:r>
                    </a:p>
                  </a:txBody>
                  <a:tcPr marL="43192" marR="43192" marT="21596" marB="21596" anchor="ctr"/>
                </a:tc>
                <a:tc>
                  <a:txBody>
                    <a:bodyPr/>
                    <a:lstStyle/>
                    <a:p>
                      <a:r>
                        <a:rPr lang="en-US" sz="1800" dirty="0"/>
                        <a:t>BOOTPS</a:t>
                      </a:r>
                    </a:p>
                  </a:txBody>
                  <a:tcPr marL="43192" marR="43192" marT="21596" marB="21596" anchor="ctr"/>
                </a:tc>
                <a:tc>
                  <a:txBody>
                    <a:bodyPr/>
                    <a:lstStyle/>
                    <a:p>
                      <a:r>
                        <a:rPr lang="en-US" sz="1800" dirty="0"/>
                        <a:t>UDP</a:t>
                      </a:r>
                    </a:p>
                  </a:txBody>
                  <a:tcPr marL="43192" marR="43192" marT="21596" marB="21596" anchor="ctr"/>
                </a:tc>
                <a:tc>
                  <a:txBody>
                    <a:bodyPr/>
                    <a:lstStyle/>
                    <a:p>
                      <a:r>
                        <a:rPr lang="en-US" sz="1800" dirty="0"/>
                        <a:t>Bootstrap (BOOTP/DHCP) Server</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2662201443"/>
                  </a:ext>
                </a:extLst>
              </a:tr>
              <a:tr h="431916">
                <a:tc>
                  <a:txBody>
                    <a:bodyPr/>
                    <a:lstStyle/>
                    <a:p>
                      <a:r>
                        <a:rPr lang="en-US" sz="1800"/>
                        <a:t>68</a:t>
                      </a:r>
                    </a:p>
                  </a:txBody>
                  <a:tcPr marL="43192" marR="43192" marT="21596" marB="21596" anchor="ctr"/>
                </a:tc>
                <a:tc>
                  <a:txBody>
                    <a:bodyPr/>
                    <a:lstStyle/>
                    <a:p>
                      <a:r>
                        <a:rPr lang="en-US" sz="1800" dirty="0"/>
                        <a:t>BOOTPC</a:t>
                      </a:r>
                    </a:p>
                  </a:txBody>
                  <a:tcPr marL="43192" marR="43192" marT="21596" marB="21596" anchor="ctr"/>
                </a:tc>
                <a:tc>
                  <a:txBody>
                    <a:bodyPr/>
                    <a:lstStyle/>
                    <a:p>
                      <a:r>
                        <a:rPr lang="en-US" sz="1800"/>
                        <a:t>UDP</a:t>
                      </a:r>
                    </a:p>
                  </a:txBody>
                  <a:tcPr marL="43192" marR="43192" marT="21596" marB="21596" anchor="ctr"/>
                </a:tc>
                <a:tc>
                  <a:txBody>
                    <a:bodyPr/>
                    <a:lstStyle/>
                    <a:p>
                      <a:r>
                        <a:rPr lang="en-US" sz="1800" dirty="0"/>
                        <a:t>Bootstrap (BOOTP/DHCP) Client</a:t>
                      </a:r>
                    </a:p>
                  </a:txBody>
                  <a:tcPr marL="43192" marR="43192" marT="21596" marB="21596" anchor="ctr"/>
                </a:tc>
                <a:tc>
                  <a:txBody>
                    <a:bodyPr/>
                    <a:lstStyle/>
                    <a:p>
                      <a:r>
                        <a:rPr lang="en-US" sz="1800" dirty="0"/>
                        <a:t>Dynamic</a:t>
                      </a:r>
                    </a:p>
                  </a:txBody>
                  <a:tcPr marL="43192" marR="43192" marT="21596" marB="21596" anchor="ctr"/>
                </a:tc>
                <a:extLst>
                  <a:ext uri="{0D108BD9-81ED-4DB2-BD59-A6C34878D82A}">
                    <a16:rowId xmlns:a16="http://schemas.microsoft.com/office/drawing/2014/main" val="1898642783"/>
                  </a:ext>
                </a:extLst>
              </a:tr>
              <a:tr h="172766">
                <a:tc>
                  <a:txBody>
                    <a:bodyPr/>
                    <a:lstStyle/>
                    <a:p>
                      <a:r>
                        <a:rPr lang="en-US" sz="1800"/>
                        <a:t>69</a:t>
                      </a:r>
                    </a:p>
                  </a:txBody>
                  <a:tcPr marL="43192" marR="43192" marT="21596" marB="21596" anchor="ctr"/>
                </a:tc>
                <a:tc>
                  <a:txBody>
                    <a:bodyPr/>
                    <a:lstStyle/>
                    <a:p>
                      <a:r>
                        <a:rPr lang="en-US" sz="1800"/>
                        <a:t>TFTP</a:t>
                      </a:r>
                    </a:p>
                  </a:txBody>
                  <a:tcPr marL="43192" marR="43192" marT="21596" marB="21596" anchor="ctr"/>
                </a:tc>
                <a:tc>
                  <a:txBody>
                    <a:bodyPr/>
                    <a:lstStyle/>
                    <a:p>
                      <a:r>
                        <a:rPr lang="en-US" sz="1800"/>
                        <a:t>UDP</a:t>
                      </a:r>
                    </a:p>
                  </a:txBody>
                  <a:tcPr marL="43192" marR="43192" marT="21596" marB="21596" anchor="ctr"/>
                </a:tc>
                <a:tc>
                  <a:txBody>
                    <a:bodyPr/>
                    <a:lstStyle/>
                    <a:p>
                      <a:r>
                        <a:rPr lang="en-US" sz="1800" dirty="0"/>
                        <a:t>Trivial File Transfer</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297922689"/>
                  </a:ext>
                </a:extLst>
              </a:tr>
              <a:tr h="302341">
                <a:tc>
                  <a:txBody>
                    <a:bodyPr/>
                    <a:lstStyle/>
                    <a:p>
                      <a:r>
                        <a:rPr lang="en-US" sz="1800"/>
                        <a:t>80</a:t>
                      </a:r>
                    </a:p>
                  </a:txBody>
                  <a:tcPr marL="43192" marR="43192" marT="21596" marB="21596" anchor="ctr"/>
                </a:tc>
                <a:tc>
                  <a:txBody>
                    <a:bodyPr/>
                    <a:lstStyle/>
                    <a:p>
                      <a:r>
                        <a:rPr lang="en-US" sz="1800" dirty="0"/>
                        <a:t>HTTP</a:t>
                      </a:r>
                    </a:p>
                  </a:txBody>
                  <a:tcPr marL="43192" marR="43192" marT="21596" marB="21596" anchor="ctr"/>
                </a:tc>
                <a:tc>
                  <a:txBody>
                    <a:bodyPr/>
                    <a:lstStyle/>
                    <a:p>
                      <a:r>
                        <a:rPr lang="en-US" sz="1800" dirty="0"/>
                        <a:t>TCP</a:t>
                      </a:r>
                    </a:p>
                  </a:txBody>
                  <a:tcPr marL="43192" marR="43192" marT="21596" marB="21596" anchor="ctr"/>
                </a:tc>
                <a:tc>
                  <a:txBody>
                    <a:bodyPr/>
                    <a:lstStyle/>
                    <a:p>
                      <a:r>
                        <a:rPr lang="en-US" sz="1800"/>
                        <a:t>Hypertext Transfer Protocol</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2975484838"/>
                  </a:ext>
                </a:extLst>
              </a:tr>
              <a:tr h="172766">
                <a:tc>
                  <a:txBody>
                    <a:bodyPr/>
                    <a:lstStyle/>
                    <a:p>
                      <a:r>
                        <a:rPr lang="en-US" sz="1800"/>
                        <a:t>In 88</a:t>
                      </a:r>
                    </a:p>
                  </a:txBody>
                  <a:tcPr marL="43192" marR="43192" marT="21596" marB="21596" anchor="ctr"/>
                </a:tc>
                <a:tc>
                  <a:txBody>
                    <a:bodyPr/>
                    <a:lstStyle/>
                    <a:p>
                      <a:r>
                        <a:rPr lang="en-US" sz="1800"/>
                        <a:t>Kerberos</a:t>
                      </a:r>
                    </a:p>
                  </a:txBody>
                  <a:tcPr marL="43192" marR="43192" marT="21596" marB="21596" anchor="ctr"/>
                </a:tc>
                <a:tc>
                  <a:txBody>
                    <a:bodyPr/>
                    <a:lstStyle/>
                    <a:p>
                      <a:r>
                        <a:rPr lang="en-US" sz="1800"/>
                        <a:t>TCP</a:t>
                      </a:r>
                    </a:p>
                  </a:txBody>
                  <a:tcPr marL="43192" marR="43192" marT="21596" marB="21596" anchor="ctr"/>
                </a:tc>
                <a:tc>
                  <a:txBody>
                    <a:bodyPr/>
                    <a:lstStyle/>
                    <a:p>
                      <a:r>
                        <a:rPr lang="en-US" sz="1800"/>
                        <a:t>Kerberos</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2317979876"/>
                  </a:ext>
                </a:extLst>
              </a:tr>
              <a:tr h="302341">
                <a:tc>
                  <a:txBody>
                    <a:bodyPr/>
                    <a:lstStyle/>
                    <a:p>
                      <a:r>
                        <a:rPr lang="en-US" sz="1800"/>
                        <a:t>123</a:t>
                      </a:r>
                    </a:p>
                  </a:txBody>
                  <a:tcPr marL="43192" marR="43192" marT="21596" marB="21596" anchor="ctr"/>
                </a:tc>
                <a:tc>
                  <a:txBody>
                    <a:bodyPr/>
                    <a:lstStyle/>
                    <a:p>
                      <a:r>
                        <a:rPr lang="en-US" sz="1800"/>
                        <a:t>NTP</a:t>
                      </a:r>
                    </a:p>
                  </a:txBody>
                  <a:tcPr marL="43192" marR="43192" marT="21596" marB="21596" anchor="ctr"/>
                </a:tc>
                <a:tc>
                  <a:txBody>
                    <a:bodyPr/>
                    <a:lstStyle/>
                    <a:p>
                      <a:r>
                        <a:rPr lang="en-US" sz="1800"/>
                        <a:t>UDP</a:t>
                      </a:r>
                    </a:p>
                  </a:txBody>
                  <a:tcPr marL="43192" marR="43192" marT="21596" marB="21596" anchor="ctr"/>
                </a:tc>
                <a:tc>
                  <a:txBody>
                    <a:bodyPr/>
                    <a:lstStyle/>
                    <a:p>
                      <a:r>
                        <a:rPr lang="en-US" sz="1800"/>
                        <a:t>Network Time Protocol</a:t>
                      </a:r>
                    </a:p>
                  </a:txBody>
                  <a:tcPr marL="43192" marR="43192" marT="21596" marB="21596" anchor="ctr"/>
                </a:tc>
                <a:tc>
                  <a:txBody>
                    <a:bodyPr/>
                    <a:lstStyle/>
                    <a:p>
                      <a:r>
                        <a:rPr lang="en-US" sz="1800"/>
                        <a:t>Dynamic</a:t>
                      </a:r>
                    </a:p>
                  </a:txBody>
                  <a:tcPr marL="43192" marR="43192" marT="21596" marB="21596" anchor="ctr"/>
                </a:tc>
                <a:extLst>
                  <a:ext uri="{0D108BD9-81ED-4DB2-BD59-A6C34878D82A}">
                    <a16:rowId xmlns:a16="http://schemas.microsoft.com/office/drawing/2014/main" val="350625630"/>
                  </a:ext>
                </a:extLst>
              </a:tr>
              <a:tr h="302341">
                <a:tc>
                  <a:txBody>
                    <a:bodyPr/>
                    <a:lstStyle/>
                    <a:p>
                      <a:r>
                        <a:rPr lang="en-US" sz="1800"/>
                        <a:t>443</a:t>
                      </a:r>
                    </a:p>
                  </a:txBody>
                  <a:tcPr marL="43192" marR="43192" marT="21596" marB="21596" anchor="ctr"/>
                </a:tc>
                <a:tc>
                  <a:txBody>
                    <a:bodyPr/>
                    <a:lstStyle/>
                    <a:p>
                      <a:r>
                        <a:rPr lang="en-US" sz="1800"/>
                        <a:t>HTTPS</a:t>
                      </a:r>
                    </a:p>
                  </a:txBody>
                  <a:tcPr marL="43192" marR="43192" marT="21596" marB="21596" anchor="ctr"/>
                </a:tc>
                <a:tc>
                  <a:txBody>
                    <a:bodyPr/>
                    <a:lstStyle/>
                    <a:p>
                      <a:r>
                        <a:rPr lang="en-US" sz="1800"/>
                        <a:t>TCP</a:t>
                      </a:r>
                    </a:p>
                  </a:txBody>
                  <a:tcPr marL="43192" marR="43192" marT="21596" marB="21596" anchor="ctr"/>
                </a:tc>
                <a:tc>
                  <a:txBody>
                    <a:bodyPr/>
                    <a:lstStyle/>
                    <a:p>
                      <a:r>
                        <a:rPr lang="en-US" sz="1800"/>
                        <a:t>HTTP protocol over TLS / SSL</a:t>
                      </a:r>
                    </a:p>
                  </a:txBody>
                  <a:tcPr marL="43192" marR="43192" marT="21596" marB="21596" anchor="ctr"/>
                </a:tc>
                <a:tc>
                  <a:txBody>
                    <a:bodyPr/>
                    <a:lstStyle/>
                    <a:p>
                      <a:r>
                        <a:rPr lang="en-US" sz="1800"/>
                        <a:t>443</a:t>
                      </a:r>
                    </a:p>
                  </a:txBody>
                  <a:tcPr marL="43192" marR="43192" marT="21596" marB="21596" anchor="ctr"/>
                </a:tc>
                <a:extLst>
                  <a:ext uri="{0D108BD9-81ED-4DB2-BD59-A6C34878D82A}">
                    <a16:rowId xmlns:a16="http://schemas.microsoft.com/office/drawing/2014/main" val="286356813"/>
                  </a:ext>
                </a:extLst>
              </a:tr>
              <a:tr h="302341">
                <a:tc>
                  <a:txBody>
                    <a:bodyPr/>
                    <a:lstStyle/>
                    <a:p>
                      <a:r>
                        <a:rPr lang="en-US" sz="1800"/>
                        <a:t>143</a:t>
                      </a:r>
                    </a:p>
                  </a:txBody>
                  <a:tcPr marL="43192" marR="43192" marT="21596" marB="21596" anchor="ctr"/>
                </a:tc>
                <a:tc>
                  <a:txBody>
                    <a:bodyPr/>
                    <a:lstStyle/>
                    <a:p>
                      <a:r>
                        <a:rPr lang="en-US" sz="1800"/>
                        <a:t>Microsoft-ds</a:t>
                      </a:r>
                    </a:p>
                  </a:txBody>
                  <a:tcPr marL="43192" marR="43192" marT="21596" marB="21596" anchor="ctr"/>
                </a:tc>
                <a:tc>
                  <a:txBody>
                    <a:bodyPr/>
                    <a:lstStyle/>
                    <a:p>
                      <a:r>
                        <a:rPr lang="en-US" sz="1800"/>
                        <a:t>IMAP</a:t>
                      </a:r>
                    </a:p>
                  </a:txBody>
                  <a:tcPr marL="43192" marR="43192" marT="21596" marB="21596" anchor="ctr"/>
                </a:tc>
                <a:tc>
                  <a:txBody>
                    <a:bodyPr/>
                    <a:lstStyle/>
                    <a:p>
                      <a:r>
                        <a:rPr lang="en-US" sz="1800"/>
                        <a:t>Internet Message Access Protocol</a:t>
                      </a:r>
                    </a:p>
                  </a:txBody>
                  <a:tcPr marL="43192" marR="43192" marT="21596" marB="21596" anchor="ctr"/>
                </a:tc>
                <a:tc>
                  <a:txBody>
                    <a:bodyPr/>
                    <a:lstStyle/>
                    <a:p>
                      <a:r>
                        <a:rPr lang="en-US" sz="1800" dirty="0"/>
                        <a:t>Dynamic</a:t>
                      </a:r>
                    </a:p>
                  </a:txBody>
                  <a:tcPr marL="43192" marR="43192" marT="21596" marB="21596" anchor="ctr"/>
                </a:tc>
                <a:extLst>
                  <a:ext uri="{0D108BD9-81ED-4DB2-BD59-A6C34878D82A}">
                    <a16:rowId xmlns:a16="http://schemas.microsoft.com/office/drawing/2014/main" val="431233139"/>
                  </a:ext>
                </a:extLst>
              </a:tr>
            </a:tbl>
          </a:graphicData>
        </a:graphic>
      </p:graphicFrame>
    </p:spTree>
    <p:extLst>
      <p:ext uri="{BB962C8B-B14F-4D97-AF65-F5344CB8AC3E}">
        <p14:creationId xmlns:p14="http://schemas.microsoft.com/office/powerpoint/2010/main" val="33830699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EF0F-B0F4-DCAD-B845-DC68D03ABEDC}"/>
              </a:ext>
            </a:extLst>
          </p:cNvPr>
          <p:cNvSpPr>
            <a:spLocks noGrp="1"/>
          </p:cNvSpPr>
          <p:nvPr>
            <p:ph type="title"/>
          </p:nvPr>
        </p:nvSpPr>
        <p:spPr/>
        <p:txBody>
          <a:bodyPr/>
          <a:lstStyle/>
          <a:p>
            <a:r>
              <a:rPr lang="en-US" dirty="0"/>
              <a:t>Good Luck!!! </a:t>
            </a:r>
          </a:p>
        </p:txBody>
      </p:sp>
    </p:spTree>
    <p:extLst>
      <p:ext uri="{BB962C8B-B14F-4D97-AF65-F5344CB8AC3E}">
        <p14:creationId xmlns:p14="http://schemas.microsoft.com/office/powerpoint/2010/main" val="2945694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162-4A25-D004-0194-852345B2AA29}"/>
              </a:ext>
            </a:extLst>
          </p:cNvPr>
          <p:cNvSpPr>
            <a:spLocks noGrp="1"/>
          </p:cNvSpPr>
          <p:nvPr>
            <p:ph type="title"/>
          </p:nvPr>
        </p:nvSpPr>
        <p:spPr>
          <a:xfrm>
            <a:off x="1413243" y="-194475"/>
            <a:ext cx="5730085" cy="992795"/>
          </a:xfrm>
        </p:spPr>
        <p:txBody>
          <a:bodyPr anchor="b">
            <a:normAutofit/>
          </a:bodyPr>
          <a:lstStyle/>
          <a:p>
            <a:r>
              <a:rPr lang="en-US" dirty="0"/>
              <a:t>Software as a service</a:t>
            </a:r>
          </a:p>
        </p:txBody>
      </p:sp>
      <p:sp>
        <p:nvSpPr>
          <p:cNvPr id="30" name="TextBox 29">
            <a:extLst>
              <a:ext uri="{FF2B5EF4-FFF2-40B4-BE49-F238E27FC236}">
                <a16:creationId xmlns:a16="http://schemas.microsoft.com/office/drawing/2014/main" id="{04FC5598-42DF-5CD3-C21D-CDD406B28AA0}"/>
              </a:ext>
            </a:extLst>
          </p:cNvPr>
          <p:cNvSpPr txBox="1"/>
          <p:nvPr/>
        </p:nvSpPr>
        <p:spPr>
          <a:xfrm>
            <a:off x="0" y="3935182"/>
            <a:ext cx="7772400" cy="230832"/>
          </a:xfrm>
          <a:prstGeom prst="rect">
            <a:avLst/>
          </a:prstGeom>
          <a:noFill/>
        </p:spPr>
        <p:txBody>
          <a:bodyPr wrap="square" rtlCol="0">
            <a:spAutoFit/>
          </a:bodyPr>
          <a:lstStyle/>
          <a:p>
            <a:endParaRPr lang="en-US" sz="900"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1F150772-FBAD-C498-1D96-E4400E29CE2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18988" y="2133038"/>
            <a:ext cx="2041646" cy="519692"/>
          </a:xfrm>
          <a:prstGeom prst="rect">
            <a:avLst/>
          </a:prstGeom>
        </p:spPr>
      </p:pic>
      <p:pic>
        <p:nvPicPr>
          <p:cNvPr id="17" name="Picture 16" descr="A blue and black logo&#10;&#10;Description automatically generated">
            <a:extLst>
              <a:ext uri="{FF2B5EF4-FFF2-40B4-BE49-F238E27FC236}">
                <a16:creationId xmlns:a16="http://schemas.microsoft.com/office/drawing/2014/main" id="{7CFE9A5B-61F3-8C98-19A2-736ADB90EB5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78286" y="2111390"/>
            <a:ext cx="2437737" cy="562988"/>
          </a:xfrm>
          <a:prstGeom prst="rect">
            <a:avLst/>
          </a:prstGeom>
        </p:spPr>
      </p:pic>
      <p:pic>
        <p:nvPicPr>
          <p:cNvPr id="20" name="Picture 19" descr="A red and black logo&#10;&#10;Description automatically generated">
            <a:extLst>
              <a:ext uri="{FF2B5EF4-FFF2-40B4-BE49-F238E27FC236}">
                <a16:creationId xmlns:a16="http://schemas.microsoft.com/office/drawing/2014/main" id="{14C7734F-0853-9F30-D076-53E3CCD0F82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18988" y="3061345"/>
            <a:ext cx="2513458" cy="654720"/>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8EF2237C-328D-291E-3F56-40CEDEAE7AD9}"/>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78286" y="3954655"/>
            <a:ext cx="2953084" cy="581388"/>
          </a:xfrm>
          <a:prstGeom prst="rect">
            <a:avLst/>
          </a:prstGeom>
        </p:spPr>
      </p:pic>
      <p:pic>
        <p:nvPicPr>
          <p:cNvPr id="26" name="Picture 25" descr="A blue and orange logo&#10;&#10;Description automatically generated">
            <a:extLst>
              <a:ext uri="{FF2B5EF4-FFF2-40B4-BE49-F238E27FC236}">
                <a16:creationId xmlns:a16="http://schemas.microsoft.com/office/drawing/2014/main" id="{1D770014-B186-78E1-FBDC-2840F809BCC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4278286" y="2908687"/>
            <a:ext cx="2041646" cy="807378"/>
          </a:xfrm>
          <a:prstGeom prst="rect">
            <a:avLst/>
          </a:prstGeom>
        </p:spPr>
      </p:pic>
      <p:pic>
        <p:nvPicPr>
          <p:cNvPr id="29" name="Picture 28" descr="A logo with a black background&#10;&#10;Description automatically generated">
            <a:extLst>
              <a:ext uri="{FF2B5EF4-FFF2-40B4-BE49-F238E27FC236}">
                <a16:creationId xmlns:a16="http://schemas.microsoft.com/office/drawing/2014/main" id="{A81E2CF7-9142-5A90-172A-9353F13C1FB2}"/>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1118988" y="4124680"/>
            <a:ext cx="2041646" cy="616468"/>
          </a:xfrm>
          <a:prstGeom prst="rect">
            <a:avLst/>
          </a:prstGeom>
        </p:spPr>
      </p:pic>
      <p:sp>
        <p:nvSpPr>
          <p:cNvPr id="3" name="TextBox 2">
            <a:extLst>
              <a:ext uri="{FF2B5EF4-FFF2-40B4-BE49-F238E27FC236}">
                <a16:creationId xmlns:a16="http://schemas.microsoft.com/office/drawing/2014/main" id="{875E3F73-FE44-E035-94DA-54A883899DC0}"/>
              </a:ext>
            </a:extLst>
          </p:cNvPr>
          <p:cNvSpPr txBox="1"/>
          <p:nvPr/>
        </p:nvSpPr>
        <p:spPr>
          <a:xfrm>
            <a:off x="7742346" y="1353185"/>
            <a:ext cx="423386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Managed by a service provider</a:t>
            </a:r>
          </a:p>
          <a:p>
            <a:pPr marL="285750" indent="-285750">
              <a:buFont typeface="Arial" panose="020B0604020202020204" pitchFamily="34" charset="0"/>
              <a:buChar char="•"/>
            </a:pPr>
            <a:r>
              <a:rPr lang="en-US" sz="2400" dirty="0"/>
              <a:t>Consumers don’t worry about the underlying infrastructure, maintenance, or management</a:t>
            </a:r>
          </a:p>
          <a:p>
            <a:pPr marL="285750" indent="-285750">
              <a:buFont typeface="Arial" panose="020B0604020202020204" pitchFamily="34" charset="0"/>
              <a:buChar char="•"/>
            </a:pPr>
            <a:r>
              <a:rPr lang="en-US" sz="2400" dirty="0"/>
              <a:t>End-user applications where users only think about how to use and benefit from the product or service</a:t>
            </a:r>
          </a:p>
        </p:txBody>
      </p:sp>
    </p:spTree>
    <p:extLst>
      <p:ext uri="{BB962C8B-B14F-4D97-AF65-F5344CB8AC3E}">
        <p14:creationId xmlns:p14="http://schemas.microsoft.com/office/powerpoint/2010/main" val="104667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B8D4-BC91-2D41-C3CD-CB649F563117}"/>
              </a:ext>
            </a:extLst>
          </p:cNvPr>
          <p:cNvSpPr>
            <a:spLocks noGrp="1"/>
          </p:cNvSpPr>
          <p:nvPr>
            <p:ph type="title"/>
          </p:nvPr>
        </p:nvSpPr>
        <p:spPr>
          <a:xfrm>
            <a:off x="809326" y="-164222"/>
            <a:ext cx="10161078" cy="916697"/>
          </a:xfrm>
        </p:spPr>
        <p:txBody>
          <a:bodyPr vert="horz" lIns="91440" tIns="45720" rIns="91440" bIns="45720" rtlCol="0" anchor="b">
            <a:normAutofit/>
          </a:bodyPr>
          <a:lstStyle/>
          <a:p>
            <a:r>
              <a:rPr lang="en-US" sz="4400" dirty="0"/>
              <a:t>Platform as a service</a:t>
            </a:r>
          </a:p>
        </p:txBody>
      </p:sp>
      <p:pic>
        <p:nvPicPr>
          <p:cNvPr id="16" name="Picture 15" descr="A yellow lightning bolt with blue lines&#10;&#10;Description automatically generated">
            <a:extLst>
              <a:ext uri="{FF2B5EF4-FFF2-40B4-BE49-F238E27FC236}">
                <a16:creationId xmlns:a16="http://schemas.microsoft.com/office/drawing/2014/main" id="{A0EB2BA9-DC2C-ECD6-5581-6AF9B71A155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85239" y="1112714"/>
            <a:ext cx="1908781" cy="1908781"/>
          </a:xfrm>
          <a:prstGeom prst="rect">
            <a:avLst/>
          </a:prstGeom>
        </p:spPr>
      </p:pic>
      <p:pic>
        <p:nvPicPr>
          <p:cNvPr id="10" name="Picture 9" descr="A blue cloud with white text&#10;&#10;Description automatically generated">
            <a:extLst>
              <a:ext uri="{FF2B5EF4-FFF2-40B4-BE49-F238E27FC236}">
                <a16:creationId xmlns:a16="http://schemas.microsoft.com/office/drawing/2014/main" id="{3EA4EB8E-6CA6-ED5E-C93F-7522E0ABADA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82216" y="1151522"/>
            <a:ext cx="2642616" cy="1849831"/>
          </a:xfrm>
          <a:prstGeom prst="rect">
            <a:avLst/>
          </a:prstGeom>
        </p:spPr>
      </p:pic>
      <p:pic>
        <p:nvPicPr>
          <p:cNvPr id="5" name="Picture 4" descr="A close-up of a logo&#10;&#10;Description automatically generated">
            <a:extLst>
              <a:ext uri="{FF2B5EF4-FFF2-40B4-BE49-F238E27FC236}">
                <a16:creationId xmlns:a16="http://schemas.microsoft.com/office/drawing/2014/main" id="{3AADDDF2-78F1-7D55-C80F-8C71FC0E634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29366" y="3997799"/>
            <a:ext cx="2642616" cy="1552536"/>
          </a:xfrm>
          <a:prstGeom prst="rect">
            <a:avLst/>
          </a:prstGeom>
        </p:spPr>
      </p:pic>
      <p:pic>
        <p:nvPicPr>
          <p:cNvPr id="8" name="Picture 7" descr="A logo of a company&#10;&#10;Description automatically generated">
            <a:extLst>
              <a:ext uri="{FF2B5EF4-FFF2-40B4-BE49-F238E27FC236}">
                <a16:creationId xmlns:a16="http://schemas.microsoft.com/office/drawing/2014/main" id="{D8CDE620-9E89-DC6B-70A4-ED6C0AFAB127}"/>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28591" t="11141" r="28288" b="10214"/>
          <a:stretch/>
        </p:blipFill>
        <p:spPr>
          <a:xfrm>
            <a:off x="4905298" y="3829011"/>
            <a:ext cx="1973996" cy="1890114"/>
          </a:xfrm>
          <a:prstGeom prst="rect">
            <a:avLst/>
          </a:prstGeom>
        </p:spPr>
      </p:pic>
      <p:sp>
        <p:nvSpPr>
          <p:cNvPr id="3" name="TextBox 2">
            <a:extLst>
              <a:ext uri="{FF2B5EF4-FFF2-40B4-BE49-F238E27FC236}">
                <a16:creationId xmlns:a16="http://schemas.microsoft.com/office/drawing/2014/main" id="{AB6043B8-E7F7-2723-6F41-964777014E47}"/>
              </a:ext>
            </a:extLst>
          </p:cNvPr>
          <p:cNvSpPr txBox="1"/>
          <p:nvPr/>
        </p:nvSpPr>
        <p:spPr>
          <a:xfrm>
            <a:off x="7769528" y="1554163"/>
            <a:ext cx="398327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environment for engineers to create and deploy applications</a:t>
            </a:r>
          </a:p>
          <a:p>
            <a:pPr marL="285750" indent="-285750">
              <a:buFont typeface="Arial" panose="020B0604020202020204" pitchFamily="34" charset="0"/>
              <a:buChar char="•"/>
            </a:pPr>
            <a:r>
              <a:rPr lang="en-US" sz="2400" dirty="0"/>
              <a:t>Devs don’t worry about the backend infrastructure</a:t>
            </a:r>
          </a:p>
          <a:p>
            <a:pPr marL="285750" indent="-285750">
              <a:buFont typeface="Arial" panose="020B0604020202020204" pitchFamily="34" charset="0"/>
              <a:buChar char="•"/>
            </a:pPr>
            <a:r>
              <a:rPr lang="en-US" sz="2400" dirty="0"/>
              <a:t>Devs don’t configure or manage servers, DBs, datacenters, etc.</a:t>
            </a:r>
          </a:p>
          <a:p>
            <a:pPr marL="285750" indent="-285750">
              <a:buFont typeface="Arial" panose="020B0604020202020204" pitchFamily="34" charset="0"/>
              <a:buChar char="•"/>
            </a:pPr>
            <a:r>
              <a:rPr lang="en-US" sz="2400" dirty="0"/>
              <a:t>PaaS gives more control than SaaS</a:t>
            </a:r>
            <a:endParaRPr lang="en-US" dirty="0"/>
          </a:p>
        </p:txBody>
      </p:sp>
    </p:spTree>
    <p:extLst>
      <p:ext uri="{BB962C8B-B14F-4D97-AF65-F5344CB8AC3E}">
        <p14:creationId xmlns:p14="http://schemas.microsoft.com/office/powerpoint/2010/main" val="116605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8E90-1E92-63DE-80BA-C8DFC9AA4170}"/>
              </a:ext>
            </a:extLst>
          </p:cNvPr>
          <p:cNvSpPr>
            <a:spLocks noGrp="1"/>
          </p:cNvSpPr>
          <p:nvPr>
            <p:ph type="title"/>
          </p:nvPr>
        </p:nvSpPr>
        <p:spPr>
          <a:xfrm>
            <a:off x="474981" y="247086"/>
            <a:ext cx="5307963" cy="1349939"/>
          </a:xfrm>
        </p:spPr>
        <p:txBody>
          <a:bodyPr vert="horz" lIns="91440" tIns="45720" rIns="91440" bIns="45720" rtlCol="0" anchor="b">
            <a:normAutofit/>
          </a:bodyPr>
          <a:lstStyle/>
          <a:p>
            <a:r>
              <a:rPr lang="en-US" sz="4100" dirty="0"/>
              <a:t>Infrastructure as a service </a:t>
            </a:r>
          </a:p>
        </p:txBody>
      </p:sp>
      <p:pic>
        <p:nvPicPr>
          <p:cNvPr id="5" name="Picture 4" descr="A blue and black logo&#10;&#10;Description automatically generated">
            <a:extLst>
              <a:ext uri="{FF2B5EF4-FFF2-40B4-BE49-F238E27FC236}">
                <a16:creationId xmlns:a16="http://schemas.microsoft.com/office/drawing/2014/main" id="{E094ABC0-882B-0D07-3679-553215DF37E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17950" y="509482"/>
            <a:ext cx="2364317" cy="2364317"/>
          </a:xfrm>
          <a:prstGeom prst="rect">
            <a:avLst/>
          </a:prstGeom>
        </p:spPr>
      </p:pic>
      <p:pic>
        <p:nvPicPr>
          <p:cNvPr id="14" name="Picture 13" descr="A blue cloud with white text&#10;&#10;Description automatically generated">
            <a:extLst>
              <a:ext uri="{FF2B5EF4-FFF2-40B4-BE49-F238E27FC236}">
                <a16:creationId xmlns:a16="http://schemas.microsoft.com/office/drawing/2014/main" id="{60F2D851-CD16-B5FB-4A51-DDEF65352E2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499817" y="950945"/>
            <a:ext cx="2364317" cy="1481392"/>
          </a:xfrm>
          <a:prstGeom prst="rect">
            <a:avLst/>
          </a:prstGeom>
        </p:spPr>
      </p:pic>
      <p:pic>
        <p:nvPicPr>
          <p:cNvPr id="11" name="Picture 10" descr="A logo for a cloud company&#10;&#10;Description automatically generated">
            <a:extLst>
              <a:ext uri="{FF2B5EF4-FFF2-40B4-BE49-F238E27FC236}">
                <a16:creationId xmlns:a16="http://schemas.microsoft.com/office/drawing/2014/main" id="{A5A9421C-9B44-EF4D-65D9-00CA9C89F3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417950" y="4457064"/>
            <a:ext cx="2364317" cy="1418590"/>
          </a:xfrm>
          <a:prstGeom prst="rect">
            <a:avLst/>
          </a:prstGeom>
        </p:spPr>
      </p:pic>
      <p:pic>
        <p:nvPicPr>
          <p:cNvPr id="8" name="Picture 7" descr="A logo with orange cubes&#10;&#10;Description automatically generated">
            <a:extLst>
              <a:ext uri="{FF2B5EF4-FFF2-40B4-BE49-F238E27FC236}">
                <a16:creationId xmlns:a16="http://schemas.microsoft.com/office/drawing/2014/main" id="{D838245B-1865-A14C-058B-BB4438A92F3E}"/>
              </a:ext>
            </a:extLst>
          </p:cNvPr>
          <p:cNvPicPr>
            <a:picLocks noChangeAspect="1"/>
          </p:cNvPicPr>
          <p:nvPr/>
        </p:nvPicPr>
        <p:blipFill>
          <a:blip r:embed="rId9">
            <a:lum bright="70000" contrast="-70000"/>
            <a:extLst>
              <a:ext uri="{837473B0-CC2E-450A-ABE3-18F120FF3D39}">
                <a1611:picAttrSrcUrl xmlns:a1611="http://schemas.microsoft.com/office/drawing/2016/11/main" r:id="rId10"/>
              </a:ext>
            </a:extLst>
          </a:blip>
          <a:stretch>
            <a:fillRect/>
          </a:stretch>
        </p:blipFill>
        <p:spPr>
          <a:xfrm>
            <a:off x="9499817" y="4723050"/>
            <a:ext cx="2364317" cy="886618"/>
          </a:xfrm>
          <a:prstGeom prst="rect">
            <a:avLst/>
          </a:prstGeom>
        </p:spPr>
      </p:pic>
      <p:sp>
        <p:nvSpPr>
          <p:cNvPr id="3" name="TextBox 2">
            <a:extLst>
              <a:ext uri="{FF2B5EF4-FFF2-40B4-BE49-F238E27FC236}">
                <a16:creationId xmlns:a16="http://schemas.microsoft.com/office/drawing/2014/main" id="{34D6F369-728C-AD9D-38ED-5062ACE932BE}"/>
              </a:ext>
            </a:extLst>
          </p:cNvPr>
          <p:cNvSpPr txBox="1"/>
          <p:nvPr/>
        </p:nvSpPr>
        <p:spPr>
          <a:xfrm>
            <a:off x="669614" y="1812429"/>
            <a:ext cx="4959566" cy="3416320"/>
          </a:xfrm>
          <a:prstGeom prst="rect">
            <a:avLst/>
          </a:prstGeom>
          <a:solidFill>
            <a:schemeClr val="bg1">
              <a:lumMod val="85000"/>
              <a:lumOff val="15000"/>
            </a:schemeClr>
          </a:solidFill>
        </p:spPr>
        <p:txBody>
          <a:bodyPr wrap="square" rtlCol="0">
            <a:spAutoFit/>
          </a:bodyPr>
          <a:lstStyle/>
          <a:p>
            <a:pPr marL="285750" indent="-285750">
              <a:buFont typeface="Arial" panose="020B0604020202020204" pitchFamily="34" charset="0"/>
              <a:buChar char="•"/>
            </a:pPr>
            <a:r>
              <a:rPr lang="en-US" sz="2400" dirty="0"/>
              <a:t>IaaS == physical/virtual IT infrastructure that a CSP offers </a:t>
            </a:r>
          </a:p>
          <a:p>
            <a:pPr marL="285750" indent="-285750">
              <a:buFont typeface="Arial" panose="020B0604020202020204" pitchFamily="34" charset="0"/>
              <a:buChar char="•"/>
            </a:pPr>
            <a:r>
              <a:rPr lang="en-US" sz="2400" dirty="0"/>
              <a:t>Configure, customize, and maintain a virtual version of your server room/ IT infrastructure</a:t>
            </a:r>
          </a:p>
          <a:p>
            <a:pPr marL="285750" indent="-285750">
              <a:buFont typeface="Arial" panose="020B0604020202020204" pitchFamily="34" charset="0"/>
              <a:buChar char="•"/>
            </a:pPr>
            <a:r>
              <a:rPr lang="en-US" sz="2400" dirty="0"/>
              <a:t>Compute, storage, networking</a:t>
            </a:r>
          </a:p>
          <a:p>
            <a:pPr marL="285750" indent="-285750">
              <a:buFont typeface="Arial" panose="020B0604020202020204" pitchFamily="34" charset="0"/>
              <a:buChar char="•"/>
            </a:pPr>
            <a:r>
              <a:rPr lang="en-US" sz="2400" dirty="0"/>
              <a:t>Requires more engineering than SaaS/PaaS</a:t>
            </a:r>
          </a:p>
          <a:p>
            <a:pPr marL="285750" indent="-285750">
              <a:buFont typeface="Arial" panose="020B0604020202020204" pitchFamily="34" charset="0"/>
              <a:buChar char="•"/>
            </a:pPr>
            <a:r>
              <a:rPr lang="en-US" sz="2400" dirty="0"/>
              <a:t>Most flexibility and customizability</a:t>
            </a:r>
          </a:p>
        </p:txBody>
      </p:sp>
    </p:spTree>
    <p:extLst>
      <p:ext uri="{BB962C8B-B14F-4D97-AF65-F5344CB8AC3E}">
        <p14:creationId xmlns:p14="http://schemas.microsoft.com/office/powerpoint/2010/main" val="330552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0CB3-B071-CFDB-B21C-63D55F07788B}"/>
              </a:ext>
            </a:extLst>
          </p:cNvPr>
          <p:cNvSpPr>
            <a:spLocks noGrp="1"/>
          </p:cNvSpPr>
          <p:nvPr>
            <p:ph type="title"/>
          </p:nvPr>
        </p:nvSpPr>
        <p:spPr>
          <a:xfrm>
            <a:off x="1144589" y="174867"/>
            <a:ext cx="9905998" cy="1478570"/>
          </a:xfrm>
        </p:spPr>
        <p:txBody>
          <a:bodyPr>
            <a:normAutofit/>
          </a:bodyPr>
          <a:lstStyle/>
          <a:p>
            <a:r>
              <a:rPr lang="en-US" dirty="0"/>
              <a:t>Defining Cloud Computing: </a:t>
            </a:r>
            <a:br>
              <a:rPr lang="en-US" dirty="0"/>
            </a:br>
            <a:r>
              <a:rPr lang="en-US" dirty="0"/>
              <a:t>Cloud deployment models</a:t>
            </a:r>
          </a:p>
        </p:txBody>
      </p:sp>
      <p:graphicFrame>
        <p:nvGraphicFramePr>
          <p:cNvPr id="12" name="Content Placeholder 2">
            <a:extLst>
              <a:ext uri="{FF2B5EF4-FFF2-40B4-BE49-F238E27FC236}">
                <a16:creationId xmlns:a16="http://schemas.microsoft.com/office/drawing/2014/main" id="{D73A91E3-287D-8811-F0E4-06E0286DBEDB}"/>
              </a:ext>
            </a:extLst>
          </p:cNvPr>
          <p:cNvGraphicFramePr>
            <a:graphicFrameLocks noGrp="1"/>
          </p:cNvGraphicFramePr>
          <p:nvPr>
            <p:ph idx="1"/>
          </p:nvPr>
        </p:nvGraphicFramePr>
        <p:xfrm>
          <a:off x="-2029217" y="1528176"/>
          <a:ext cx="10120485" cy="4586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509D26F8-30BA-D2CA-6A35-34C08A3C4A7A}"/>
              </a:ext>
            </a:extLst>
          </p:cNvPr>
          <p:cNvSpPr txBox="1">
            <a:spLocks/>
          </p:cNvSpPr>
          <p:nvPr/>
        </p:nvSpPr>
        <p:spPr>
          <a:xfrm>
            <a:off x="5849655" y="2249487"/>
            <a:ext cx="519775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Deployment:</a:t>
            </a:r>
          </a:p>
          <a:p>
            <a:r>
              <a:rPr lang="en-US" dirty="0"/>
              <a:t>The process of setting up computer and network systems so they are ready for use. </a:t>
            </a:r>
          </a:p>
          <a:p>
            <a:r>
              <a:rPr lang="en-US" dirty="0"/>
              <a:t>The key difference in deployment models is how much control you have over the system.</a:t>
            </a:r>
          </a:p>
        </p:txBody>
      </p:sp>
    </p:spTree>
    <p:extLst>
      <p:ext uri="{BB962C8B-B14F-4D97-AF65-F5344CB8AC3E}">
        <p14:creationId xmlns:p14="http://schemas.microsoft.com/office/powerpoint/2010/main" val="249201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4B6B-F054-2791-1E11-13DAB135D617}"/>
              </a:ext>
            </a:extLst>
          </p:cNvPr>
          <p:cNvSpPr>
            <a:spLocks noGrp="1"/>
          </p:cNvSpPr>
          <p:nvPr>
            <p:ph type="title"/>
          </p:nvPr>
        </p:nvSpPr>
        <p:spPr>
          <a:xfrm>
            <a:off x="847589" y="2084062"/>
            <a:ext cx="2624205" cy="2462885"/>
          </a:xfrm>
        </p:spPr>
        <p:txBody>
          <a:bodyPr vert="horz" lIns="91440" tIns="45720" rIns="91440" bIns="45720" rtlCol="0" anchor="ctr">
            <a:normAutofit/>
          </a:bodyPr>
          <a:lstStyle/>
          <a:p>
            <a:r>
              <a:rPr lang="en-US" sz="6600" dirty="0"/>
              <a:t>Public</a:t>
            </a:r>
            <a:r>
              <a:rPr lang="en-US" sz="5400" dirty="0"/>
              <a:t> Cloud</a:t>
            </a:r>
          </a:p>
        </p:txBody>
      </p:sp>
      <p:pic>
        <p:nvPicPr>
          <p:cNvPr id="4" name="Graphic 3" descr="Building outline">
            <a:extLst>
              <a:ext uri="{FF2B5EF4-FFF2-40B4-BE49-F238E27FC236}">
                <a16:creationId xmlns:a16="http://schemas.microsoft.com/office/drawing/2014/main" id="{3CFD9E81-4F8B-CC9B-9FBA-930240CFE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5138" y="3945909"/>
            <a:ext cx="1634646" cy="1634646"/>
          </a:xfrm>
          <a:prstGeom prst="rect">
            <a:avLst/>
          </a:prstGeom>
        </p:spPr>
      </p:pic>
      <p:pic>
        <p:nvPicPr>
          <p:cNvPr id="8" name="Graphic 7" descr="Cloud outline">
            <a:extLst>
              <a:ext uri="{FF2B5EF4-FFF2-40B4-BE49-F238E27FC236}">
                <a16:creationId xmlns:a16="http://schemas.microsoft.com/office/drawing/2014/main" id="{B17074F4-6CF8-2531-B7F6-B1B9FEB48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pic>
        <p:nvPicPr>
          <p:cNvPr id="12" name="Graphic 11" descr="Database outline">
            <a:extLst>
              <a:ext uri="{FF2B5EF4-FFF2-40B4-BE49-F238E27FC236}">
                <a16:creationId xmlns:a16="http://schemas.microsoft.com/office/drawing/2014/main" id="{D8AC6C1B-38D8-46DC-DC37-FE6080021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924" y="2084062"/>
            <a:ext cx="914400" cy="914400"/>
          </a:xfrm>
          <a:prstGeom prst="rect">
            <a:avLst/>
          </a:prstGeom>
        </p:spPr>
      </p:pic>
      <p:pic>
        <p:nvPicPr>
          <p:cNvPr id="14" name="Graphic 13" descr="Server outline">
            <a:extLst>
              <a:ext uri="{FF2B5EF4-FFF2-40B4-BE49-F238E27FC236}">
                <a16:creationId xmlns:a16="http://schemas.microsoft.com/office/drawing/2014/main" id="{42A2834E-9EB0-EA90-3217-B1B841D8D5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520" y="2159079"/>
            <a:ext cx="914400" cy="914400"/>
          </a:xfrm>
          <a:prstGeom prst="rect">
            <a:avLst/>
          </a:prstGeom>
        </p:spPr>
      </p:pic>
      <p:sp>
        <p:nvSpPr>
          <p:cNvPr id="15" name="TextBox 14">
            <a:extLst>
              <a:ext uri="{FF2B5EF4-FFF2-40B4-BE49-F238E27FC236}">
                <a16:creationId xmlns:a16="http://schemas.microsoft.com/office/drawing/2014/main" id="{5DAB897E-FC88-035D-5933-FBC76B48DDD7}"/>
              </a:ext>
            </a:extLst>
          </p:cNvPr>
          <p:cNvSpPr txBox="1"/>
          <p:nvPr/>
        </p:nvSpPr>
        <p:spPr>
          <a:xfrm>
            <a:off x="9317974" y="5517464"/>
            <a:ext cx="1663370" cy="461665"/>
          </a:xfrm>
          <a:prstGeom prst="rect">
            <a:avLst/>
          </a:prstGeom>
          <a:noFill/>
        </p:spPr>
        <p:txBody>
          <a:bodyPr wrap="square" rtlCol="0">
            <a:spAutoFit/>
          </a:bodyPr>
          <a:lstStyle/>
          <a:p>
            <a:r>
              <a:rPr lang="en-US" sz="2400" dirty="0">
                <a:solidFill>
                  <a:schemeClr val="accent4">
                    <a:lumMod val="20000"/>
                    <a:lumOff val="80000"/>
                  </a:schemeClr>
                </a:solidFill>
              </a:rPr>
              <a:t>Enterprise A</a:t>
            </a:r>
            <a:endParaRPr lang="en-US" dirty="0">
              <a:solidFill>
                <a:schemeClr val="accent4">
                  <a:lumMod val="20000"/>
                  <a:lumOff val="80000"/>
                </a:schemeClr>
              </a:solidFill>
            </a:endParaRPr>
          </a:p>
        </p:txBody>
      </p:sp>
      <p:sp>
        <p:nvSpPr>
          <p:cNvPr id="17" name="TextBox 16">
            <a:extLst>
              <a:ext uri="{FF2B5EF4-FFF2-40B4-BE49-F238E27FC236}">
                <a16:creationId xmlns:a16="http://schemas.microsoft.com/office/drawing/2014/main" id="{D5CB9232-7437-FD74-5416-DD05D77B66F5}"/>
              </a:ext>
            </a:extLst>
          </p:cNvPr>
          <p:cNvSpPr txBox="1"/>
          <p:nvPr/>
        </p:nvSpPr>
        <p:spPr>
          <a:xfrm>
            <a:off x="5133895" y="2928047"/>
            <a:ext cx="1227551" cy="461665"/>
          </a:xfrm>
          <a:prstGeom prst="rect">
            <a:avLst/>
          </a:prstGeom>
          <a:noFill/>
        </p:spPr>
        <p:txBody>
          <a:bodyPr wrap="square" rtlCol="0">
            <a:spAutoFit/>
          </a:bodyPr>
          <a:lstStyle/>
          <a:p>
            <a:r>
              <a:rPr lang="en-US" sz="2400" dirty="0">
                <a:solidFill>
                  <a:schemeClr val="accent3">
                    <a:lumMod val="40000"/>
                    <a:lumOff val="60000"/>
                  </a:schemeClr>
                </a:solidFill>
              </a:rPr>
              <a:t>Servers</a:t>
            </a:r>
            <a:endParaRPr lang="en-US" dirty="0">
              <a:solidFill>
                <a:schemeClr val="accent3">
                  <a:lumMod val="40000"/>
                  <a:lumOff val="60000"/>
                </a:schemeClr>
              </a:solidFill>
            </a:endParaRPr>
          </a:p>
        </p:txBody>
      </p:sp>
      <p:sp>
        <p:nvSpPr>
          <p:cNvPr id="19" name="TextBox 18">
            <a:extLst>
              <a:ext uri="{FF2B5EF4-FFF2-40B4-BE49-F238E27FC236}">
                <a16:creationId xmlns:a16="http://schemas.microsoft.com/office/drawing/2014/main" id="{85FE0669-F49D-7D95-2217-C9B7871DEB3B}"/>
              </a:ext>
            </a:extLst>
          </p:cNvPr>
          <p:cNvSpPr txBox="1"/>
          <p:nvPr/>
        </p:nvSpPr>
        <p:spPr>
          <a:xfrm>
            <a:off x="6565973" y="2946172"/>
            <a:ext cx="1582303" cy="461665"/>
          </a:xfrm>
          <a:prstGeom prst="rect">
            <a:avLst/>
          </a:prstGeom>
          <a:noFill/>
        </p:spPr>
        <p:txBody>
          <a:bodyPr wrap="square" rtlCol="0">
            <a:spAutoFit/>
          </a:bodyPr>
          <a:lstStyle/>
          <a:p>
            <a:r>
              <a:rPr lang="en-US" sz="2400" dirty="0">
                <a:solidFill>
                  <a:schemeClr val="accent3">
                    <a:lumMod val="40000"/>
                    <a:lumOff val="60000"/>
                  </a:schemeClr>
                </a:solidFill>
              </a:rPr>
              <a:t>Databases</a:t>
            </a:r>
            <a:endParaRPr lang="en-US" dirty="0">
              <a:solidFill>
                <a:schemeClr val="accent3">
                  <a:lumMod val="40000"/>
                  <a:lumOff val="60000"/>
                </a:schemeClr>
              </a:solidFill>
            </a:endParaRPr>
          </a:p>
        </p:txBody>
      </p:sp>
      <p:sp>
        <p:nvSpPr>
          <p:cNvPr id="48" name="TextBox 47">
            <a:extLst>
              <a:ext uri="{FF2B5EF4-FFF2-40B4-BE49-F238E27FC236}">
                <a16:creationId xmlns:a16="http://schemas.microsoft.com/office/drawing/2014/main" id="{D2CB5926-593D-DF08-16C6-CFF295F4EF6A}"/>
              </a:ext>
            </a:extLst>
          </p:cNvPr>
          <p:cNvSpPr txBox="1"/>
          <p:nvPr/>
        </p:nvSpPr>
        <p:spPr>
          <a:xfrm>
            <a:off x="3677173" y="421758"/>
            <a:ext cx="5067287" cy="584775"/>
          </a:xfrm>
          <a:prstGeom prst="rect">
            <a:avLst/>
          </a:prstGeom>
          <a:noFill/>
        </p:spPr>
        <p:txBody>
          <a:bodyPr wrap="square" rtlCol="0">
            <a:spAutoFit/>
          </a:bodyPr>
          <a:lstStyle/>
          <a:p>
            <a:r>
              <a:rPr lang="en-US" sz="3200" dirty="0">
                <a:solidFill>
                  <a:schemeClr val="accent2"/>
                </a:solidFill>
              </a:rPr>
              <a:t>Public Cloud Service Provider</a:t>
            </a:r>
          </a:p>
        </p:txBody>
      </p:sp>
      <p:cxnSp>
        <p:nvCxnSpPr>
          <p:cNvPr id="57" name="Elbow Connector 56">
            <a:extLst>
              <a:ext uri="{FF2B5EF4-FFF2-40B4-BE49-F238E27FC236}">
                <a16:creationId xmlns:a16="http://schemas.microsoft.com/office/drawing/2014/main" id="{8FD6144C-4ADC-7C01-44D4-5D7BA6F9E752}"/>
              </a:ext>
            </a:extLst>
          </p:cNvPr>
          <p:cNvCxnSpPr>
            <a:cxnSpLocks/>
            <a:stCxn id="19" idx="2"/>
          </p:cNvCxnSpPr>
          <p:nvPr/>
        </p:nvCxnSpPr>
        <p:spPr>
          <a:xfrm rot="16200000" flipH="1">
            <a:off x="7669912" y="3095050"/>
            <a:ext cx="1239318" cy="1864892"/>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D5DF9324-8407-3BC7-A348-75084C0787AB}"/>
              </a:ext>
            </a:extLst>
          </p:cNvPr>
          <p:cNvCxnSpPr>
            <a:cxnSpLocks/>
          </p:cNvCxnSpPr>
          <p:nvPr/>
        </p:nvCxnSpPr>
        <p:spPr>
          <a:xfrm>
            <a:off x="5685889" y="3325761"/>
            <a:ext cx="3518770" cy="1805543"/>
          </a:xfrm>
          <a:prstGeom prst="bentConnector3">
            <a:avLst>
              <a:gd name="adj1" fmla="val 16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2A8118F-B08E-D759-6D9C-579148D2FAEB}"/>
              </a:ext>
            </a:extLst>
          </p:cNvPr>
          <p:cNvSpPr/>
          <p:nvPr/>
        </p:nvSpPr>
        <p:spPr>
          <a:xfrm>
            <a:off x="9229711" y="3657600"/>
            <a:ext cx="1818245" cy="2567836"/>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9536550-D73E-7078-F07F-F09F28ACFE1B}"/>
              </a:ext>
            </a:extLst>
          </p:cNvPr>
          <p:cNvSpPr txBox="1"/>
          <p:nvPr/>
        </p:nvSpPr>
        <p:spPr>
          <a:xfrm>
            <a:off x="8350160" y="6252135"/>
            <a:ext cx="3361676" cy="523220"/>
          </a:xfrm>
          <a:prstGeom prst="rect">
            <a:avLst/>
          </a:prstGeom>
          <a:noFill/>
        </p:spPr>
        <p:txBody>
          <a:bodyPr wrap="square" rtlCol="0">
            <a:spAutoFit/>
          </a:bodyPr>
          <a:lstStyle/>
          <a:p>
            <a:r>
              <a:rPr lang="en-US" sz="2800" dirty="0">
                <a:solidFill>
                  <a:schemeClr val="accent3"/>
                </a:solidFill>
              </a:rPr>
              <a:t>Enterprise A Network</a:t>
            </a:r>
          </a:p>
        </p:txBody>
      </p:sp>
    </p:spTree>
    <p:extLst>
      <p:ext uri="{BB962C8B-B14F-4D97-AF65-F5344CB8AC3E}">
        <p14:creationId xmlns:p14="http://schemas.microsoft.com/office/powerpoint/2010/main" val="30886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4B6B-F054-2791-1E11-13DAB135D617}"/>
              </a:ext>
            </a:extLst>
          </p:cNvPr>
          <p:cNvSpPr>
            <a:spLocks noGrp="1"/>
          </p:cNvSpPr>
          <p:nvPr>
            <p:ph type="title"/>
          </p:nvPr>
        </p:nvSpPr>
        <p:spPr>
          <a:xfrm>
            <a:off x="847589" y="2084062"/>
            <a:ext cx="2624205" cy="2462885"/>
          </a:xfrm>
        </p:spPr>
        <p:txBody>
          <a:bodyPr vert="horz" lIns="91440" tIns="45720" rIns="91440" bIns="45720" rtlCol="0" anchor="ctr">
            <a:normAutofit/>
          </a:bodyPr>
          <a:lstStyle/>
          <a:p>
            <a:r>
              <a:rPr lang="en-US" sz="6600" dirty="0"/>
              <a:t>Public</a:t>
            </a:r>
            <a:r>
              <a:rPr lang="en-US" sz="5400" dirty="0"/>
              <a:t> Cloud</a:t>
            </a:r>
          </a:p>
        </p:txBody>
      </p:sp>
      <p:pic>
        <p:nvPicPr>
          <p:cNvPr id="4" name="Graphic 3" descr="Building outline">
            <a:extLst>
              <a:ext uri="{FF2B5EF4-FFF2-40B4-BE49-F238E27FC236}">
                <a16:creationId xmlns:a16="http://schemas.microsoft.com/office/drawing/2014/main" id="{3CFD9E81-4F8B-CC9B-9FBA-930240CFE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5138" y="3945909"/>
            <a:ext cx="1634646" cy="1634646"/>
          </a:xfrm>
          <a:prstGeom prst="rect">
            <a:avLst/>
          </a:prstGeom>
        </p:spPr>
      </p:pic>
      <p:pic>
        <p:nvPicPr>
          <p:cNvPr id="8" name="Graphic 7" descr="Cloud outline">
            <a:extLst>
              <a:ext uri="{FF2B5EF4-FFF2-40B4-BE49-F238E27FC236}">
                <a16:creationId xmlns:a16="http://schemas.microsoft.com/office/drawing/2014/main" id="{B17074F4-6CF8-2531-B7F6-B1B9FEB48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sp>
        <p:nvSpPr>
          <p:cNvPr id="15" name="TextBox 14">
            <a:extLst>
              <a:ext uri="{FF2B5EF4-FFF2-40B4-BE49-F238E27FC236}">
                <a16:creationId xmlns:a16="http://schemas.microsoft.com/office/drawing/2014/main" id="{5DAB897E-FC88-035D-5933-FBC76B48DDD7}"/>
              </a:ext>
            </a:extLst>
          </p:cNvPr>
          <p:cNvSpPr txBox="1"/>
          <p:nvPr/>
        </p:nvSpPr>
        <p:spPr>
          <a:xfrm>
            <a:off x="9317974" y="5517464"/>
            <a:ext cx="1663370" cy="461665"/>
          </a:xfrm>
          <a:prstGeom prst="rect">
            <a:avLst/>
          </a:prstGeom>
          <a:noFill/>
        </p:spPr>
        <p:txBody>
          <a:bodyPr wrap="square" rtlCol="0">
            <a:spAutoFit/>
          </a:bodyPr>
          <a:lstStyle/>
          <a:p>
            <a:r>
              <a:rPr lang="en-US" sz="2400" dirty="0">
                <a:solidFill>
                  <a:schemeClr val="accent3"/>
                </a:solidFill>
              </a:rPr>
              <a:t>Enterprise A</a:t>
            </a:r>
            <a:endParaRPr lang="en-US" dirty="0">
              <a:solidFill>
                <a:schemeClr val="accent3"/>
              </a:solidFill>
            </a:endParaRPr>
          </a:p>
        </p:txBody>
      </p:sp>
      <p:sp>
        <p:nvSpPr>
          <p:cNvPr id="48" name="TextBox 47">
            <a:extLst>
              <a:ext uri="{FF2B5EF4-FFF2-40B4-BE49-F238E27FC236}">
                <a16:creationId xmlns:a16="http://schemas.microsoft.com/office/drawing/2014/main" id="{D2CB5926-593D-DF08-16C6-CFF295F4EF6A}"/>
              </a:ext>
            </a:extLst>
          </p:cNvPr>
          <p:cNvSpPr txBox="1"/>
          <p:nvPr/>
        </p:nvSpPr>
        <p:spPr>
          <a:xfrm>
            <a:off x="4434797" y="2376241"/>
            <a:ext cx="4029598" cy="1077218"/>
          </a:xfrm>
          <a:prstGeom prst="rect">
            <a:avLst/>
          </a:prstGeom>
          <a:noFill/>
        </p:spPr>
        <p:txBody>
          <a:bodyPr wrap="square" rtlCol="0">
            <a:spAutoFit/>
          </a:bodyPr>
          <a:lstStyle/>
          <a:p>
            <a:pPr algn="ctr"/>
            <a:r>
              <a:rPr lang="en-US" sz="3200" dirty="0">
                <a:solidFill>
                  <a:schemeClr val="accent2"/>
                </a:solidFill>
              </a:rPr>
              <a:t>Public Cloud Service Provider</a:t>
            </a:r>
          </a:p>
        </p:txBody>
      </p:sp>
      <p:sp>
        <p:nvSpPr>
          <p:cNvPr id="61" name="Rectangle 60">
            <a:extLst>
              <a:ext uri="{FF2B5EF4-FFF2-40B4-BE49-F238E27FC236}">
                <a16:creationId xmlns:a16="http://schemas.microsoft.com/office/drawing/2014/main" id="{72A8118F-B08E-D759-6D9C-579148D2FAEB}"/>
              </a:ext>
            </a:extLst>
          </p:cNvPr>
          <p:cNvSpPr/>
          <p:nvPr/>
        </p:nvSpPr>
        <p:spPr>
          <a:xfrm>
            <a:off x="9229711" y="3657600"/>
            <a:ext cx="1818245" cy="2567836"/>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9536550-D73E-7078-F07F-F09F28ACFE1B}"/>
              </a:ext>
            </a:extLst>
          </p:cNvPr>
          <p:cNvSpPr txBox="1"/>
          <p:nvPr/>
        </p:nvSpPr>
        <p:spPr>
          <a:xfrm>
            <a:off x="9081487" y="6212910"/>
            <a:ext cx="3361676" cy="523220"/>
          </a:xfrm>
          <a:prstGeom prst="rect">
            <a:avLst/>
          </a:prstGeom>
          <a:noFill/>
        </p:spPr>
        <p:txBody>
          <a:bodyPr wrap="square" rtlCol="0">
            <a:spAutoFit/>
          </a:bodyPr>
          <a:lstStyle/>
          <a:p>
            <a:r>
              <a:rPr lang="en-US" sz="2800" dirty="0">
                <a:solidFill>
                  <a:schemeClr val="accent3"/>
                </a:solidFill>
              </a:rPr>
              <a:t>Enterprise A Network</a:t>
            </a:r>
          </a:p>
        </p:txBody>
      </p:sp>
      <p:pic>
        <p:nvPicPr>
          <p:cNvPr id="3" name="Graphic 2" descr="Building outline">
            <a:extLst>
              <a:ext uri="{FF2B5EF4-FFF2-40B4-BE49-F238E27FC236}">
                <a16:creationId xmlns:a16="http://schemas.microsoft.com/office/drawing/2014/main" id="{87D52960-847F-19F8-7341-B524DE076F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6914" y="265353"/>
            <a:ext cx="1634646" cy="1634646"/>
          </a:xfrm>
          <a:prstGeom prst="rect">
            <a:avLst/>
          </a:prstGeom>
        </p:spPr>
      </p:pic>
      <p:sp>
        <p:nvSpPr>
          <p:cNvPr id="5" name="TextBox 4">
            <a:extLst>
              <a:ext uri="{FF2B5EF4-FFF2-40B4-BE49-F238E27FC236}">
                <a16:creationId xmlns:a16="http://schemas.microsoft.com/office/drawing/2014/main" id="{6EFCD79E-CB57-90A5-6CBC-AA6263F3D8B0}"/>
              </a:ext>
            </a:extLst>
          </p:cNvPr>
          <p:cNvSpPr txBox="1"/>
          <p:nvPr/>
        </p:nvSpPr>
        <p:spPr>
          <a:xfrm>
            <a:off x="9169750" y="1836908"/>
            <a:ext cx="1663370" cy="461665"/>
          </a:xfrm>
          <a:prstGeom prst="rect">
            <a:avLst/>
          </a:prstGeom>
          <a:noFill/>
          <a:ln>
            <a:noFill/>
          </a:ln>
        </p:spPr>
        <p:txBody>
          <a:bodyPr wrap="square" rtlCol="0">
            <a:spAutoFit/>
          </a:bodyPr>
          <a:lstStyle/>
          <a:p>
            <a:r>
              <a:rPr lang="en-US" sz="2400" dirty="0">
                <a:solidFill>
                  <a:schemeClr val="accent1"/>
                </a:solidFill>
              </a:rPr>
              <a:t>Enterprise B</a:t>
            </a:r>
            <a:endParaRPr lang="en-US" dirty="0">
              <a:solidFill>
                <a:schemeClr val="accent1"/>
              </a:solidFill>
            </a:endParaRPr>
          </a:p>
        </p:txBody>
      </p:sp>
      <p:sp>
        <p:nvSpPr>
          <p:cNvPr id="6" name="Rectangle 5">
            <a:extLst>
              <a:ext uri="{FF2B5EF4-FFF2-40B4-BE49-F238E27FC236}">
                <a16:creationId xmlns:a16="http://schemas.microsoft.com/office/drawing/2014/main" id="{C8E98A14-6B9D-61EE-7194-AF73FDA757F2}"/>
              </a:ext>
            </a:extLst>
          </p:cNvPr>
          <p:cNvSpPr/>
          <p:nvPr/>
        </p:nvSpPr>
        <p:spPr>
          <a:xfrm>
            <a:off x="9081487" y="121870"/>
            <a:ext cx="1818245" cy="2423010"/>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 name="TextBox 6">
            <a:extLst>
              <a:ext uri="{FF2B5EF4-FFF2-40B4-BE49-F238E27FC236}">
                <a16:creationId xmlns:a16="http://schemas.microsoft.com/office/drawing/2014/main" id="{625B991C-C66C-215B-B3BC-1B89DCD180C2}"/>
              </a:ext>
            </a:extLst>
          </p:cNvPr>
          <p:cNvSpPr txBox="1"/>
          <p:nvPr/>
        </p:nvSpPr>
        <p:spPr>
          <a:xfrm>
            <a:off x="8991076" y="2536769"/>
            <a:ext cx="2846020" cy="461665"/>
          </a:xfrm>
          <a:prstGeom prst="rect">
            <a:avLst/>
          </a:prstGeom>
          <a:noFill/>
          <a:ln>
            <a:noFill/>
          </a:ln>
        </p:spPr>
        <p:txBody>
          <a:bodyPr wrap="square" rtlCol="0">
            <a:spAutoFit/>
          </a:bodyPr>
          <a:lstStyle/>
          <a:p>
            <a:r>
              <a:rPr lang="en-US" sz="2400" dirty="0">
                <a:solidFill>
                  <a:schemeClr val="accent1"/>
                </a:solidFill>
              </a:rPr>
              <a:t>Enterprise B Network</a:t>
            </a:r>
          </a:p>
        </p:txBody>
      </p:sp>
      <p:pic>
        <p:nvPicPr>
          <p:cNvPr id="9" name="Graphic 8" descr="Building outline">
            <a:extLst>
              <a:ext uri="{FF2B5EF4-FFF2-40B4-BE49-F238E27FC236}">
                <a16:creationId xmlns:a16="http://schemas.microsoft.com/office/drawing/2014/main" id="{73E16E83-21CE-7FF1-36E2-9152A9ED6A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09152" y="3899981"/>
            <a:ext cx="1634646" cy="1634646"/>
          </a:xfrm>
          <a:prstGeom prst="rect">
            <a:avLst/>
          </a:prstGeom>
        </p:spPr>
      </p:pic>
      <p:sp>
        <p:nvSpPr>
          <p:cNvPr id="10" name="TextBox 9">
            <a:extLst>
              <a:ext uri="{FF2B5EF4-FFF2-40B4-BE49-F238E27FC236}">
                <a16:creationId xmlns:a16="http://schemas.microsoft.com/office/drawing/2014/main" id="{8D96421F-24E6-FDBA-526A-F78C99575163}"/>
              </a:ext>
            </a:extLst>
          </p:cNvPr>
          <p:cNvSpPr txBox="1"/>
          <p:nvPr/>
        </p:nvSpPr>
        <p:spPr>
          <a:xfrm>
            <a:off x="3221988" y="5471536"/>
            <a:ext cx="1663370" cy="461665"/>
          </a:xfrm>
          <a:prstGeom prst="rect">
            <a:avLst/>
          </a:prstGeom>
          <a:noFill/>
          <a:ln>
            <a:noFill/>
          </a:ln>
        </p:spPr>
        <p:txBody>
          <a:bodyPr wrap="square" rtlCol="0">
            <a:spAutoFit/>
          </a:bodyPr>
          <a:lstStyle/>
          <a:p>
            <a:r>
              <a:rPr lang="en-US" sz="2400" dirty="0">
                <a:solidFill>
                  <a:schemeClr val="accent4"/>
                </a:solidFill>
              </a:rPr>
              <a:t>Enterprise C</a:t>
            </a:r>
            <a:endParaRPr lang="en-US" dirty="0">
              <a:solidFill>
                <a:schemeClr val="accent4"/>
              </a:solidFill>
            </a:endParaRPr>
          </a:p>
        </p:txBody>
      </p:sp>
      <p:sp>
        <p:nvSpPr>
          <p:cNvPr id="11" name="Rectangle 10">
            <a:extLst>
              <a:ext uri="{FF2B5EF4-FFF2-40B4-BE49-F238E27FC236}">
                <a16:creationId xmlns:a16="http://schemas.microsoft.com/office/drawing/2014/main" id="{1360191C-15A1-A53E-855A-097304EC5808}"/>
              </a:ext>
            </a:extLst>
          </p:cNvPr>
          <p:cNvSpPr/>
          <p:nvPr/>
        </p:nvSpPr>
        <p:spPr>
          <a:xfrm>
            <a:off x="3133725" y="3756498"/>
            <a:ext cx="1818245" cy="2423010"/>
          </a:xfrm>
          <a:prstGeom prst="rect">
            <a:avLst/>
          </a:prstGeom>
          <a:noFill/>
          <a:ln w="1905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3" name="TextBox 12">
            <a:extLst>
              <a:ext uri="{FF2B5EF4-FFF2-40B4-BE49-F238E27FC236}">
                <a16:creationId xmlns:a16="http://schemas.microsoft.com/office/drawing/2014/main" id="{3FDDD280-A073-5910-8370-BA5F46DA2C2D}"/>
              </a:ext>
            </a:extLst>
          </p:cNvPr>
          <p:cNvSpPr txBox="1"/>
          <p:nvPr/>
        </p:nvSpPr>
        <p:spPr>
          <a:xfrm>
            <a:off x="3043314" y="6171397"/>
            <a:ext cx="2846020" cy="461665"/>
          </a:xfrm>
          <a:prstGeom prst="rect">
            <a:avLst/>
          </a:prstGeom>
          <a:noFill/>
          <a:ln>
            <a:noFill/>
          </a:ln>
        </p:spPr>
        <p:txBody>
          <a:bodyPr wrap="square" rtlCol="0">
            <a:spAutoFit/>
          </a:bodyPr>
          <a:lstStyle/>
          <a:p>
            <a:r>
              <a:rPr lang="en-US" sz="2400" dirty="0">
                <a:solidFill>
                  <a:schemeClr val="accent4"/>
                </a:solidFill>
              </a:rPr>
              <a:t>Enterprise C Network</a:t>
            </a:r>
          </a:p>
        </p:txBody>
      </p:sp>
      <p:cxnSp>
        <p:nvCxnSpPr>
          <p:cNvPr id="24" name="Elbow Connector 23">
            <a:extLst>
              <a:ext uri="{FF2B5EF4-FFF2-40B4-BE49-F238E27FC236}">
                <a16:creationId xmlns:a16="http://schemas.microsoft.com/office/drawing/2014/main" id="{49E7259A-615D-9DCE-A6B3-313BFCBEF1C9}"/>
              </a:ext>
            </a:extLst>
          </p:cNvPr>
          <p:cNvCxnSpPr>
            <a:endCxn id="11" idx="3"/>
          </p:cNvCxnSpPr>
          <p:nvPr/>
        </p:nvCxnSpPr>
        <p:spPr>
          <a:xfrm rot="10800000" flipV="1">
            <a:off x="4951970" y="3899981"/>
            <a:ext cx="1248414" cy="1068022"/>
          </a:xfrm>
          <a:prstGeom prst="bentConnector3">
            <a:avLst>
              <a:gd name="adj1" fmla="val -168"/>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D2D6DCF5-5EC4-8F41-07B5-56720A2CD2DC}"/>
              </a:ext>
            </a:extLst>
          </p:cNvPr>
          <p:cNvCxnSpPr>
            <a:cxnSpLocks/>
          </p:cNvCxnSpPr>
          <p:nvPr/>
        </p:nvCxnSpPr>
        <p:spPr>
          <a:xfrm>
            <a:off x="7252570" y="3899981"/>
            <a:ext cx="1828917" cy="1068023"/>
          </a:xfrm>
          <a:prstGeom prst="bentConnector3">
            <a:avLst>
              <a:gd name="adj1" fmla="val 688"/>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3718465-55BD-34DD-8B3F-37BA12D6A8C5}"/>
              </a:ext>
            </a:extLst>
          </p:cNvPr>
          <p:cNvCxnSpPr>
            <a:cxnSpLocks/>
          </p:cNvCxnSpPr>
          <p:nvPr/>
        </p:nvCxnSpPr>
        <p:spPr>
          <a:xfrm flipV="1">
            <a:off x="6449050" y="583656"/>
            <a:ext cx="2417866" cy="368322"/>
          </a:xfrm>
          <a:prstGeom prst="bentConnector3">
            <a:avLst>
              <a:gd name="adj1" fmla="val 266"/>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712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456FF6-DF67-4D24-1940-3329B0981AB3}"/>
              </a:ext>
            </a:extLst>
          </p:cNvPr>
          <p:cNvSpPr>
            <a:spLocks noGrp="1"/>
          </p:cNvSpPr>
          <p:nvPr>
            <p:ph type="title"/>
          </p:nvPr>
        </p:nvSpPr>
        <p:spPr>
          <a:xfrm>
            <a:off x="847589" y="2084062"/>
            <a:ext cx="2885167" cy="2462885"/>
          </a:xfrm>
        </p:spPr>
        <p:txBody>
          <a:bodyPr vert="horz" lIns="91440" tIns="45720" rIns="91440" bIns="45720" rtlCol="0" anchor="ctr">
            <a:normAutofit/>
          </a:bodyPr>
          <a:lstStyle/>
          <a:p>
            <a:r>
              <a:rPr lang="en-US" sz="6600" dirty="0"/>
              <a:t>Private</a:t>
            </a:r>
            <a:r>
              <a:rPr lang="en-US" sz="5400" dirty="0"/>
              <a:t> Cloud</a:t>
            </a:r>
          </a:p>
        </p:txBody>
      </p:sp>
      <p:pic>
        <p:nvPicPr>
          <p:cNvPr id="8" name="Graphic 7" descr="Building outline">
            <a:extLst>
              <a:ext uri="{FF2B5EF4-FFF2-40B4-BE49-F238E27FC236}">
                <a16:creationId xmlns:a16="http://schemas.microsoft.com/office/drawing/2014/main" id="{B0F9D711-79E6-928B-AC53-EA4CBFA73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0058" y="3970961"/>
            <a:ext cx="1634646" cy="1634646"/>
          </a:xfrm>
          <a:prstGeom prst="rect">
            <a:avLst/>
          </a:prstGeom>
        </p:spPr>
      </p:pic>
      <p:pic>
        <p:nvPicPr>
          <p:cNvPr id="9" name="Graphic 8" descr="Cloud outline">
            <a:extLst>
              <a:ext uri="{FF2B5EF4-FFF2-40B4-BE49-F238E27FC236}">
                <a16:creationId xmlns:a16="http://schemas.microsoft.com/office/drawing/2014/main" id="{A6F745BA-1071-98E7-A657-9102D1D562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533" y="-378822"/>
            <a:ext cx="5510126" cy="5510126"/>
          </a:xfrm>
          <a:prstGeom prst="rect">
            <a:avLst/>
          </a:prstGeom>
        </p:spPr>
      </p:pic>
      <p:pic>
        <p:nvPicPr>
          <p:cNvPr id="11" name="Graphic 10" descr="Database outline">
            <a:extLst>
              <a:ext uri="{FF2B5EF4-FFF2-40B4-BE49-F238E27FC236}">
                <a16:creationId xmlns:a16="http://schemas.microsoft.com/office/drawing/2014/main" id="{631062B2-26E1-FB4E-B7A9-2897226F4A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924" y="2084062"/>
            <a:ext cx="914400" cy="914400"/>
          </a:xfrm>
          <a:prstGeom prst="rect">
            <a:avLst/>
          </a:prstGeom>
        </p:spPr>
      </p:pic>
      <p:pic>
        <p:nvPicPr>
          <p:cNvPr id="13" name="Graphic 12" descr="Server outline">
            <a:extLst>
              <a:ext uri="{FF2B5EF4-FFF2-40B4-BE49-F238E27FC236}">
                <a16:creationId xmlns:a16="http://schemas.microsoft.com/office/drawing/2014/main" id="{7BE4D085-6553-AE5B-C311-A13B5F5592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2520" y="2159079"/>
            <a:ext cx="914400" cy="914400"/>
          </a:xfrm>
          <a:prstGeom prst="rect">
            <a:avLst/>
          </a:prstGeom>
        </p:spPr>
      </p:pic>
      <p:sp>
        <p:nvSpPr>
          <p:cNvPr id="42" name="TextBox 41">
            <a:extLst>
              <a:ext uri="{FF2B5EF4-FFF2-40B4-BE49-F238E27FC236}">
                <a16:creationId xmlns:a16="http://schemas.microsoft.com/office/drawing/2014/main" id="{9D377C07-7F40-666D-0705-92D4CC495C5D}"/>
              </a:ext>
            </a:extLst>
          </p:cNvPr>
          <p:cNvSpPr txBox="1"/>
          <p:nvPr/>
        </p:nvSpPr>
        <p:spPr>
          <a:xfrm>
            <a:off x="9294933" y="5532358"/>
            <a:ext cx="1479771" cy="461665"/>
          </a:xfrm>
          <a:prstGeom prst="rect">
            <a:avLst/>
          </a:prstGeom>
          <a:noFill/>
        </p:spPr>
        <p:txBody>
          <a:bodyPr wrap="square" rtlCol="0">
            <a:spAutoFit/>
          </a:bodyPr>
          <a:lstStyle/>
          <a:p>
            <a:r>
              <a:rPr lang="en-US" sz="2400" dirty="0">
                <a:solidFill>
                  <a:schemeClr val="accent4">
                    <a:lumMod val="20000"/>
                    <a:lumOff val="80000"/>
                  </a:schemeClr>
                </a:solidFill>
              </a:rPr>
              <a:t>Enterprise</a:t>
            </a:r>
            <a:endParaRPr lang="en-US" dirty="0">
              <a:solidFill>
                <a:schemeClr val="accent4">
                  <a:lumMod val="20000"/>
                  <a:lumOff val="80000"/>
                </a:schemeClr>
              </a:solidFill>
            </a:endParaRPr>
          </a:p>
        </p:txBody>
      </p:sp>
      <p:sp>
        <p:nvSpPr>
          <p:cNvPr id="43" name="TextBox 42">
            <a:extLst>
              <a:ext uri="{FF2B5EF4-FFF2-40B4-BE49-F238E27FC236}">
                <a16:creationId xmlns:a16="http://schemas.microsoft.com/office/drawing/2014/main" id="{035B72B8-4F41-C648-E56A-E66B2331D78E}"/>
              </a:ext>
            </a:extLst>
          </p:cNvPr>
          <p:cNvSpPr txBox="1"/>
          <p:nvPr/>
        </p:nvSpPr>
        <p:spPr>
          <a:xfrm>
            <a:off x="5133895" y="2928047"/>
            <a:ext cx="1227551" cy="461665"/>
          </a:xfrm>
          <a:prstGeom prst="rect">
            <a:avLst/>
          </a:prstGeom>
          <a:noFill/>
        </p:spPr>
        <p:txBody>
          <a:bodyPr wrap="square" rtlCol="0">
            <a:spAutoFit/>
          </a:bodyPr>
          <a:lstStyle/>
          <a:p>
            <a:r>
              <a:rPr lang="en-US" sz="2400" dirty="0">
                <a:solidFill>
                  <a:schemeClr val="accent3">
                    <a:lumMod val="40000"/>
                    <a:lumOff val="60000"/>
                  </a:schemeClr>
                </a:solidFill>
              </a:rPr>
              <a:t>Servers</a:t>
            </a:r>
            <a:endParaRPr lang="en-US" dirty="0">
              <a:solidFill>
                <a:schemeClr val="accent3">
                  <a:lumMod val="40000"/>
                  <a:lumOff val="60000"/>
                </a:schemeClr>
              </a:solidFill>
            </a:endParaRPr>
          </a:p>
        </p:txBody>
      </p:sp>
      <p:sp>
        <p:nvSpPr>
          <p:cNvPr id="44" name="TextBox 43">
            <a:extLst>
              <a:ext uri="{FF2B5EF4-FFF2-40B4-BE49-F238E27FC236}">
                <a16:creationId xmlns:a16="http://schemas.microsoft.com/office/drawing/2014/main" id="{78DD9BB5-50BE-21DC-43F8-3E86B56033F5}"/>
              </a:ext>
            </a:extLst>
          </p:cNvPr>
          <p:cNvSpPr txBox="1"/>
          <p:nvPr/>
        </p:nvSpPr>
        <p:spPr>
          <a:xfrm>
            <a:off x="6565973" y="2946172"/>
            <a:ext cx="1582303" cy="461665"/>
          </a:xfrm>
          <a:prstGeom prst="rect">
            <a:avLst/>
          </a:prstGeom>
          <a:noFill/>
        </p:spPr>
        <p:txBody>
          <a:bodyPr wrap="square" rtlCol="0">
            <a:spAutoFit/>
          </a:bodyPr>
          <a:lstStyle/>
          <a:p>
            <a:r>
              <a:rPr lang="en-US" sz="2400" dirty="0">
                <a:solidFill>
                  <a:schemeClr val="accent3">
                    <a:lumMod val="40000"/>
                    <a:lumOff val="60000"/>
                  </a:schemeClr>
                </a:solidFill>
              </a:rPr>
              <a:t>Databases</a:t>
            </a:r>
            <a:endParaRPr lang="en-US" dirty="0">
              <a:solidFill>
                <a:schemeClr val="accent3">
                  <a:lumMod val="40000"/>
                  <a:lumOff val="60000"/>
                </a:schemeClr>
              </a:solidFill>
            </a:endParaRPr>
          </a:p>
        </p:txBody>
      </p:sp>
      <p:sp>
        <p:nvSpPr>
          <p:cNvPr id="45" name="TextBox 44">
            <a:extLst>
              <a:ext uri="{FF2B5EF4-FFF2-40B4-BE49-F238E27FC236}">
                <a16:creationId xmlns:a16="http://schemas.microsoft.com/office/drawing/2014/main" id="{8183CA82-E4EA-6AE1-5492-AE4DCE0038D7}"/>
              </a:ext>
            </a:extLst>
          </p:cNvPr>
          <p:cNvSpPr txBox="1"/>
          <p:nvPr/>
        </p:nvSpPr>
        <p:spPr>
          <a:xfrm>
            <a:off x="4925525" y="267845"/>
            <a:ext cx="3222751" cy="584775"/>
          </a:xfrm>
          <a:prstGeom prst="rect">
            <a:avLst/>
          </a:prstGeom>
          <a:noFill/>
        </p:spPr>
        <p:txBody>
          <a:bodyPr wrap="square" rtlCol="0">
            <a:spAutoFit/>
          </a:bodyPr>
          <a:lstStyle/>
          <a:p>
            <a:r>
              <a:rPr lang="en-US" sz="3200" dirty="0">
                <a:solidFill>
                  <a:schemeClr val="accent3">
                    <a:lumMod val="60000"/>
                    <a:lumOff val="40000"/>
                  </a:schemeClr>
                </a:solidFill>
              </a:rPr>
              <a:t>Private Cloud</a:t>
            </a:r>
          </a:p>
        </p:txBody>
      </p:sp>
      <p:sp>
        <p:nvSpPr>
          <p:cNvPr id="47" name="Rectangle 46">
            <a:extLst>
              <a:ext uri="{FF2B5EF4-FFF2-40B4-BE49-F238E27FC236}">
                <a16:creationId xmlns:a16="http://schemas.microsoft.com/office/drawing/2014/main" id="{DFF8711C-8C62-E437-930A-3ED2FB7B9311}"/>
              </a:ext>
            </a:extLst>
          </p:cNvPr>
          <p:cNvSpPr/>
          <p:nvPr/>
        </p:nvSpPr>
        <p:spPr>
          <a:xfrm>
            <a:off x="6470071" y="1903956"/>
            <a:ext cx="4552833" cy="4151839"/>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9984D9F-5A9E-DCE4-F4AB-7F95C4D032E8}"/>
              </a:ext>
            </a:extLst>
          </p:cNvPr>
          <p:cNvSpPr txBox="1"/>
          <p:nvPr/>
        </p:nvSpPr>
        <p:spPr>
          <a:xfrm>
            <a:off x="6096000" y="6078460"/>
            <a:ext cx="6327964" cy="523220"/>
          </a:xfrm>
          <a:prstGeom prst="rect">
            <a:avLst/>
          </a:prstGeom>
          <a:noFill/>
        </p:spPr>
        <p:txBody>
          <a:bodyPr wrap="square" rtlCol="0">
            <a:spAutoFit/>
          </a:bodyPr>
          <a:lstStyle/>
          <a:p>
            <a:r>
              <a:rPr lang="en-US" sz="2800" dirty="0">
                <a:solidFill>
                  <a:schemeClr val="accent3"/>
                </a:solidFill>
              </a:rPr>
              <a:t>Enterprise network extended via VPN*</a:t>
            </a:r>
          </a:p>
        </p:txBody>
      </p:sp>
      <p:cxnSp>
        <p:nvCxnSpPr>
          <p:cNvPr id="50" name="Elbow Connector 49">
            <a:extLst>
              <a:ext uri="{FF2B5EF4-FFF2-40B4-BE49-F238E27FC236}">
                <a16:creationId xmlns:a16="http://schemas.microsoft.com/office/drawing/2014/main" id="{FA53BABB-7802-DAA0-BB90-E140F5AFC20B}"/>
              </a:ext>
            </a:extLst>
          </p:cNvPr>
          <p:cNvCxnSpPr>
            <a:stCxn id="43" idx="2"/>
          </p:cNvCxnSpPr>
          <p:nvPr/>
        </p:nvCxnSpPr>
        <p:spPr>
          <a:xfrm rot="16200000" flipH="1">
            <a:off x="6565686" y="2571697"/>
            <a:ext cx="1911233" cy="3547262"/>
          </a:xfrm>
          <a:prstGeom prst="bentConnector2">
            <a:avLst/>
          </a:prstGeom>
          <a:ln>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BB67654-ACD3-889E-9EA2-108CE88F8D94}"/>
              </a:ext>
            </a:extLst>
          </p:cNvPr>
          <p:cNvCxnSpPr>
            <a:cxnSpLocks/>
          </p:cNvCxnSpPr>
          <p:nvPr/>
        </p:nvCxnSpPr>
        <p:spPr>
          <a:xfrm>
            <a:off x="7366427" y="3347239"/>
            <a:ext cx="1860538" cy="1441045"/>
          </a:xfrm>
          <a:prstGeom prst="bentConnector3">
            <a:avLst>
              <a:gd name="adj1" fmla="val 180"/>
            </a:avLst>
          </a:prstGeom>
          <a:ln>
            <a:solidFill>
              <a:schemeClr val="accent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44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loud outline">
            <a:extLst>
              <a:ext uri="{FF2B5EF4-FFF2-40B4-BE49-F238E27FC236}">
                <a16:creationId xmlns:a16="http://schemas.microsoft.com/office/drawing/2014/main" id="{932CD86E-751E-C115-D9F7-5BACE25D0E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2645" y="676402"/>
            <a:ext cx="4670882" cy="4670882"/>
          </a:xfrm>
          <a:prstGeom prst="rect">
            <a:avLst/>
          </a:prstGeom>
        </p:spPr>
      </p:pic>
      <p:pic>
        <p:nvPicPr>
          <p:cNvPr id="6" name="Graphic 5" descr="Cloud outline">
            <a:extLst>
              <a:ext uri="{FF2B5EF4-FFF2-40B4-BE49-F238E27FC236}">
                <a16:creationId xmlns:a16="http://schemas.microsoft.com/office/drawing/2014/main" id="{AEED007D-C1C8-7F86-046D-AFFA89EB8A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7372" y="676402"/>
            <a:ext cx="4771090" cy="4771090"/>
          </a:xfrm>
          <a:prstGeom prst="rect">
            <a:avLst/>
          </a:prstGeom>
        </p:spPr>
      </p:pic>
      <p:sp>
        <p:nvSpPr>
          <p:cNvPr id="7" name="Title 1">
            <a:extLst>
              <a:ext uri="{FF2B5EF4-FFF2-40B4-BE49-F238E27FC236}">
                <a16:creationId xmlns:a16="http://schemas.microsoft.com/office/drawing/2014/main" id="{62C94F36-2FF8-C751-2A4A-1B16CA51F1FA}"/>
              </a:ext>
            </a:extLst>
          </p:cNvPr>
          <p:cNvSpPr txBox="1">
            <a:spLocks/>
          </p:cNvSpPr>
          <p:nvPr/>
        </p:nvSpPr>
        <p:spPr>
          <a:xfrm>
            <a:off x="451454" y="2302600"/>
            <a:ext cx="2258866" cy="199942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6600" dirty="0"/>
              <a:t>Hybrid Cloud</a:t>
            </a:r>
            <a:endParaRPr lang="en-US" sz="5400" dirty="0"/>
          </a:p>
        </p:txBody>
      </p:sp>
      <p:sp>
        <p:nvSpPr>
          <p:cNvPr id="10" name="Left-Right-Up Arrow 9">
            <a:extLst>
              <a:ext uri="{FF2B5EF4-FFF2-40B4-BE49-F238E27FC236}">
                <a16:creationId xmlns:a16="http://schemas.microsoft.com/office/drawing/2014/main" id="{D8E0D944-0100-2084-9417-98760E254E6E}"/>
              </a:ext>
            </a:extLst>
          </p:cNvPr>
          <p:cNvSpPr/>
          <p:nvPr/>
        </p:nvSpPr>
        <p:spPr>
          <a:xfrm rot="10800000">
            <a:off x="5935015" y="3061947"/>
            <a:ext cx="2868460" cy="1240076"/>
          </a:xfrm>
          <a:prstGeom prst="leftRightUp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Box 11">
            <a:extLst>
              <a:ext uri="{FF2B5EF4-FFF2-40B4-BE49-F238E27FC236}">
                <a16:creationId xmlns:a16="http://schemas.microsoft.com/office/drawing/2014/main" id="{C9B87D68-DD88-1C0A-D2BB-28AAD378BA67}"/>
              </a:ext>
            </a:extLst>
          </p:cNvPr>
          <p:cNvSpPr txBox="1"/>
          <p:nvPr/>
        </p:nvSpPr>
        <p:spPr>
          <a:xfrm>
            <a:off x="3321415" y="2727878"/>
            <a:ext cx="2711773" cy="954107"/>
          </a:xfrm>
          <a:prstGeom prst="rect">
            <a:avLst/>
          </a:prstGeom>
          <a:noFill/>
        </p:spPr>
        <p:txBody>
          <a:bodyPr wrap="square">
            <a:spAutoFit/>
          </a:bodyPr>
          <a:lstStyle/>
          <a:p>
            <a:pPr algn="ctr"/>
            <a:r>
              <a:rPr lang="en-US" sz="2800" dirty="0">
                <a:solidFill>
                  <a:schemeClr val="accent2"/>
                </a:solidFill>
              </a:rPr>
              <a:t>Public Cloud Service Provider</a:t>
            </a:r>
          </a:p>
        </p:txBody>
      </p:sp>
      <p:sp>
        <p:nvSpPr>
          <p:cNvPr id="15" name="TextBox 14">
            <a:extLst>
              <a:ext uri="{FF2B5EF4-FFF2-40B4-BE49-F238E27FC236}">
                <a16:creationId xmlns:a16="http://schemas.microsoft.com/office/drawing/2014/main" id="{AEED1E88-92C2-A885-509F-BF47FB3661C5}"/>
              </a:ext>
            </a:extLst>
          </p:cNvPr>
          <p:cNvSpPr txBox="1"/>
          <p:nvPr/>
        </p:nvSpPr>
        <p:spPr>
          <a:xfrm>
            <a:off x="8958907" y="3061947"/>
            <a:ext cx="2868460" cy="584775"/>
          </a:xfrm>
          <a:prstGeom prst="rect">
            <a:avLst/>
          </a:prstGeom>
          <a:noFill/>
        </p:spPr>
        <p:txBody>
          <a:bodyPr wrap="square" rtlCol="0">
            <a:spAutoFit/>
          </a:bodyPr>
          <a:lstStyle/>
          <a:p>
            <a:r>
              <a:rPr lang="en-US" sz="3200" dirty="0">
                <a:solidFill>
                  <a:schemeClr val="accent3">
                    <a:lumMod val="60000"/>
                    <a:lumOff val="40000"/>
                  </a:schemeClr>
                </a:solidFill>
              </a:rPr>
              <a:t>Private Cloud</a:t>
            </a:r>
          </a:p>
        </p:txBody>
      </p:sp>
      <p:pic>
        <p:nvPicPr>
          <p:cNvPr id="16" name="Graphic 15" descr="Building outline">
            <a:extLst>
              <a:ext uri="{FF2B5EF4-FFF2-40B4-BE49-F238E27FC236}">
                <a16:creationId xmlns:a16="http://schemas.microsoft.com/office/drawing/2014/main" id="{46542805-9EDB-5059-34A6-C302CED9B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4996" y="4614563"/>
            <a:ext cx="1355559" cy="1355559"/>
          </a:xfrm>
          <a:prstGeom prst="rect">
            <a:avLst/>
          </a:prstGeom>
        </p:spPr>
      </p:pic>
      <p:sp>
        <p:nvSpPr>
          <p:cNvPr id="17" name="Rectangle 16">
            <a:extLst>
              <a:ext uri="{FF2B5EF4-FFF2-40B4-BE49-F238E27FC236}">
                <a16:creationId xmlns:a16="http://schemas.microsoft.com/office/drawing/2014/main" id="{E2D652E5-125C-4495-E71C-7D3789E09182}"/>
              </a:ext>
            </a:extLst>
          </p:cNvPr>
          <p:cNvSpPr/>
          <p:nvPr/>
        </p:nvSpPr>
        <p:spPr>
          <a:xfrm>
            <a:off x="6725956" y="4420447"/>
            <a:ext cx="1413640" cy="1761151"/>
          </a:xfrm>
          <a:prstGeom prst="rect">
            <a:avLst/>
          </a:prstGeom>
          <a:noFill/>
          <a:ln w="19050">
            <a:solidFill>
              <a:schemeClr val="accent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A073F5-2190-DBC9-DBEE-3F43A4D62A33}"/>
              </a:ext>
            </a:extLst>
          </p:cNvPr>
          <p:cNvSpPr txBox="1"/>
          <p:nvPr/>
        </p:nvSpPr>
        <p:spPr>
          <a:xfrm>
            <a:off x="6456746" y="6228950"/>
            <a:ext cx="2825042" cy="400110"/>
          </a:xfrm>
          <a:prstGeom prst="rect">
            <a:avLst/>
          </a:prstGeom>
          <a:noFill/>
        </p:spPr>
        <p:txBody>
          <a:bodyPr wrap="square" rtlCol="0">
            <a:spAutoFit/>
          </a:bodyPr>
          <a:lstStyle/>
          <a:p>
            <a:r>
              <a:rPr lang="en-US" sz="2000" dirty="0">
                <a:solidFill>
                  <a:schemeClr val="accent3"/>
                </a:solidFill>
              </a:rPr>
              <a:t>Enterprise Network</a:t>
            </a:r>
          </a:p>
        </p:txBody>
      </p:sp>
    </p:spTree>
    <p:extLst>
      <p:ext uri="{BB962C8B-B14F-4D97-AF65-F5344CB8AC3E}">
        <p14:creationId xmlns:p14="http://schemas.microsoft.com/office/powerpoint/2010/main" val="356927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9787-E577-88B5-971E-8E2260362643}"/>
              </a:ext>
            </a:extLst>
          </p:cNvPr>
          <p:cNvSpPr>
            <a:spLocks noGrp="1"/>
          </p:cNvSpPr>
          <p:nvPr>
            <p:ph type="title"/>
          </p:nvPr>
        </p:nvSpPr>
        <p:spPr/>
        <p:txBody>
          <a:bodyPr/>
          <a:lstStyle/>
          <a:p>
            <a:r>
              <a:rPr lang="en-US" dirty="0"/>
              <a:t>Admin</a:t>
            </a:r>
          </a:p>
        </p:txBody>
      </p:sp>
      <p:graphicFrame>
        <p:nvGraphicFramePr>
          <p:cNvPr id="4" name="Content Placeholder 3">
            <a:extLst>
              <a:ext uri="{FF2B5EF4-FFF2-40B4-BE49-F238E27FC236}">
                <a16:creationId xmlns:a16="http://schemas.microsoft.com/office/drawing/2014/main" id="{59C18B97-7AD6-AE64-AA72-2A07D7F6219B}"/>
              </a:ext>
            </a:extLst>
          </p:cNvPr>
          <p:cNvGraphicFramePr>
            <a:graphicFrameLocks noGrp="1"/>
          </p:cNvGraphicFramePr>
          <p:nvPr>
            <p:ph idx="1"/>
            <p:extLst>
              <p:ext uri="{D42A27DB-BD31-4B8C-83A1-F6EECF244321}">
                <p14:modId xmlns:p14="http://schemas.microsoft.com/office/powerpoint/2010/main" val="2458136337"/>
              </p:ext>
            </p:extLst>
          </p:nvPr>
        </p:nvGraphicFramePr>
        <p:xfrm>
          <a:off x="1141412" y="1737858"/>
          <a:ext cx="9905999"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3626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A8BCBD-8471-8A64-29FB-ECF62EA916CD}"/>
              </a:ext>
            </a:extLst>
          </p:cNvPr>
          <p:cNvSpPr txBox="1">
            <a:spLocks/>
          </p:cNvSpPr>
          <p:nvPr/>
        </p:nvSpPr>
        <p:spPr>
          <a:xfrm>
            <a:off x="451454" y="2302600"/>
            <a:ext cx="2492162" cy="199942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6600" dirty="0"/>
              <a:t>MULTI Cloud</a:t>
            </a:r>
            <a:endParaRPr lang="en-US" sz="5400" dirty="0"/>
          </a:p>
        </p:txBody>
      </p:sp>
      <p:pic>
        <p:nvPicPr>
          <p:cNvPr id="8" name="Graphic 7" descr="Cloud outline">
            <a:extLst>
              <a:ext uri="{FF2B5EF4-FFF2-40B4-BE49-F238E27FC236}">
                <a16:creationId xmlns:a16="http://schemas.microsoft.com/office/drawing/2014/main" id="{636A1C3C-852C-61BD-7F60-CB7BEAECB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8452" y="2415628"/>
            <a:ext cx="4216903" cy="4216903"/>
          </a:xfrm>
          <a:prstGeom prst="rect">
            <a:avLst/>
          </a:prstGeom>
        </p:spPr>
      </p:pic>
      <p:pic>
        <p:nvPicPr>
          <p:cNvPr id="9" name="Graphic 8" descr="Cloud outline">
            <a:extLst>
              <a:ext uri="{FF2B5EF4-FFF2-40B4-BE49-F238E27FC236}">
                <a16:creationId xmlns:a16="http://schemas.microsoft.com/office/drawing/2014/main" id="{9107B788-4D02-055E-6E37-BD93083C5D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4301" y="-287906"/>
            <a:ext cx="4216903" cy="4216903"/>
          </a:xfrm>
          <a:prstGeom prst="rect">
            <a:avLst/>
          </a:prstGeom>
        </p:spPr>
      </p:pic>
      <p:pic>
        <p:nvPicPr>
          <p:cNvPr id="11" name="Graphic 10" descr="Cloud outline">
            <a:extLst>
              <a:ext uri="{FF2B5EF4-FFF2-40B4-BE49-F238E27FC236}">
                <a16:creationId xmlns:a16="http://schemas.microsoft.com/office/drawing/2014/main" id="{1BE2F985-919D-B231-5E72-A9A118DD01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5097" y="2302600"/>
            <a:ext cx="4216903" cy="4216903"/>
          </a:xfrm>
          <a:prstGeom prst="rect">
            <a:avLst/>
          </a:prstGeom>
        </p:spPr>
      </p:pic>
      <p:pic>
        <p:nvPicPr>
          <p:cNvPr id="13" name="Graphic 12" descr="Building outline">
            <a:extLst>
              <a:ext uri="{FF2B5EF4-FFF2-40B4-BE49-F238E27FC236}">
                <a16:creationId xmlns:a16="http://schemas.microsoft.com/office/drawing/2014/main" id="{43C470A7-459E-90C7-A01A-71C21F295E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4366" y="4529593"/>
            <a:ext cx="1634646" cy="1634646"/>
          </a:xfrm>
          <a:prstGeom prst="rect">
            <a:avLst/>
          </a:prstGeom>
        </p:spPr>
      </p:pic>
      <p:sp>
        <p:nvSpPr>
          <p:cNvPr id="15" name="TextBox 14">
            <a:extLst>
              <a:ext uri="{FF2B5EF4-FFF2-40B4-BE49-F238E27FC236}">
                <a16:creationId xmlns:a16="http://schemas.microsoft.com/office/drawing/2014/main" id="{2EB94A43-1E94-F237-8E5F-A640F5013969}"/>
              </a:ext>
            </a:extLst>
          </p:cNvPr>
          <p:cNvSpPr txBox="1"/>
          <p:nvPr/>
        </p:nvSpPr>
        <p:spPr>
          <a:xfrm>
            <a:off x="6437202" y="6101148"/>
            <a:ext cx="1545151" cy="461665"/>
          </a:xfrm>
          <a:prstGeom prst="rect">
            <a:avLst/>
          </a:prstGeom>
          <a:noFill/>
        </p:spPr>
        <p:txBody>
          <a:bodyPr wrap="square" rtlCol="0">
            <a:spAutoFit/>
          </a:bodyPr>
          <a:lstStyle/>
          <a:p>
            <a:r>
              <a:rPr lang="en-US" sz="2400" dirty="0">
                <a:solidFill>
                  <a:schemeClr val="accent4">
                    <a:lumMod val="20000"/>
                    <a:lumOff val="80000"/>
                  </a:schemeClr>
                </a:solidFill>
              </a:rPr>
              <a:t>Enterprise</a:t>
            </a:r>
            <a:endParaRPr lang="en-US" dirty="0">
              <a:solidFill>
                <a:schemeClr val="accent4">
                  <a:lumMod val="20000"/>
                  <a:lumOff val="80000"/>
                </a:schemeClr>
              </a:solidFill>
            </a:endParaRPr>
          </a:p>
        </p:txBody>
      </p:sp>
      <p:sp>
        <p:nvSpPr>
          <p:cNvPr id="47" name="TextBox 46">
            <a:extLst>
              <a:ext uri="{FF2B5EF4-FFF2-40B4-BE49-F238E27FC236}">
                <a16:creationId xmlns:a16="http://schemas.microsoft.com/office/drawing/2014/main" id="{864E9776-73C3-F839-B9BC-82704D2D88AF}"/>
              </a:ext>
            </a:extLst>
          </p:cNvPr>
          <p:cNvSpPr txBox="1"/>
          <p:nvPr/>
        </p:nvSpPr>
        <p:spPr>
          <a:xfrm>
            <a:off x="3325709" y="4524079"/>
            <a:ext cx="1716066" cy="369332"/>
          </a:xfrm>
          <a:prstGeom prst="rect">
            <a:avLst/>
          </a:prstGeom>
          <a:noFill/>
        </p:spPr>
        <p:txBody>
          <a:bodyPr wrap="square" rtlCol="0">
            <a:spAutoFit/>
          </a:bodyPr>
          <a:lstStyle/>
          <a:p>
            <a:r>
              <a:rPr lang="en-US" dirty="0"/>
              <a:t>Public Cloud A</a:t>
            </a:r>
          </a:p>
        </p:txBody>
      </p:sp>
      <p:sp>
        <p:nvSpPr>
          <p:cNvPr id="48" name="TextBox 47">
            <a:extLst>
              <a:ext uri="{FF2B5EF4-FFF2-40B4-BE49-F238E27FC236}">
                <a16:creationId xmlns:a16="http://schemas.microsoft.com/office/drawing/2014/main" id="{B1D9BC67-1F9A-4E1A-0026-2B65DCDE4D6A}"/>
              </a:ext>
            </a:extLst>
          </p:cNvPr>
          <p:cNvSpPr txBox="1"/>
          <p:nvPr/>
        </p:nvSpPr>
        <p:spPr>
          <a:xfrm>
            <a:off x="9225515" y="4411051"/>
            <a:ext cx="1716066" cy="369332"/>
          </a:xfrm>
          <a:prstGeom prst="rect">
            <a:avLst/>
          </a:prstGeom>
          <a:noFill/>
        </p:spPr>
        <p:txBody>
          <a:bodyPr wrap="square" rtlCol="0">
            <a:spAutoFit/>
          </a:bodyPr>
          <a:lstStyle/>
          <a:p>
            <a:r>
              <a:rPr lang="en-US" dirty="0"/>
              <a:t>Public Cloud C</a:t>
            </a:r>
          </a:p>
        </p:txBody>
      </p:sp>
      <p:sp>
        <p:nvSpPr>
          <p:cNvPr id="49" name="TextBox 48">
            <a:extLst>
              <a:ext uri="{FF2B5EF4-FFF2-40B4-BE49-F238E27FC236}">
                <a16:creationId xmlns:a16="http://schemas.microsoft.com/office/drawing/2014/main" id="{B51BDBBB-DFD9-8896-984E-3BD59C0543D0}"/>
              </a:ext>
            </a:extLst>
          </p:cNvPr>
          <p:cNvSpPr txBox="1"/>
          <p:nvPr/>
        </p:nvSpPr>
        <p:spPr>
          <a:xfrm>
            <a:off x="6411431" y="1984788"/>
            <a:ext cx="1716066" cy="369332"/>
          </a:xfrm>
          <a:prstGeom prst="rect">
            <a:avLst/>
          </a:prstGeom>
          <a:noFill/>
        </p:spPr>
        <p:txBody>
          <a:bodyPr wrap="square" rtlCol="0">
            <a:spAutoFit/>
          </a:bodyPr>
          <a:lstStyle/>
          <a:p>
            <a:r>
              <a:rPr lang="en-US" dirty="0"/>
              <a:t>Public Cloud B</a:t>
            </a:r>
          </a:p>
        </p:txBody>
      </p:sp>
      <p:cxnSp>
        <p:nvCxnSpPr>
          <p:cNvPr id="51" name="Elbow Connector 50">
            <a:extLst>
              <a:ext uri="{FF2B5EF4-FFF2-40B4-BE49-F238E27FC236}">
                <a16:creationId xmlns:a16="http://schemas.microsoft.com/office/drawing/2014/main" id="{C6E0AEE3-0D9B-4F65-1FB0-BE533FC2E946}"/>
              </a:ext>
            </a:extLst>
          </p:cNvPr>
          <p:cNvCxnSpPr/>
          <p:nvPr/>
        </p:nvCxnSpPr>
        <p:spPr>
          <a:xfrm>
            <a:off x="3992758" y="5792426"/>
            <a:ext cx="2530209" cy="212943"/>
          </a:xfrm>
          <a:prstGeom prst="bentConnector3">
            <a:avLst>
              <a:gd name="adj1" fmla="val -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22A9063B-BAC3-155F-4B82-E25C95094E8A}"/>
              </a:ext>
            </a:extLst>
          </p:cNvPr>
          <p:cNvCxnSpPr>
            <a:cxnSpLocks/>
          </p:cNvCxnSpPr>
          <p:nvPr/>
        </p:nvCxnSpPr>
        <p:spPr>
          <a:xfrm flipV="1">
            <a:off x="7975097" y="5702355"/>
            <a:ext cx="2308771" cy="303014"/>
          </a:xfrm>
          <a:prstGeom prst="bentConnector3">
            <a:avLst>
              <a:gd name="adj1" fmla="val 9991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2BCAC7-6604-DF22-E9E5-BC856AAB4F6C}"/>
              </a:ext>
            </a:extLst>
          </p:cNvPr>
          <p:cNvCxnSpPr/>
          <p:nvPr/>
        </p:nvCxnSpPr>
        <p:spPr>
          <a:xfrm flipV="1">
            <a:off x="7237463" y="3072173"/>
            <a:ext cx="0" cy="13388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1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0C43B-6B89-3889-F798-8867E6B96E90}"/>
              </a:ext>
            </a:extLst>
          </p:cNvPr>
          <p:cNvSpPr>
            <a:spLocks noGrp="1"/>
          </p:cNvSpPr>
          <p:nvPr>
            <p:ph type="title"/>
          </p:nvPr>
        </p:nvSpPr>
        <p:spPr>
          <a:xfrm>
            <a:off x="1141413" y="240030"/>
            <a:ext cx="9905998" cy="1238540"/>
          </a:xfrm>
        </p:spPr>
        <p:txBody>
          <a:bodyPr>
            <a:normAutofit/>
          </a:bodyPr>
          <a:lstStyle/>
          <a:p>
            <a:r>
              <a:rPr lang="en-US" dirty="0"/>
              <a:t>Six Advantages of Cloud Computing</a:t>
            </a:r>
          </a:p>
        </p:txBody>
      </p:sp>
      <p:grpSp>
        <p:nvGrpSpPr>
          <p:cNvPr id="6" name="Group 5">
            <a:extLst>
              <a:ext uri="{FF2B5EF4-FFF2-40B4-BE49-F238E27FC236}">
                <a16:creationId xmlns:a16="http://schemas.microsoft.com/office/drawing/2014/main" id="{A7838B0B-57DC-9096-5078-321DDCC2B42C}"/>
              </a:ext>
            </a:extLst>
          </p:cNvPr>
          <p:cNvGrpSpPr/>
          <p:nvPr/>
        </p:nvGrpSpPr>
        <p:grpSpPr>
          <a:xfrm>
            <a:off x="1141413" y="1668780"/>
            <a:ext cx="9905999" cy="4810854"/>
            <a:chOff x="1141413" y="1668780"/>
            <a:chExt cx="9906000" cy="4810854"/>
          </a:xfrm>
        </p:grpSpPr>
        <p:sp>
          <p:nvSpPr>
            <p:cNvPr id="7" name="Freeform 6">
              <a:extLst>
                <a:ext uri="{FF2B5EF4-FFF2-40B4-BE49-F238E27FC236}">
                  <a16:creationId xmlns:a16="http://schemas.microsoft.com/office/drawing/2014/main" id="{CF0A6F30-8954-FDD6-BB2D-3BF50DB8CC55}"/>
                </a:ext>
              </a:extLst>
            </p:cNvPr>
            <p:cNvSpPr/>
            <p:nvPr/>
          </p:nvSpPr>
          <p:spPr>
            <a:xfrm>
              <a:off x="1141413" y="1668780"/>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Trade capital expense for variable expense</a:t>
              </a:r>
            </a:p>
          </p:txBody>
        </p:sp>
        <p:sp>
          <p:nvSpPr>
            <p:cNvPr id="10" name="Freeform 9">
              <a:extLst>
                <a:ext uri="{FF2B5EF4-FFF2-40B4-BE49-F238E27FC236}">
                  <a16:creationId xmlns:a16="http://schemas.microsoft.com/office/drawing/2014/main" id="{45A1464D-CF30-5C48-A8B7-71405A0DE28B}"/>
                </a:ext>
              </a:extLst>
            </p:cNvPr>
            <p:cNvSpPr/>
            <p:nvPr/>
          </p:nvSpPr>
          <p:spPr>
            <a:xfrm>
              <a:off x="1141413" y="248292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46300"/>
                <a:satOff val="888"/>
                <a:lumOff val="4469"/>
                <a:alphaOff val="0"/>
              </a:schemeClr>
            </a:fillRef>
            <a:effectRef idx="0">
              <a:schemeClr val="accent3">
                <a:shade val="80000"/>
                <a:hueOff val="-46300"/>
                <a:satOff val="888"/>
                <a:lumOff val="4469"/>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Benefit from massive economies of scale</a:t>
              </a:r>
            </a:p>
          </p:txBody>
        </p:sp>
        <p:sp>
          <p:nvSpPr>
            <p:cNvPr id="12" name="Freeform 11">
              <a:extLst>
                <a:ext uri="{FF2B5EF4-FFF2-40B4-BE49-F238E27FC236}">
                  <a16:creationId xmlns:a16="http://schemas.microsoft.com/office/drawing/2014/main" id="{93A1412C-1384-D254-CE68-9A1FC8436EC5}"/>
                </a:ext>
              </a:extLst>
            </p:cNvPr>
            <p:cNvSpPr/>
            <p:nvPr/>
          </p:nvSpPr>
          <p:spPr>
            <a:xfrm>
              <a:off x="1141413" y="3297069"/>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92599"/>
                <a:satOff val="1777"/>
                <a:lumOff val="8938"/>
                <a:alphaOff val="0"/>
              </a:schemeClr>
            </a:fillRef>
            <a:effectRef idx="0">
              <a:schemeClr val="accent3">
                <a:shade val="80000"/>
                <a:hueOff val="-92599"/>
                <a:satOff val="1777"/>
                <a:lumOff val="8938"/>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guessing capacity</a:t>
              </a:r>
            </a:p>
          </p:txBody>
        </p:sp>
        <p:sp>
          <p:nvSpPr>
            <p:cNvPr id="14" name="Freeform 13">
              <a:extLst>
                <a:ext uri="{FF2B5EF4-FFF2-40B4-BE49-F238E27FC236}">
                  <a16:creationId xmlns:a16="http://schemas.microsoft.com/office/drawing/2014/main" id="{EADECDB9-A937-EF77-18E3-6529F5793D03}"/>
                </a:ext>
              </a:extLst>
            </p:cNvPr>
            <p:cNvSpPr/>
            <p:nvPr/>
          </p:nvSpPr>
          <p:spPr>
            <a:xfrm>
              <a:off x="1141413" y="4111214"/>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38899"/>
                <a:satOff val="2665"/>
                <a:lumOff val="13407"/>
                <a:alphaOff val="0"/>
              </a:schemeClr>
            </a:fillRef>
            <a:effectRef idx="0">
              <a:schemeClr val="accent3">
                <a:shade val="80000"/>
                <a:hueOff val="-138899"/>
                <a:satOff val="2665"/>
                <a:lumOff val="13407"/>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Increase speed and agility</a:t>
              </a:r>
            </a:p>
          </p:txBody>
        </p:sp>
        <p:sp>
          <p:nvSpPr>
            <p:cNvPr id="16" name="Freeform 15">
              <a:extLst>
                <a:ext uri="{FF2B5EF4-FFF2-40B4-BE49-F238E27FC236}">
                  <a16:creationId xmlns:a16="http://schemas.microsoft.com/office/drawing/2014/main" id="{E748B78C-54C5-42BF-1D71-96CDB2FD0853}"/>
                </a:ext>
              </a:extLst>
            </p:cNvPr>
            <p:cNvSpPr/>
            <p:nvPr/>
          </p:nvSpPr>
          <p:spPr>
            <a:xfrm>
              <a:off x="1141413" y="4925358"/>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185199"/>
                <a:satOff val="3554"/>
                <a:lumOff val="17876"/>
                <a:alphaOff val="0"/>
              </a:schemeClr>
            </a:fillRef>
            <a:effectRef idx="0">
              <a:schemeClr val="accent3">
                <a:shade val="80000"/>
                <a:hueOff val="-185199"/>
                <a:satOff val="3554"/>
                <a:lumOff val="17876"/>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Stop spending money running data centers</a:t>
              </a:r>
            </a:p>
          </p:txBody>
        </p:sp>
        <p:sp>
          <p:nvSpPr>
            <p:cNvPr id="18" name="Freeform 17">
              <a:extLst>
                <a:ext uri="{FF2B5EF4-FFF2-40B4-BE49-F238E27FC236}">
                  <a16:creationId xmlns:a16="http://schemas.microsoft.com/office/drawing/2014/main" id="{AD073B5F-4B52-D5BF-F11B-F97D1D2C65F3}"/>
                </a:ext>
              </a:extLst>
            </p:cNvPr>
            <p:cNvSpPr/>
            <p:nvPr/>
          </p:nvSpPr>
          <p:spPr>
            <a:xfrm>
              <a:off x="1141413" y="5739503"/>
              <a:ext cx="9906000" cy="740131"/>
            </a:xfrm>
            <a:custGeom>
              <a:avLst/>
              <a:gdLst>
                <a:gd name="connsiteX0" fmla="*/ 0 w 9906000"/>
                <a:gd name="connsiteY0" fmla="*/ 74013 h 740131"/>
                <a:gd name="connsiteX1" fmla="*/ 74013 w 9906000"/>
                <a:gd name="connsiteY1" fmla="*/ 0 h 740131"/>
                <a:gd name="connsiteX2" fmla="*/ 9831987 w 9906000"/>
                <a:gd name="connsiteY2" fmla="*/ 0 h 740131"/>
                <a:gd name="connsiteX3" fmla="*/ 9906000 w 9906000"/>
                <a:gd name="connsiteY3" fmla="*/ 74013 h 740131"/>
                <a:gd name="connsiteX4" fmla="*/ 9906000 w 9906000"/>
                <a:gd name="connsiteY4" fmla="*/ 666118 h 740131"/>
                <a:gd name="connsiteX5" fmla="*/ 9831987 w 9906000"/>
                <a:gd name="connsiteY5" fmla="*/ 740131 h 740131"/>
                <a:gd name="connsiteX6" fmla="*/ 74013 w 9906000"/>
                <a:gd name="connsiteY6" fmla="*/ 740131 h 740131"/>
                <a:gd name="connsiteX7" fmla="*/ 0 w 9906000"/>
                <a:gd name="connsiteY7" fmla="*/ 666118 h 740131"/>
                <a:gd name="connsiteX8" fmla="*/ 0 w 9906000"/>
                <a:gd name="connsiteY8" fmla="*/ 74013 h 7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740131">
                  <a:moveTo>
                    <a:pt x="0" y="74013"/>
                  </a:moveTo>
                  <a:cubicBezTo>
                    <a:pt x="0" y="33137"/>
                    <a:pt x="33137" y="0"/>
                    <a:pt x="74013" y="0"/>
                  </a:cubicBezTo>
                  <a:lnTo>
                    <a:pt x="9831987" y="0"/>
                  </a:lnTo>
                  <a:cubicBezTo>
                    <a:pt x="9872863" y="0"/>
                    <a:pt x="9906000" y="33137"/>
                    <a:pt x="9906000" y="74013"/>
                  </a:cubicBezTo>
                  <a:lnTo>
                    <a:pt x="9906000" y="666118"/>
                  </a:lnTo>
                  <a:cubicBezTo>
                    <a:pt x="9906000" y="706994"/>
                    <a:pt x="9872863" y="740131"/>
                    <a:pt x="9831987" y="740131"/>
                  </a:cubicBezTo>
                  <a:lnTo>
                    <a:pt x="74013" y="740131"/>
                  </a:lnTo>
                  <a:cubicBezTo>
                    <a:pt x="33137" y="740131"/>
                    <a:pt x="0" y="706994"/>
                    <a:pt x="0" y="666118"/>
                  </a:cubicBezTo>
                  <a:lnTo>
                    <a:pt x="0" y="74013"/>
                  </a:lnTo>
                  <a:close/>
                </a:path>
              </a:pathLst>
            </a:custGeom>
          </p:spPr>
          <p:style>
            <a:lnRef idx="2">
              <a:schemeClr val="lt1">
                <a:hueOff val="0"/>
                <a:satOff val="0"/>
                <a:lumOff val="0"/>
                <a:alphaOff val="0"/>
              </a:schemeClr>
            </a:lnRef>
            <a:fillRef idx="1">
              <a:schemeClr val="accent3">
                <a:shade val="80000"/>
                <a:hueOff val="-231498"/>
                <a:satOff val="4442"/>
                <a:lumOff val="22345"/>
                <a:alphaOff val="0"/>
              </a:schemeClr>
            </a:fillRef>
            <a:effectRef idx="0">
              <a:schemeClr val="accent3">
                <a:shade val="80000"/>
                <a:hueOff val="-231498"/>
                <a:satOff val="4442"/>
                <a:lumOff val="22345"/>
                <a:alphaOff val="0"/>
              </a:schemeClr>
            </a:effectRef>
            <a:fontRef idx="minor">
              <a:schemeClr val="lt1"/>
            </a:fontRef>
          </p:style>
          <p:txBody>
            <a:bodyPr spcFirstLastPara="0" vert="horz" wrap="square" lIns="2180943" tIns="125730" rIns="125731" bIns="125730" numCol="1" spcCol="1270" anchor="ctr" anchorCtr="0">
              <a:noAutofit/>
            </a:bodyPr>
            <a:lstStyle/>
            <a:p>
              <a:pPr marL="0" lvl="0" indent="0" algn="l" defTabSz="1466850">
                <a:lnSpc>
                  <a:spcPct val="90000"/>
                </a:lnSpc>
                <a:spcBef>
                  <a:spcPct val="0"/>
                </a:spcBef>
                <a:spcAft>
                  <a:spcPct val="35000"/>
                </a:spcAft>
                <a:buFont typeface="+mj-lt"/>
                <a:buNone/>
              </a:pPr>
              <a:r>
                <a:rPr lang="en-US" sz="3300" kern="1200" dirty="0"/>
                <a:t>Go global in minutes</a:t>
              </a:r>
            </a:p>
          </p:txBody>
        </p:sp>
      </p:grpSp>
      <p:sp>
        <p:nvSpPr>
          <p:cNvPr id="20" name="Rounded Rectangle 19">
            <a:extLst>
              <a:ext uri="{FF2B5EF4-FFF2-40B4-BE49-F238E27FC236}">
                <a16:creationId xmlns:a16="http://schemas.microsoft.com/office/drawing/2014/main" id="{E782F0B9-AB8A-379F-88FD-E94D591E3281}"/>
              </a:ext>
            </a:extLst>
          </p:cNvPr>
          <p:cNvSpPr/>
          <p:nvPr/>
        </p:nvSpPr>
        <p:spPr>
          <a:xfrm>
            <a:off x="1223010" y="1725225"/>
            <a:ext cx="1417320" cy="627240"/>
          </a:xfrm>
          <a:prstGeom prst="roundRect">
            <a:avLst/>
          </a:prstGeom>
          <a:solidFill>
            <a:schemeClr val="accent3">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C5A2264-D62F-54F9-8EA4-2A2CC903E46D}"/>
              </a:ext>
            </a:extLst>
          </p:cNvPr>
          <p:cNvSpPr/>
          <p:nvPr/>
        </p:nvSpPr>
        <p:spPr>
          <a:xfrm>
            <a:off x="1223010" y="2539369"/>
            <a:ext cx="1417320" cy="627240"/>
          </a:xfrm>
          <a:prstGeom prst="roundRect">
            <a:avLst/>
          </a:prstGeom>
          <a:solidFill>
            <a:schemeClr val="accent3">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B7774247-FC97-7B20-002D-09B0243C0A52}"/>
              </a:ext>
            </a:extLst>
          </p:cNvPr>
          <p:cNvSpPr/>
          <p:nvPr/>
        </p:nvSpPr>
        <p:spPr>
          <a:xfrm>
            <a:off x="1223010" y="3353514"/>
            <a:ext cx="1417320" cy="627240"/>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89A39D3-FD25-0111-0746-602208D290BB}"/>
              </a:ext>
            </a:extLst>
          </p:cNvPr>
          <p:cNvSpPr/>
          <p:nvPr/>
        </p:nvSpPr>
        <p:spPr>
          <a:xfrm>
            <a:off x="1223010" y="4167659"/>
            <a:ext cx="1417320" cy="627240"/>
          </a:xfrm>
          <a:prstGeom prst="roundRect">
            <a:avLst/>
          </a:prstGeom>
          <a:solidFill>
            <a:schemeClr val="accent3">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E4C60EF-9D15-736A-3022-8D2B80304614}"/>
              </a:ext>
            </a:extLst>
          </p:cNvPr>
          <p:cNvSpPr/>
          <p:nvPr/>
        </p:nvSpPr>
        <p:spPr>
          <a:xfrm>
            <a:off x="1223010" y="4981803"/>
            <a:ext cx="1417320" cy="627240"/>
          </a:xfrm>
          <a:prstGeom prst="roundRect">
            <a:avLst/>
          </a:prstGeom>
          <a:solidFill>
            <a:schemeClr val="accent3">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441D8FE-F8A6-3419-F8DE-0F4A6A24AB6F}"/>
              </a:ext>
            </a:extLst>
          </p:cNvPr>
          <p:cNvSpPr/>
          <p:nvPr/>
        </p:nvSpPr>
        <p:spPr>
          <a:xfrm>
            <a:off x="1223010" y="5795948"/>
            <a:ext cx="1417320" cy="627240"/>
          </a:xfrm>
          <a:prstGeom prst="roundRect">
            <a:avLst/>
          </a:prstGeom>
          <a:solidFill>
            <a:schemeClr val="accent4">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3" name="Graphic 32" descr="Question Mark with solid fill">
            <a:extLst>
              <a:ext uri="{FF2B5EF4-FFF2-40B4-BE49-F238E27FC236}">
                <a16:creationId xmlns:a16="http://schemas.microsoft.com/office/drawing/2014/main" id="{2DC42144-C41F-DD27-497E-7B4E81D9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340" y="3356610"/>
            <a:ext cx="586739" cy="586739"/>
          </a:xfrm>
          <a:prstGeom prst="rect">
            <a:avLst/>
          </a:prstGeom>
        </p:spPr>
      </p:pic>
      <p:pic>
        <p:nvPicPr>
          <p:cNvPr id="35" name="Graphic 34" descr="Rabbit with solid fill">
            <a:extLst>
              <a:ext uri="{FF2B5EF4-FFF2-40B4-BE49-F238E27FC236}">
                <a16:creationId xmlns:a16="http://schemas.microsoft.com/office/drawing/2014/main" id="{4BA5E77F-CAE1-E50E-7F79-170C8E377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3988" y="4099078"/>
            <a:ext cx="770101" cy="770101"/>
          </a:xfrm>
          <a:prstGeom prst="rect">
            <a:avLst/>
          </a:prstGeom>
        </p:spPr>
      </p:pic>
      <p:pic>
        <p:nvPicPr>
          <p:cNvPr id="37" name="Graphic 36" descr="Battery charging with solid fill">
            <a:extLst>
              <a:ext uri="{FF2B5EF4-FFF2-40B4-BE49-F238E27FC236}">
                <a16:creationId xmlns:a16="http://schemas.microsoft.com/office/drawing/2014/main" id="{3DBB60AB-1C29-743D-096B-166D6987F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303" y="4838223"/>
            <a:ext cx="914400" cy="914400"/>
          </a:xfrm>
          <a:prstGeom prst="rect">
            <a:avLst/>
          </a:prstGeom>
        </p:spPr>
      </p:pic>
      <p:pic>
        <p:nvPicPr>
          <p:cNvPr id="39" name="Graphic 38" descr="Earth globe: Americas with solid fill">
            <a:extLst>
              <a:ext uri="{FF2B5EF4-FFF2-40B4-BE49-F238E27FC236}">
                <a16:creationId xmlns:a16="http://schemas.microsoft.com/office/drawing/2014/main" id="{7A4A8475-CC4C-2B31-EA1D-1909A82F1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5424" y="5739502"/>
            <a:ext cx="750569" cy="750569"/>
          </a:xfrm>
          <a:prstGeom prst="rect">
            <a:avLst/>
          </a:prstGeom>
        </p:spPr>
      </p:pic>
      <p:pic>
        <p:nvPicPr>
          <p:cNvPr id="41" name="Graphic 40" descr="Abacus with solid fill">
            <a:extLst>
              <a:ext uri="{FF2B5EF4-FFF2-40B4-BE49-F238E27FC236}">
                <a16:creationId xmlns:a16="http://schemas.microsoft.com/office/drawing/2014/main" id="{6060013F-DE70-9E42-2308-CDEA83590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375" y="2518429"/>
            <a:ext cx="683686" cy="683686"/>
          </a:xfrm>
          <a:prstGeom prst="rect">
            <a:avLst/>
          </a:prstGeom>
        </p:spPr>
      </p:pic>
      <p:pic>
        <p:nvPicPr>
          <p:cNvPr id="43" name="Graphic 42" descr="Flying Money with solid fill">
            <a:extLst>
              <a:ext uri="{FF2B5EF4-FFF2-40B4-BE49-F238E27FC236}">
                <a16:creationId xmlns:a16="http://schemas.microsoft.com/office/drawing/2014/main" id="{66B6D911-2D96-EFF4-927B-C4E5F20F6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096" y="1719099"/>
            <a:ext cx="679375" cy="679375"/>
          </a:xfrm>
          <a:prstGeom prst="rect">
            <a:avLst/>
          </a:prstGeom>
        </p:spPr>
      </p:pic>
    </p:spTree>
    <p:extLst>
      <p:ext uri="{BB962C8B-B14F-4D97-AF65-F5344CB8AC3E}">
        <p14:creationId xmlns:p14="http://schemas.microsoft.com/office/powerpoint/2010/main" val="128324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4D14-8C6C-40EE-505B-7EE2FC6F23D3}"/>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8E7041F2-31E9-A3F4-FEC5-1FE718DCFD52}"/>
              </a:ext>
            </a:extLst>
          </p:cNvPr>
          <p:cNvSpPr>
            <a:spLocks noGrp="1"/>
          </p:cNvSpPr>
          <p:nvPr>
            <p:ph idx="1"/>
          </p:nvPr>
        </p:nvSpPr>
        <p:spPr>
          <a:xfrm>
            <a:off x="751119" y="2383302"/>
            <a:ext cx="6274149" cy="3541714"/>
          </a:xfrm>
        </p:spPr>
        <p:txBody>
          <a:bodyPr>
            <a:normAutofit/>
          </a:bodyPr>
          <a:lstStyle/>
          <a:p>
            <a:r>
              <a:rPr lang="en-US" dirty="0"/>
              <a:t>A collection of software that runs on your computer and runs all the “basic” stuff.</a:t>
            </a:r>
          </a:p>
          <a:p>
            <a:r>
              <a:rPr lang="en-US" dirty="0"/>
              <a:t>Abstracts away the different hardware components through an Application Programming Interface (API)</a:t>
            </a:r>
          </a:p>
          <a:p>
            <a:pPr marL="0" indent="0">
              <a:buNone/>
            </a:pPr>
            <a:endParaRPr lang="en-US" dirty="0"/>
          </a:p>
          <a:p>
            <a:pPr marL="0" indent="0">
              <a:buNone/>
            </a:pPr>
            <a:r>
              <a:rPr lang="en-US" dirty="0"/>
              <a:t> </a:t>
            </a:r>
          </a:p>
        </p:txBody>
      </p:sp>
      <p:graphicFrame>
        <p:nvGraphicFramePr>
          <p:cNvPr id="6" name="Diagram 5">
            <a:extLst>
              <a:ext uri="{FF2B5EF4-FFF2-40B4-BE49-F238E27FC236}">
                <a16:creationId xmlns:a16="http://schemas.microsoft.com/office/drawing/2014/main" id="{0785AB4A-6350-7DDD-2133-4E184126679E}"/>
              </a:ext>
            </a:extLst>
          </p:cNvPr>
          <p:cNvGraphicFramePr/>
          <p:nvPr/>
        </p:nvGraphicFramePr>
        <p:xfrm>
          <a:off x="6289287" y="1248937"/>
          <a:ext cx="5742878" cy="521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05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706E-B417-1A99-2277-7F1CA71661E0}"/>
              </a:ext>
            </a:extLst>
          </p:cNvPr>
          <p:cNvSpPr>
            <a:spLocks noGrp="1"/>
          </p:cNvSpPr>
          <p:nvPr>
            <p:ph type="title"/>
          </p:nvPr>
        </p:nvSpPr>
        <p:spPr/>
        <p:txBody>
          <a:bodyPr/>
          <a:lstStyle/>
          <a:p>
            <a:r>
              <a:rPr lang="en-US" dirty="0"/>
              <a:t>What is a Process?</a:t>
            </a:r>
          </a:p>
        </p:txBody>
      </p:sp>
      <p:sp>
        <p:nvSpPr>
          <p:cNvPr id="3" name="Content Placeholder 2">
            <a:extLst>
              <a:ext uri="{FF2B5EF4-FFF2-40B4-BE49-F238E27FC236}">
                <a16:creationId xmlns:a16="http://schemas.microsoft.com/office/drawing/2014/main" id="{AA6F58CA-C779-40F8-6BCB-E80A7870F374}"/>
              </a:ext>
            </a:extLst>
          </p:cNvPr>
          <p:cNvSpPr>
            <a:spLocks noGrp="1"/>
          </p:cNvSpPr>
          <p:nvPr>
            <p:ph idx="1"/>
          </p:nvPr>
        </p:nvSpPr>
        <p:spPr>
          <a:xfrm>
            <a:off x="651912" y="1708991"/>
            <a:ext cx="5840374" cy="4814472"/>
          </a:xfrm>
        </p:spPr>
        <p:txBody>
          <a:bodyPr>
            <a:normAutofit/>
          </a:bodyPr>
          <a:lstStyle/>
          <a:p>
            <a:r>
              <a:rPr lang="en-US" sz="2800" dirty="0"/>
              <a:t>A computer program is a passive collection of instructions typically stored in a file on disk. </a:t>
            </a:r>
          </a:p>
          <a:p>
            <a:r>
              <a:rPr lang="en-US" sz="2800" dirty="0"/>
              <a:t>A </a:t>
            </a:r>
            <a:r>
              <a:rPr lang="en-US" sz="2800" dirty="0">
                <a:solidFill>
                  <a:schemeClr val="accent2"/>
                </a:solidFill>
              </a:rPr>
              <a:t>process</a:t>
            </a:r>
            <a:r>
              <a:rPr lang="en-US" sz="2800" dirty="0"/>
              <a:t> is the execution of those instructions after being loaded from the disk into memory. </a:t>
            </a:r>
          </a:p>
          <a:p>
            <a:r>
              <a:rPr lang="en-US" sz="2800" dirty="0"/>
              <a:t> Several processes may be associated with the same program</a:t>
            </a:r>
          </a:p>
        </p:txBody>
      </p:sp>
      <p:pic>
        <p:nvPicPr>
          <p:cNvPr id="5" name="Picture 4" descr="A screenshot of a computer&#10;&#10;Description automatically generated">
            <a:extLst>
              <a:ext uri="{FF2B5EF4-FFF2-40B4-BE49-F238E27FC236}">
                <a16:creationId xmlns:a16="http://schemas.microsoft.com/office/drawing/2014/main" id="{814EEADA-1A92-8089-8EA4-10BF62B8F1D9}"/>
              </a:ext>
            </a:extLst>
          </p:cNvPr>
          <p:cNvPicPr>
            <a:picLocks noChangeAspect="1"/>
          </p:cNvPicPr>
          <p:nvPr/>
        </p:nvPicPr>
        <p:blipFill>
          <a:blip r:embed="rId2"/>
          <a:stretch>
            <a:fillRect/>
          </a:stretch>
        </p:blipFill>
        <p:spPr>
          <a:xfrm>
            <a:off x="6492286" y="1708991"/>
            <a:ext cx="5565899" cy="4059923"/>
          </a:xfrm>
          <a:prstGeom prst="rect">
            <a:avLst/>
          </a:prstGeom>
        </p:spPr>
      </p:pic>
    </p:spTree>
    <p:extLst>
      <p:ext uri="{BB962C8B-B14F-4D97-AF65-F5344CB8AC3E}">
        <p14:creationId xmlns:p14="http://schemas.microsoft.com/office/powerpoint/2010/main" val="93388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44FF-D01B-F5EE-352F-D4C6B93A184F}"/>
              </a:ext>
            </a:extLst>
          </p:cNvPr>
          <p:cNvSpPr>
            <a:spLocks noGrp="1"/>
          </p:cNvSpPr>
          <p:nvPr>
            <p:ph type="title"/>
          </p:nvPr>
        </p:nvSpPr>
        <p:spPr>
          <a:xfrm>
            <a:off x="1141413" y="618518"/>
            <a:ext cx="9905998" cy="1478570"/>
          </a:xfrm>
        </p:spPr>
        <p:txBody>
          <a:bodyPr anchor="ctr">
            <a:normAutofit/>
          </a:bodyPr>
          <a:lstStyle/>
          <a:p>
            <a:r>
              <a:rPr lang="en-US" dirty="0"/>
              <a:t>Multitasking</a:t>
            </a:r>
          </a:p>
        </p:txBody>
      </p:sp>
      <p:pic>
        <p:nvPicPr>
          <p:cNvPr id="1026" name="Picture 2" descr="Differences Between Multithreading and Multitasking for Programmers - NI">
            <a:extLst>
              <a:ext uri="{FF2B5EF4-FFF2-40B4-BE49-F238E27FC236}">
                <a16:creationId xmlns:a16="http://schemas.microsoft.com/office/drawing/2014/main" id="{02BE3D78-1C51-EFE8-A2DF-73726F9FB8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0074" y="2341756"/>
            <a:ext cx="5842126" cy="2862641"/>
          </a:xfrm>
          <a:prstGeom prst="rect">
            <a:avLst/>
          </a:prstGeom>
          <a:solidFill>
            <a:srgbClr val="FFFFFF"/>
          </a:solidFill>
        </p:spPr>
      </p:pic>
      <p:sp>
        <p:nvSpPr>
          <p:cNvPr id="3" name="Content Placeholder 2">
            <a:extLst>
              <a:ext uri="{FF2B5EF4-FFF2-40B4-BE49-F238E27FC236}">
                <a16:creationId xmlns:a16="http://schemas.microsoft.com/office/drawing/2014/main" id="{5E0FFD1C-66E5-8060-21AD-254BF55AF4AE}"/>
              </a:ext>
            </a:extLst>
          </p:cNvPr>
          <p:cNvSpPr>
            <a:spLocks noGrp="1"/>
          </p:cNvSpPr>
          <p:nvPr>
            <p:ph sz="half" idx="2"/>
          </p:nvPr>
        </p:nvSpPr>
        <p:spPr>
          <a:xfrm>
            <a:off x="6172200" y="2249486"/>
            <a:ext cx="4875211" cy="3541714"/>
          </a:xfrm>
        </p:spPr>
        <p:txBody>
          <a:bodyPr>
            <a:normAutofit/>
          </a:bodyPr>
          <a:lstStyle/>
          <a:p>
            <a:pPr>
              <a:lnSpc>
                <a:spcPct val="110000"/>
              </a:lnSpc>
            </a:pPr>
            <a:r>
              <a:rPr lang="en-US" sz="2000"/>
              <a:t>Multitasking is a method to allow multiple processes to share processors and other system resources. </a:t>
            </a:r>
          </a:p>
          <a:p>
            <a:pPr>
              <a:lnSpc>
                <a:spcPct val="110000"/>
              </a:lnSpc>
            </a:pPr>
            <a:r>
              <a:rPr lang="en-US" sz="2000"/>
              <a:t>Each CPU (core) executes a single process at a time. </a:t>
            </a:r>
          </a:p>
          <a:p>
            <a:pPr>
              <a:lnSpc>
                <a:spcPct val="110000"/>
              </a:lnSpc>
            </a:pPr>
            <a:r>
              <a:rPr lang="en-US" sz="2000"/>
              <a:t>Multitasking allows each processor to switch between tasks that are being executed without having to wait for each task to finish (preemption). </a:t>
            </a:r>
          </a:p>
        </p:txBody>
      </p:sp>
      <p:sp>
        <p:nvSpPr>
          <p:cNvPr id="4" name="TextBox 3">
            <a:extLst>
              <a:ext uri="{FF2B5EF4-FFF2-40B4-BE49-F238E27FC236}">
                <a16:creationId xmlns:a16="http://schemas.microsoft.com/office/drawing/2014/main" id="{6B8B0E19-CAB5-5E24-992F-70642973D966}"/>
              </a:ext>
            </a:extLst>
          </p:cNvPr>
          <p:cNvSpPr txBox="1"/>
          <p:nvPr/>
        </p:nvSpPr>
        <p:spPr>
          <a:xfrm>
            <a:off x="635620" y="5542156"/>
            <a:ext cx="5163014" cy="369332"/>
          </a:xfrm>
          <a:prstGeom prst="rect">
            <a:avLst/>
          </a:prstGeom>
          <a:noFill/>
        </p:spPr>
        <p:txBody>
          <a:bodyPr wrap="square" rtlCol="0">
            <a:spAutoFit/>
          </a:bodyPr>
          <a:lstStyle/>
          <a:p>
            <a:r>
              <a:rPr lang="en-US" dirty="0"/>
              <a:t>Source: NI Multicore Programming Fundamentals</a:t>
            </a:r>
          </a:p>
        </p:txBody>
      </p:sp>
    </p:spTree>
    <p:extLst>
      <p:ext uri="{BB962C8B-B14F-4D97-AF65-F5344CB8AC3E}">
        <p14:creationId xmlns:p14="http://schemas.microsoft.com/office/powerpoint/2010/main" val="330516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0CF5-99BA-5C33-C4E6-7BBD541047B5}"/>
              </a:ext>
            </a:extLst>
          </p:cNvPr>
          <p:cNvSpPr>
            <a:spLocks noGrp="1"/>
          </p:cNvSpPr>
          <p:nvPr>
            <p:ph type="title"/>
          </p:nvPr>
        </p:nvSpPr>
        <p:spPr/>
        <p:txBody>
          <a:bodyPr/>
          <a:lstStyle/>
          <a:p>
            <a:r>
              <a:rPr lang="en-US" dirty="0"/>
              <a:t>Processes vs. Threads</a:t>
            </a:r>
          </a:p>
        </p:txBody>
      </p:sp>
      <p:sp>
        <p:nvSpPr>
          <p:cNvPr id="3" name="Content Placeholder 2">
            <a:extLst>
              <a:ext uri="{FF2B5EF4-FFF2-40B4-BE49-F238E27FC236}">
                <a16:creationId xmlns:a16="http://schemas.microsoft.com/office/drawing/2014/main" id="{4EC66EE9-8586-686B-CD9C-01E73CFB0B8B}"/>
              </a:ext>
            </a:extLst>
          </p:cNvPr>
          <p:cNvSpPr>
            <a:spLocks noGrp="1"/>
          </p:cNvSpPr>
          <p:nvPr>
            <p:ph idx="1"/>
          </p:nvPr>
        </p:nvSpPr>
        <p:spPr/>
        <p:txBody>
          <a:bodyPr>
            <a:normAutofit fontScale="92500" lnSpcReduction="10000"/>
          </a:bodyPr>
          <a:lstStyle/>
          <a:p>
            <a:r>
              <a:rPr lang="en-US" dirty="0">
                <a:solidFill>
                  <a:schemeClr val="accent2"/>
                </a:solidFill>
              </a:rPr>
              <a:t>Processes</a:t>
            </a:r>
            <a:r>
              <a:rPr lang="en-US" dirty="0"/>
              <a:t> are executed by one or more </a:t>
            </a:r>
            <a:r>
              <a:rPr lang="en-US" dirty="0">
                <a:solidFill>
                  <a:schemeClr val="accent1"/>
                </a:solidFill>
              </a:rPr>
              <a:t>threads</a:t>
            </a:r>
          </a:p>
          <a:p>
            <a:r>
              <a:rPr lang="en-US" dirty="0"/>
              <a:t>A </a:t>
            </a:r>
            <a:r>
              <a:rPr lang="en-US" dirty="0">
                <a:solidFill>
                  <a:schemeClr val="accent1"/>
                </a:solidFill>
              </a:rPr>
              <a:t>thread</a:t>
            </a:r>
            <a:r>
              <a:rPr lang="en-US" dirty="0"/>
              <a:t> is the smallest sequence of programmed instructions that can be managed independently by an OS scheduler. </a:t>
            </a:r>
          </a:p>
          <a:p>
            <a:r>
              <a:rPr lang="en-US" dirty="0"/>
              <a:t>The multiple threads of a given process may be executed concurrently (via </a:t>
            </a:r>
            <a:r>
              <a:rPr lang="en-US" dirty="0">
                <a:solidFill>
                  <a:schemeClr val="accent1"/>
                </a:solidFill>
              </a:rPr>
              <a:t>multithreading</a:t>
            </a:r>
            <a:r>
              <a:rPr lang="en-US" dirty="0"/>
              <a:t> capabilities), sharing resources such as memory, while different processes do not share these resources. </a:t>
            </a:r>
          </a:p>
          <a:p>
            <a:r>
              <a:rPr lang="en-US" dirty="0"/>
              <a:t>The </a:t>
            </a:r>
            <a:r>
              <a:rPr lang="en-US" dirty="0">
                <a:solidFill>
                  <a:schemeClr val="accent1"/>
                </a:solidFill>
              </a:rPr>
              <a:t>threads</a:t>
            </a:r>
            <a:r>
              <a:rPr lang="en-US" dirty="0"/>
              <a:t> of a process share its executable code and the values of its dynamically allocated variables and non-thread-local global variables at any given time.</a:t>
            </a:r>
          </a:p>
        </p:txBody>
      </p:sp>
    </p:spTree>
    <p:extLst>
      <p:ext uri="{BB962C8B-B14F-4D97-AF65-F5344CB8AC3E}">
        <p14:creationId xmlns:p14="http://schemas.microsoft.com/office/powerpoint/2010/main" val="2146597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F2B9-A508-A056-4D7A-2590673B410F}"/>
              </a:ext>
            </a:extLst>
          </p:cNvPr>
          <p:cNvSpPr>
            <a:spLocks noGrp="1"/>
          </p:cNvSpPr>
          <p:nvPr>
            <p:ph type="title"/>
          </p:nvPr>
        </p:nvSpPr>
        <p:spPr/>
        <p:txBody>
          <a:bodyPr/>
          <a:lstStyle/>
          <a:p>
            <a:r>
              <a:rPr lang="en-US" dirty="0"/>
              <a:t>Processes vs. Services</a:t>
            </a:r>
          </a:p>
        </p:txBody>
      </p:sp>
      <p:sp>
        <p:nvSpPr>
          <p:cNvPr id="3" name="Content Placeholder 2">
            <a:extLst>
              <a:ext uri="{FF2B5EF4-FFF2-40B4-BE49-F238E27FC236}">
                <a16:creationId xmlns:a16="http://schemas.microsoft.com/office/drawing/2014/main" id="{77F7846B-8E09-B5B3-12B1-26BAFCDB94F1}"/>
              </a:ext>
            </a:extLst>
          </p:cNvPr>
          <p:cNvSpPr>
            <a:spLocks noGrp="1"/>
          </p:cNvSpPr>
          <p:nvPr>
            <p:ph idx="1"/>
          </p:nvPr>
        </p:nvSpPr>
        <p:spPr>
          <a:xfrm>
            <a:off x="1141413" y="1798237"/>
            <a:ext cx="9905999" cy="4441245"/>
          </a:xfrm>
        </p:spPr>
        <p:txBody>
          <a:bodyPr>
            <a:normAutofit fontScale="85000" lnSpcReduction="20000"/>
          </a:bodyPr>
          <a:lstStyle/>
          <a:p>
            <a:r>
              <a:rPr lang="en-US" dirty="0"/>
              <a:t>A service provides a set of coherent and related functions that can be reused and integrated into bigger and more complex applications. The term service is a general abstraction that encompasses several different implementations using different technologies and protocols. </a:t>
            </a:r>
          </a:p>
          <a:p>
            <a:r>
              <a:rPr lang="en-US" dirty="0"/>
              <a:t>A service is software that:</a:t>
            </a:r>
          </a:p>
          <a:p>
            <a:pPr lvl="1"/>
            <a:r>
              <a:rPr lang="en-US" dirty="0"/>
              <a:t>performs automated tasks</a:t>
            </a:r>
          </a:p>
          <a:p>
            <a:pPr lvl="1"/>
            <a:r>
              <a:rPr lang="en-US" dirty="0"/>
              <a:t> responds to hardware events </a:t>
            </a:r>
          </a:p>
          <a:p>
            <a:pPr lvl="1"/>
            <a:r>
              <a:rPr lang="en-US" dirty="0"/>
              <a:t>listens for data requests from other software</a:t>
            </a:r>
          </a:p>
          <a:p>
            <a:r>
              <a:rPr lang="en-US" dirty="0"/>
              <a:t>In a user’s OS, these services are often loaded automatically at startup, and run in the background, without user interaction.</a:t>
            </a:r>
          </a:p>
          <a:p>
            <a:r>
              <a:rPr lang="en-US" dirty="0"/>
              <a:t> Many services are loaded to accomplish different functions. They respond to user keyboard shortcuts, index and optimize the file system, and communicate with other devices on the local network. </a:t>
            </a:r>
          </a:p>
        </p:txBody>
      </p:sp>
    </p:spTree>
    <p:extLst>
      <p:ext uri="{BB962C8B-B14F-4D97-AF65-F5344CB8AC3E}">
        <p14:creationId xmlns:p14="http://schemas.microsoft.com/office/powerpoint/2010/main" val="4260415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F834-93A0-BAB4-40FF-49505E4E1316}"/>
              </a:ext>
            </a:extLst>
          </p:cNvPr>
          <p:cNvSpPr>
            <a:spLocks noGrp="1"/>
          </p:cNvSpPr>
          <p:nvPr>
            <p:ph type="title"/>
          </p:nvPr>
        </p:nvSpPr>
        <p:spPr/>
        <p:txBody>
          <a:bodyPr/>
          <a:lstStyle/>
          <a:p>
            <a:r>
              <a:rPr lang="en-US" dirty="0"/>
              <a:t>Operating system Kernel</a:t>
            </a:r>
          </a:p>
        </p:txBody>
      </p:sp>
      <p:sp>
        <p:nvSpPr>
          <p:cNvPr id="3" name="Content Placeholder 2">
            <a:extLst>
              <a:ext uri="{FF2B5EF4-FFF2-40B4-BE49-F238E27FC236}">
                <a16:creationId xmlns:a16="http://schemas.microsoft.com/office/drawing/2014/main" id="{ABD9456F-8B74-80FF-103E-F48244A38999}"/>
              </a:ext>
            </a:extLst>
          </p:cNvPr>
          <p:cNvSpPr>
            <a:spLocks noGrp="1"/>
          </p:cNvSpPr>
          <p:nvPr>
            <p:ph idx="1"/>
          </p:nvPr>
        </p:nvSpPr>
        <p:spPr>
          <a:xfrm>
            <a:off x="1141412" y="2249486"/>
            <a:ext cx="9905999" cy="3894835"/>
          </a:xfrm>
        </p:spPr>
        <p:txBody>
          <a:bodyPr>
            <a:normAutofit/>
          </a:bodyPr>
          <a:lstStyle/>
          <a:p>
            <a:pPr>
              <a:buFont typeface="Arial" panose="020B0604020202020204" pitchFamily="34" charset="0"/>
              <a:buChar char="•"/>
            </a:pPr>
            <a:r>
              <a:rPr lang="en-US" sz="1800" dirty="0"/>
              <a:t>The core of the operating system.</a:t>
            </a:r>
          </a:p>
          <a:p>
            <a:pPr>
              <a:buFont typeface="Arial" panose="020B0604020202020204" pitchFamily="34" charset="0"/>
              <a:buChar char="•"/>
            </a:pPr>
            <a:r>
              <a:rPr lang="en-US" sz="1800" dirty="0"/>
              <a:t>When you boot up your computer, the instruction pointer starts at a program somewhere. That program is the </a:t>
            </a:r>
            <a:r>
              <a:rPr lang="en-US" sz="1800" dirty="0">
                <a:solidFill>
                  <a:schemeClr val="accent1"/>
                </a:solidFill>
              </a:rPr>
              <a:t>kernel</a:t>
            </a:r>
          </a:p>
          <a:p>
            <a:pPr>
              <a:buFont typeface="Arial" panose="020B0604020202020204" pitchFamily="34" charset="0"/>
              <a:buChar char="•"/>
            </a:pPr>
            <a:r>
              <a:rPr lang="en-US" sz="1800" dirty="0"/>
              <a:t>The kernel has near full access to your computer’s memory, peripherals, and other resources, and facilitates running software installed on your computer </a:t>
            </a:r>
          </a:p>
          <a:p>
            <a:pPr marL="742950" lvl="1" indent="-285750">
              <a:buFont typeface="Arial" panose="020B0604020202020204" pitchFamily="34" charset="0"/>
              <a:buChar char="•"/>
            </a:pPr>
            <a:r>
              <a:rPr lang="en-US" sz="1600" dirty="0"/>
              <a:t>These are </a:t>
            </a:r>
            <a:r>
              <a:rPr lang="en-US" sz="1600" dirty="0">
                <a:solidFill>
                  <a:srgbClr val="FFFF00"/>
                </a:solidFill>
              </a:rPr>
              <a:t>Userland</a:t>
            </a:r>
            <a:r>
              <a:rPr lang="en-US" sz="1600" dirty="0"/>
              <a:t> programs</a:t>
            </a:r>
          </a:p>
          <a:p>
            <a:pPr>
              <a:buFont typeface="Arial" panose="020B0604020202020204" pitchFamily="34" charset="0"/>
              <a:buChar char="•"/>
            </a:pPr>
            <a:r>
              <a:rPr lang="en-US" sz="1800" dirty="0"/>
              <a:t>Linux is just a kernel and needs lots of userland software like shells and display servers to be usable. </a:t>
            </a:r>
          </a:p>
          <a:p>
            <a:pPr>
              <a:buFont typeface="Arial" panose="020B0604020202020204" pitchFamily="34" charset="0"/>
              <a:buChar char="•"/>
            </a:pPr>
            <a:r>
              <a:rPr lang="en-US" sz="1800" dirty="0"/>
              <a:t>The kernel in macOS is called XNU (”X is Not Unix”) and is Unix-like</a:t>
            </a:r>
          </a:p>
          <a:p>
            <a:pPr>
              <a:buFont typeface="Arial" panose="020B0604020202020204" pitchFamily="34" charset="0"/>
              <a:buChar char="•"/>
            </a:pPr>
            <a:r>
              <a:rPr lang="en-US" sz="1800" dirty="0"/>
              <a:t>The modern Windows kernel is the NT kernel</a:t>
            </a:r>
          </a:p>
        </p:txBody>
      </p:sp>
    </p:spTree>
    <p:extLst>
      <p:ext uri="{BB962C8B-B14F-4D97-AF65-F5344CB8AC3E}">
        <p14:creationId xmlns:p14="http://schemas.microsoft.com/office/powerpoint/2010/main" val="245216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21298-A6E9-7780-BAA0-B9426F40B45C}"/>
              </a:ext>
            </a:extLst>
          </p:cNvPr>
          <p:cNvSpPr>
            <a:spLocks noGrp="1"/>
          </p:cNvSpPr>
          <p:nvPr>
            <p:ph type="title"/>
          </p:nvPr>
        </p:nvSpPr>
        <p:spPr>
          <a:xfrm>
            <a:off x="1141413" y="618518"/>
            <a:ext cx="9905998" cy="1478570"/>
          </a:xfrm>
        </p:spPr>
        <p:txBody>
          <a:bodyPr anchor="ctr">
            <a:normAutofit/>
          </a:bodyPr>
          <a:lstStyle/>
          <a:p>
            <a:r>
              <a:rPr lang="en-US" dirty="0"/>
              <a:t>What is Linux?</a:t>
            </a:r>
          </a:p>
        </p:txBody>
      </p:sp>
      <p:sp>
        <p:nvSpPr>
          <p:cNvPr id="3" name="Content Placeholder 2">
            <a:extLst>
              <a:ext uri="{FF2B5EF4-FFF2-40B4-BE49-F238E27FC236}">
                <a16:creationId xmlns:a16="http://schemas.microsoft.com/office/drawing/2014/main" id="{FF9217C1-89B6-42BE-D0B1-8B6F1C04060B}"/>
              </a:ext>
            </a:extLst>
          </p:cNvPr>
          <p:cNvSpPr>
            <a:spLocks noGrp="1"/>
          </p:cNvSpPr>
          <p:nvPr>
            <p:ph sz="half" idx="1"/>
          </p:nvPr>
        </p:nvSpPr>
        <p:spPr>
          <a:xfrm>
            <a:off x="1141410" y="2249486"/>
            <a:ext cx="5638531" cy="3541714"/>
          </a:xfrm>
        </p:spPr>
        <p:txBody>
          <a:bodyPr>
            <a:normAutofit lnSpcReduction="10000"/>
          </a:bodyPr>
          <a:lstStyle/>
          <a:p>
            <a:pPr>
              <a:lnSpc>
                <a:spcPct val="110000"/>
              </a:lnSpc>
            </a:pPr>
            <a:r>
              <a:rPr lang="en-US" sz="1900" dirty="0"/>
              <a:t>Linux is the most widely used operating system in the world</a:t>
            </a:r>
          </a:p>
          <a:p>
            <a:pPr>
              <a:lnSpc>
                <a:spcPct val="110000"/>
              </a:lnSpc>
            </a:pPr>
            <a:r>
              <a:rPr lang="en-US" sz="1900" dirty="0"/>
              <a:t>Free and open source</a:t>
            </a:r>
          </a:p>
          <a:p>
            <a:pPr>
              <a:lnSpc>
                <a:spcPct val="110000"/>
              </a:lnSpc>
            </a:pPr>
            <a:r>
              <a:rPr lang="en-US" sz="1900" dirty="0"/>
              <a:t>Linux kernel:</a:t>
            </a:r>
          </a:p>
          <a:p>
            <a:pPr lvl="1">
              <a:lnSpc>
                <a:spcPct val="110000"/>
              </a:lnSpc>
            </a:pPr>
            <a:r>
              <a:rPr lang="en-US" sz="1900" dirty="0"/>
              <a:t>The set of </a:t>
            </a:r>
            <a:r>
              <a:rPr lang="en-US" sz="1900" dirty="0" err="1"/>
              <a:t>syscalls</a:t>
            </a:r>
            <a:r>
              <a:rPr lang="en-US" sz="1900" dirty="0"/>
              <a:t> and device drivers that are provided as part of your Linux OS</a:t>
            </a:r>
          </a:p>
          <a:p>
            <a:pPr>
              <a:lnSpc>
                <a:spcPct val="110000"/>
              </a:lnSpc>
            </a:pPr>
            <a:r>
              <a:rPr lang="en-US" sz="1900" dirty="0"/>
              <a:t>Linux distributions (distros) </a:t>
            </a:r>
          </a:p>
          <a:p>
            <a:pPr lvl="1">
              <a:lnSpc>
                <a:spcPct val="110000"/>
              </a:lnSpc>
            </a:pPr>
            <a:r>
              <a:rPr lang="en-US" sz="1900" dirty="0"/>
              <a:t>Concrete bundling of kernel and related components, including package management, file system layout, shell, etc. all preselected for you</a:t>
            </a:r>
          </a:p>
        </p:txBody>
      </p:sp>
      <p:pic>
        <p:nvPicPr>
          <p:cNvPr id="5" name="Picture 4" descr="A cartoon penguin with yellow feet&#10;&#10;Description automatically generated">
            <a:extLst>
              <a:ext uri="{FF2B5EF4-FFF2-40B4-BE49-F238E27FC236}">
                <a16:creationId xmlns:a16="http://schemas.microsoft.com/office/drawing/2014/main" id="{67D27BEA-9351-2569-E72C-42B2D07AE312}"/>
              </a:ext>
            </a:extLst>
          </p:cNvPr>
          <p:cNvPicPr>
            <a:picLocks noChangeAspect="1"/>
          </p:cNvPicPr>
          <p:nvPr/>
        </p:nvPicPr>
        <p:blipFill>
          <a:blip r:embed="rId2"/>
          <a:stretch>
            <a:fillRect/>
          </a:stretch>
        </p:blipFill>
        <p:spPr>
          <a:xfrm>
            <a:off x="6969772" y="1516566"/>
            <a:ext cx="3740715" cy="4430751"/>
          </a:xfrm>
          <a:prstGeom prst="rect">
            <a:avLst/>
          </a:prstGeom>
          <a:noFill/>
        </p:spPr>
      </p:pic>
    </p:spTree>
    <p:extLst>
      <p:ext uri="{BB962C8B-B14F-4D97-AF65-F5344CB8AC3E}">
        <p14:creationId xmlns:p14="http://schemas.microsoft.com/office/powerpoint/2010/main" val="1181921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63B1-4C43-AA95-47B8-B74BE2DB1411}"/>
              </a:ext>
            </a:extLst>
          </p:cNvPr>
          <p:cNvSpPr>
            <a:spLocks noGrp="1"/>
          </p:cNvSpPr>
          <p:nvPr>
            <p:ph type="title"/>
          </p:nvPr>
        </p:nvSpPr>
        <p:spPr/>
        <p:txBody>
          <a:bodyPr/>
          <a:lstStyle/>
          <a:p>
            <a:r>
              <a:rPr lang="en-US" dirty="0"/>
              <a:t>Process IDs</a:t>
            </a:r>
          </a:p>
        </p:txBody>
      </p:sp>
      <p:sp>
        <p:nvSpPr>
          <p:cNvPr id="3" name="Content Placeholder 2">
            <a:extLst>
              <a:ext uri="{FF2B5EF4-FFF2-40B4-BE49-F238E27FC236}">
                <a16:creationId xmlns:a16="http://schemas.microsoft.com/office/drawing/2014/main" id="{D7A45A93-256B-43DC-FD71-3B6F22BF1107}"/>
              </a:ext>
            </a:extLst>
          </p:cNvPr>
          <p:cNvSpPr>
            <a:spLocks noGrp="1"/>
          </p:cNvSpPr>
          <p:nvPr>
            <p:ph idx="1"/>
          </p:nvPr>
        </p:nvSpPr>
        <p:spPr/>
        <p:txBody>
          <a:bodyPr/>
          <a:lstStyle/>
          <a:p>
            <a:r>
              <a:rPr lang="en-US" dirty="0"/>
              <a:t>Recall that a process is a program in memory that has all the necessary resources available to run, such as CPU and memory</a:t>
            </a:r>
          </a:p>
          <a:p>
            <a:r>
              <a:rPr lang="en-US" dirty="0"/>
              <a:t>Linux identifies a process using its </a:t>
            </a:r>
            <a:r>
              <a:rPr lang="en-US" i="1" dirty="0"/>
              <a:t>process ID, </a:t>
            </a:r>
            <a:r>
              <a:rPr lang="en-US" dirty="0"/>
              <a:t>or </a:t>
            </a:r>
            <a:r>
              <a:rPr lang="en-US" b="1" dirty="0">
                <a:solidFill>
                  <a:schemeClr val="accent2"/>
                </a:solidFill>
              </a:rPr>
              <a:t>PID</a:t>
            </a:r>
          </a:p>
          <a:p>
            <a:r>
              <a:rPr lang="en-US" dirty="0"/>
              <a:t>PID 1 is reserved for the root of the user space process tree. </a:t>
            </a:r>
          </a:p>
        </p:txBody>
      </p:sp>
    </p:spTree>
    <p:extLst>
      <p:ext uri="{BB962C8B-B14F-4D97-AF65-F5344CB8AC3E}">
        <p14:creationId xmlns:p14="http://schemas.microsoft.com/office/powerpoint/2010/main" val="14187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EADB-087D-BAD1-5D06-5730BDB2E9C0}"/>
              </a:ext>
            </a:extLst>
          </p:cNvPr>
          <p:cNvSpPr>
            <a:spLocks noGrp="1"/>
          </p:cNvSpPr>
          <p:nvPr>
            <p:ph type="ctrTitle"/>
          </p:nvPr>
        </p:nvSpPr>
        <p:spPr>
          <a:xfrm>
            <a:off x="1332138" y="1623106"/>
            <a:ext cx="8791575" cy="2387600"/>
          </a:xfrm>
        </p:spPr>
        <p:txBody>
          <a:bodyPr/>
          <a:lstStyle/>
          <a:p>
            <a:r>
              <a:rPr lang="en-US" dirty="0">
                <a:solidFill>
                  <a:schemeClr val="accent2"/>
                </a:solidFill>
              </a:rPr>
              <a:t>Lecture 9: Exam 1 Review</a:t>
            </a:r>
          </a:p>
        </p:txBody>
      </p:sp>
    </p:spTree>
    <p:extLst>
      <p:ext uri="{BB962C8B-B14F-4D97-AF65-F5344CB8AC3E}">
        <p14:creationId xmlns:p14="http://schemas.microsoft.com/office/powerpoint/2010/main" val="3132764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8108-303C-047D-9115-82F68949068C}"/>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F795ECF3-CA3C-C671-8AC6-BA0863EC7353}"/>
              </a:ext>
            </a:extLst>
          </p:cNvPr>
          <p:cNvSpPr>
            <a:spLocks noGrp="1"/>
          </p:cNvSpPr>
          <p:nvPr>
            <p:ph idx="1"/>
          </p:nvPr>
        </p:nvSpPr>
        <p:spPr/>
        <p:txBody>
          <a:bodyPr/>
          <a:lstStyle/>
          <a:p>
            <a:r>
              <a:rPr lang="en-US" dirty="0"/>
              <a:t>There can be multiple processes with the same PID, in different contexts called </a:t>
            </a:r>
            <a:r>
              <a:rPr lang="en-US" i="1" dirty="0">
                <a:solidFill>
                  <a:schemeClr val="accent2"/>
                </a:solidFill>
              </a:rPr>
              <a:t>namespaces</a:t>
            </a:r>
            <a:endParaRPr lang="en-US" dirty="0">
              <a:solidFill>
                <a:schemeClr val="accent2"/>
              </a:solidFill>
            </a:endParaRPr>
          </a:p>
          <a:p>
            <a:r>
              <a:rPr lang="en-US" dirty="0"/>
              <a:t>This happens in containerized setups</a:t>
            </a:r>
          </a:p>
          <a:p>
            <a:pPr lvl="1"/>
            <a:r>
              <a:rPr lang="en-US" dirty="0"/>
              <a:t>e.g., when you’re running your app in Docker or Kubernetes</a:t>
            </a:r>
          </a:p>
          <a:p>
            <a:r>
              <a:rPr lang="en-US" dirty="0"/>
              <a:t>Part of the illusion of having multiple users or processes running in parallel is the restricted visibility into resources</a:t>
            </a:r>
          </a:p>
          <a:p>
            <a:pPr lvl="1"/>
            <a:r>
              <a:rPr lang="en-US" dirty="0"/>
              <a:t>The way to provide a local view on resources in Linux is via namespaces</a:t>
            </a:r>
          </a:p>
        </p:txBody>
      </p:sp>
    </p:spTree>
    <p:extLst>
      <p:ext uri="{BB962C8B-B14F-4D97-AF65-F5344CB8AC3E}">
        <p14:creationId xmlns:p14="http://schemas.microsoft.com/office/powerpoint/2010/main" val="3695626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AE65-9CE0-E0E4-0357-B5DA7842692C}"/>
              </a:ext>
            </a:extLst>
          </p:cNvPr>
          <p:cNvSpPr>
            <a:spLocks noGrp="1"/>
          </p:cNvSpPr>
          <p:nvPr>
            <p:ph type="title"/>
          </p:nvPr>
        </p:nvSpPr>
        <p:spPr>
          <a:xfrm>
            <a:off x="1041052" y="0"/>
            <a:ext cx="9905998" cy="1478570"/>
          </a:xfrm>
        </p:spPr>
        <p:txBody>
          <a:bodyPr anchor="ctr">
            <a:normAutofit/>
          </a:bodyPr>
          <a:lstStyle/>
          <a:p>
            <a:r>
              <a:rPr lang="en-US" dirty="0"/>
              <a:t>PROCESS Isolation</a:t>
            </a:r>
          </a:p>
        </p:txBody>
      </p:sp>
      <p:pic>
        <p:nvPicPr>
          <p:cNvPr id="7" name="Picture 6" descr="A diagram of a computer process&#10;&#10;Description automatically generated">
            <a:extLst>
              <a:ext uri="{FF2B5EF4-FFF2-40B4-BE49-F238E27FC236}">
                <a16:creationId xmlns:a16="http://schemas.microsoft.com/office/drawing/2014/main" id="{0EDAB381-BA96-B74D-05DF-812B76D3D92D}"/>
              </a:ext>
            </a:extLst>
          </p:cNvPr>
          <p:cNvPicPr>
            <a:picLocks noChangeAspect="1"/>
          </p:cNvPicPr>
          <p:nvPr/>
        </p:nvPicPr>
        <p:blipFill>
          <a:blip r:embed="rId2"/>
          <a:srcRect l="49978"/>
          <a:stretch/>
        </p:blipFill>
        <p:spPr>
          <a:xfrm>
            <a:off x="1041052" y="1295872"/>
            <a:ext cx="4414023" cy="5448942"/>
          </a:xfrm>
          <a:prstGeom prst="rect">
            <a:avLst/>
          </a:prstGeom>
          <a:noFill/>
        </p:spPr>
      </p:pic>
      <p:sp>
        <p:nvSpPr>
          <p:cNvPr id="3" name="Content Placeholder 2">
            <a:extLst>
              <a:ext uri="{FF2B5EF4-FFF2-40B4-BE49-F238E27FC236}">
                <a16:creationId xmlns:a16="http://schemas.microsoft.com/office/drawing/2014/main" id="{51317A8E-EB39-75CE-7433-B2749E56FCCC}"/>
              </a:ext>
            </a:extLst>
          </p:cNvPr>
          <p:cNvSpPr>
            <a:spLocks noGrp="1"/>
          </p:cNvSpPr>
          <p:nvPr>
            <p:ph sz="half" idx="2"/>
          </p:nvPr>
        </p:nvSpPr>
        <p:spPr>
          <a:xfrm>
            <a:off x="5763457" y="1295872"/>
            <a:ext cx="5722299" cy="4848450"/>
          </a:xfrm>
        </p:spPr>
        <p:txBody>
          <a:bodyPr>
            <a:normAutofit lnSpcReduction="10000"/>
          </a:bodyPr>
          <a:lstStyle/>
          <a:p>
            <a:pPr>
              <a:lnSpc>
                <a:spcPct val="110000"/>
              </a:lnSpc>
              <a:buFont typeface="Arial" panose="020B0604020202020204" pitchFamily="34" charset="0"/>
              <a:buChar char="•"/>
            </a:pPr>
            <a:r>
              <a:rPr lang="en-US" dirty="0"/>
              <a:t>Process isolation can do many things, but one example is restricting memory consumption so that one process cannot starve other processes. </a:t>
            </a:r>
          </a:p>
          <a:p>
            <a:pPr marL="742950" lvl="1" indent="-285750">
              <a:lnSpc>
                <a:spcPct val="110000"/>
              </a:lnSpc>
              <a:buFont typeface="Arial" panose="020B0604020202020204" pitchFamily="34" charset="0"/>
              <a:buChar char="•"/>
            </a:pPr>
            <a:r>
              <a:rPr lang="en-US" sz="2400" dirty="0"/>
              <a:t>For example, we give your app 1 GB of RAM to use- if it uses more, it gets out-of-memory error and is killed.</a:t>
            </a:r>
          </a:p>
          <a:p>
            <a:pPr>
              <a:lnSpc>
                <a:spcPct val="110000"/>
              </a:lnSpc>
              <a:buFont typeface="Arial" panose="020B0604020202020204" pitchFamily="34" charset="0"/>
              <a:buChar char="•"/>
            </a:pPr>
            <a:r>
              <a:rPr lang="en-US" dirty="0"/>
              <a:t>cgroups are the mechanism that provides isolation.</a:t>
            </a:r>
          </a:p>
          <a:p>
            <a:pPr>
              <a:lnSpc>
                <a:spcPct val="110000"/>
              </a:lnSpc>
              <a:buFont typeface="Arial" panose="020B0604020202020204" pitchFamily="34" charset="0"/>
              <a:buChar char="•"/>
            </a:pPr>
            <a:r>
              <a:rPr lang="en-US" dirty="0"/>
              <a:t>A fully isolated environment gives the appearance that the app is entirely on its own.</a:t>
            </a:r>
          </a:p>
          <a:p>
            <a:pPr>
              <a:lnSpc>
                <a:spcPct val="110000"/>
              </a:lnSpc>
            </a:pPr>
            <a:endParaRPr lang="en-US" sz="1700" dirty="0"/>
          </a:p>
        </p:txBody>
      </p:sp>
    </p:spTree>
    <p:extLst>
      <p:ext uri="{BB962C8B-B14F-4D97-AF65-F5344CB8AC3E}">
        <p14:creationId xmlns:p14="http://schemas.microsoft.com/office/powerpoint/2010/main" val="3566284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E16E-1A02-7C76-A63D-339A5377F113}"/>
              </a:ext>
            </a:extLst>
          </p:cNvPr>
          <p:cNvSpPr>
            <a:spLocks noGrp="1"/>
          </p:cNvSpPr>
          <p:nvPr>
            <p:ph type="title"/>
          </p:nvPr>
        </p:nvSpPr>
        <p:spPr/>
        <p:txBody>
          <a:bodyPr/>
          <a:lstStyle/>
          <a:p>
            <a:r>
              <a:rPr lang="en-US" dirty="0"/>
              <a:t>Virtualization &amp;  Hypervisors</a:t>
            </a:r>
          </a:p>
        </p:txBody>
      </p:sp>
    </p:spTree>
    <p:extLst>
      <p:ext uri="{BB962C8B-B14F-4D97-AF65-F5344CB8AC3E}">
        <p14:creationId xmlns:p14="http://schemas.microsoft.com/office/powerpoint/2010/main" val="99368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9204-0DEB-974B-4BF5-AD93C4F0DF8F}"/>
              </a:ext>
            </a:extLst>
          </p:cNvPr>
          <p:cNvSpPr>
            <a:spLocks noGrp="1"/>
          </p:cNvSpPr>
          <p:nvPr>
            <p:ph type="title"/>
          </p:nvPr>
        </p:nvSpPr>
        <p:spPr>
          <a:xfrm>
            <a:off x="1034907" y="374952"/>
            <a:ext cx="9906000" cy="625058"/>
          </a:xfrm>
        </p:spPr>
        <p:txBody>
          <a:bodyPr/>
          <a:lstStyle/>
          <a:p>
            <a:r>
              <a:rPr lang="en-US" dirty="0">
                <a:solidFill>
                  <a:schemeClr val="bg1"/>
                </a:solidFill>
              </a:rPr>
              <a:t>Types of Hypervisors</a:t>
            </a:r>
          </a:p>
        </p:txBody>
      </p:sp>
      <p:sp>
        <p:nvSpPr>
          <p:cNvPr id="5" name="Text Placeholder 4">
            <a:extLst>
              <a:ext uri="{FF2B5EF4-FFF2-40B4-BE49-F238E27FC236}">
                <a16:creationId xmlns:a16="http://schemas.microsoft.com/office/drawing/2014/main" id="{47448403-CCDA-BA7B-552E-3111DA7CC8DB}"/>
              </a:ext>
            </a:extLst>
          </p:cNvPr>
          <p:cNvSpPr>
            <a:spLocks noGrp="1"/>
          </p:cNvSpPr>
          <p:nvPr>
            <p:ph type="body" sz="quarter" idx="3"/>
          </p:nvPr>
        </p:nvSpPr>
        <p:spPr>
          <a:xfrm>
            <a:off x="6388730" y="1000010"/>
            <a:ext cx="3775876" cy="823912"/>
          </a:xfrm>
        </p:spPr>
        <p:txBody>
          <a:bodyPr>
            <a:normAutofit/>
          </a:bodyPr>
          <a:lstStyle/>
          <a:p>
            <a:r>
              <a:rPr lang="en-US" sz="3200" dirty="0"/>
              <a:t>Type 2 Hypervisor</a:t>
            </a:r>
          </a:p>
        </p:txBody>
      </p:sp>
      <p:pic>
        <p:nvPicPr>
          <p:cNvPr id="8" name="Content Placeholder 5">
            <a:extLst>
              <a:ext uri="{FF2B5EF4-FFF2-40B4-BE49-F238E27FC236}">
                <a16:creationId xmlns:a16="http://schemas.microsoft.com/office/drawing/2014/main" id="{ECD56C0E-5D98-4090-646F-765FBF718880}"/>
              </a:ext>
            </a:extLst>
          </p:cNvPr>
          <p:cNvPicPr>
            <a:picLocks noGrp="1" noChangeAspect="1"/>
          </p:cNvPicPr>
          <p:nvPr>
            <p:ph sz="quarter" idx="4"/>
          </p:nvPr>
        </p:nvPicPr>
        <p:blipFill rotWithShape="1">
          <a:blip r:embed="rId3">
            <a:biLevel thresh="75000"/>
          </a:blip>
          <a:srcRect t="7853" r="37580"/>
          <a:stretch/>
        </p:blipFill>
        <p:spPr>
          <a:xfrm>
            <a:off x="6388730" y="2009229"/>
            <a:ext cx="3282838" cy="4249483"/>
          </a:xfrm>
          <a:prstGeom prst="rect">
            <a:avLst/>
          </a:prstGeom>
        </p:spPr>
      </p:pic>
      <p:sp>
        <p:nvSpPr>
          <p:cNvPr id="12" name="Content Placeholder 11">
            <a:extLst>
              <a:ext uri="{FF2B5EF4-FFF2-40B4-BE49-F238E27FC236}">
                <a16:creationId xmlns:a16="http://schemas.microsoft.com/office/drawing/2014/main" id="{430C00B8-44FA-CF9B-BE9E-2052303879AD}"/>
              </a:ext>
            </a:extLst>
          </p:cNvPr>
          <p:cNvSpPr>
            <a:spLocks noGrp="1"/>
          </p:cNvSpPr>
          <p:nvPr>
            <p:ph sz="half" idx="2"/>
          </p:nvPr>
        </p:nvSpPr>
        <p:spPr>
          <a:xfrm>
            <a:off x="1141410" y="1349115"/>
            <a:ext cx="4878391" cy="4442083"/>
          </a:xfrm>
        </p:spPr>
        <p:txBody>
          <a:bodyPr>
            <a:normAutofit/>
          </a:bodyPr>
          <a:lstStyle/>
          <a:p>
            <a:r>
              <a:rPr lang="en-US" sz="3200" dirty="0">
                <a:solidFill>
                  <a:schemeClr val="bg1"/>
                </a:solidFill>
              </a:rPr>
              <a:t>The kind of hypervisor we’ve been describing is known as a Type 2 hypervisor </a:t>
            </a:r>
          </a:p>
          <a:p>
            <a:r>
              <a:rPr lang="en-US" sz="3200" dirty="0">
                <a:solidFill>
                  <a:schemeClr val="bg1"/>
                </a:solidFill>
              </a:rPr>
              <a:t>A type 2 hypervisor is installed on top of the host operating system.</a:t>
            </a:r>
          </a:p>
        </p:txBody>
      </p:sp>
    </p:spTree>
    <p:extLst>
      <p:ext uri="{BB962C8B-B14F-4D97-AF65-F5344CB8AC3E}">
        <p14:creationId xmlns:p14="http://schemas.microsoft.com/office/powerpoint/2010/main" val="3496051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9204-0DEB-974B-4BF5-AD93C4F0DF8F}"/>
              </a:ext>
            </a:extLst>
          </p:cNvPr>
          <p:cNvSpPr>
            <a:spLocks noGrp="1"/>
          </p:cNvSpPr>
          <p:nvPr>
            <p:ph type="title"/>
          </p:nvPr>
        </p:nvSpPr>
        <p:spPr>
          <a:xfrm>
            <a:off x="1034907" y="374952"/>
            <a:ext cx="9906000" cy="625058"/>
          </a:xfrm>
        </p:spPr>
        <p:txBody>
          <a:bodyPr/>
          <a:lstStyle/>
          <a:p>
            <a:r>
              <a:rPr lang="en-US" dirty="0">
                <a:solidFill>
                  <a:schemeClr val="bg1"/>
                </a:solidFill>
              </a:rPr>
              <a:t>Types of Hypervisors</a:t>
            </a:r>
          </a:p>
        </p:txBody>
      </p:sp>
      <p:sp>
        <p:nvSpPr>
          <p:cNvPr id="3" name="Text Placeholder 2">
            <a:extLst>
              <a:ext uri="{FF2B5EF4-FFF2-40B4-BE49-F238E27FC236}">
                <a16:creationId xmlns:a16="http://schemas.microsoft.com/office/drawing/2014/main" id="{8E605C40-6E26-4E39-CBE2-0BB11B1A68D9}"/>
              </a:ext>
            </a:extLst>
          </p:cNvPr>
          <p:cNvSpPr>
            <a:spLocks noGrp="1"/>
          </p:cNvSpPr>
          <p:nvPr>
            <p:ph type="body" idx="1"/>
          </p:nvPr>
        </p:nvSpPr>
        <p:spPr>
          <a:xfrm>
            <a:off x="1034908" y="1000010"/>
            <a:ext cx="3775875" cy="823912"/>
          </a:xfrm>
        </p:spPr>
        <p:txBody>
          <a:bodyPr>
            <a:normAutofit/>
          </a:bodyPr>
          <a:lstStyle/>
          <a:p>
            <a:r>
              <a:rPr lang="en-US" sz="3200" dirty="0"/>
              <a:t>Type 1 Hypervisor</a:t>
            </a:r>
            <a:endParaRPr lang="en-US" dirty="0"/>
          </a:p>
        </p:txBody>
      </p:sp>
      <p:sp>
        <p:nvSpPr>
          <p:cNvPr id="5" name="Text Placeholder 4">
            <a:extLst>
              <a:ext uri="{FF2B5EF4-FFF2-40B4-BE49-F238E27FC236}">
                <a16:creationId xmlns:a16="http://schemas.microsoft.com/office/drawing/2014/main" id="{47448403-CCDA-BA7B-552E-3111DA7CC8DB}"/>
              </a:ext>
            </a:extLst>
          </p:cNvPr>
          <p:cNvSpPr>
            <a:spLocks noGrp="1"/>
          </p:cNvSpPr>
          <p:nvPr>
            <p:ph type="body" sz="quarter" idx="3"/>
          </p:nvPr>
        </p:nvSpPr>
        <p:spPr>
          <a:xfrm>
            <a:off x="6388730" y="1000010"/>
            <a:ext cx="3775876" cy="823912"/>
          </a:xfrm>
        </p:spPr>
        <p:txBody>
          <a:bodyPr>
            <a:normAutofit/>
          </a:bodyPr>
          <a:lstStyle/>
          <a:p>
            <a:r>
              <a:rPr lang="en-US" sz="3200" dirty="0"/>
              <a:t>Type 2 Hypervisor</a:t>
            </a:r>
          </a:p>
        </p:txBody>
      </p:sp>
      <p:pic>
        <p:nvPicPr>
          <p:cNvPr id="7" name="Content Placeholder 4">
            <a:extLst>
              <a:ext uri="{FF2B5EF4-FFF2-40B4-BE49-F238E27FC236}">
                <a16:creationId xmlns:a16="http://schemas.microsoft.com/office/drawing/2014/main" id="{E236B662-534C-8478-847F-C1085724BF72}"/>
              </a:ext>
            </a:extLst>
          </p:cNvPr>
          <p:cNvPicPr>
            <a:picLocks noGrp="1" noChangeAspect="1"/>
          </p:cNvPicPr>
          <p:nvPr>
            <p:ph sz="half" idx="2"/>
          </p:nvPr>
        </p:nvPicPr>
        <p:blipFill rotWithShape="1">
          <a:blip r:embed="rId3">
            <a:biLevel thresh="75000"/>
          </a:blip>
          <a:srcRect l="20451" t="11562" r="30456"/>
          <a:stretch/>
        </p:blipFill>
        <p:spPr>
          <a:xfrm>
            <a:off x="1034907" y="2009229"/>
            <a:ext cx="3775876" cy="3522685"/>
          </a:xfrm>
          <a:prstGeom prst="rect">
            <a:avLst/>
          </a:prstGeom>
        </p:spPr>
      </p:pic>
      <p:pic>
        <p:nvPicPr>
          <p:cNvPr id="8" name="Content Placeholder 5">
            <a:extLst>
              <a:ext uri="{FF2B5EF4-FFF2-40B4-BE49-F238E27FC236}">
                <a16:creationId xmlns:a16="http://schemas.microsoft.com/office/drawing/2014/main" id="{ECD56C0E-5D98-4090-646F-765FBF718880}"/>
              </a:ext>
            </a:extLst>
          </p:cNvPr>
          <p:cNvPicPr>
            <a:picLocks noGrp="1" noChangeAspect="1"/>
          </p:cNvPicPr>
          <p:nvPr>
            <p:ph sz="quarter" idx="4"/>
          </p:nvPr>
        </p:nvPicPr>
        <p:blipFill rotWithShape="1">
          <a:blip r:embed="rId4">
            <a:biLevel thresh="75000"/>
          </a:blip>
          <a:srcRect t="7853" r="37580"/>
          <a:stretch/>
        </p:blipFill>
        <p:spPr>
          <a:xfrm>
            <a:off x="6388730" y="2009229"/>
            <a:ext cx="3282838" cy="4249483"/>
          </a:xfrm>
          <a:prstGeom prst="rect">
            <a:avLst/>
          </a:prstGeom>
        </p:spPr>
      </p:pic>
    </p:spTree>
    <p:extLst>
      <p:ext uri="{BB962C8B-B14F-4D97-AF65-F5344CB8AC3E}">
        <p14:creationId xmlns:p14="http://schemas.microsoft.com/office/powerpoint/2010/main" val="1926652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9204-0DEB-974B-4BF5-AD93C4F0DF8F}"/>
              </a:ext>
            </a:extLst>
          </p:cNvPr>
          <p:cNvSpPr>
            <a:spLocks noGrp="1"/>
          </p:cNvSpPr>
          <p:nvPr>
            <p:ph type="title"/>
          </p:nvPr>
        </p:nvSpPr>
        <p:spPr>
          <a:xfrm>
            <a:off x="1034907" y="374952"/>
            <a:ext cx="9906000" cy="625058"/>
          </a:xfrm>
        </p:spPr>
        <p:txBody>
          <a:bodyPr/>
          <a:lstStyle/>
          <a:p>
            <a:r>
              <a:rPr lang="en-US" dirty="0">
                <a:solidFill>
                  <a:schemeClr val="bg1"/>
                </a:solidFill>
              </a:rPr>
              <a:t>Types of Hypervisors</a:t>
            </a:r>
          </a:p>
        </p:txBody>
      </p:sp>
      <p:sp>
        <p:nvSpPr>
          <p:cNvPr id="3" name="Text Placeholder 2">
            <a:extLst>
              <a:ext uri="{FF2B5EF4-FFF2-40B4-BE49-F238E27FC236}">
                <a16:creationId xmlns:a16="http://schemas.microsoft.com/office/drawing/2014/main" id="{8E605C40-6E26-4E39-CBE2-0BB11B1A68D9}"/>
              </a:ext>
            </a:extLst>
          </p:cNvPr>
          <p:cNvSpPr>
            <a:spLocks noGrp="1"/>
          </p:cNvSpPr>
          <p:nvPr>
            <p:ph type="body" idx="1"/>
          </p:nvPr>
        </p:nvSpPr>
        <p:spPr>
          <a:xfrm>
            <a:off x="1034908" y="1000010"/>
            <a:ext cx="3775875" cy="823912"/>
          </a:xfrm>
        </p:spPr>
        <p:txBody>
          <a:bodyPr>
            <a:normAutofit/>
          </a:bodyPr>
          <a:lstStyle/>
          <a:p>
            <a:r>
              <a:rPr lang="en-US" sz="3200" dirty="0"/>
              <a:t>Type 1 Hypervisor</a:t>
            </a:r>
            <a:endParaRPr lang="en-US" dirty="0"/>
          </a:p>
        </p:txBody>
      </p:sp>
      <p:pic>
        <p:nvPicPr>
          <p:cNvPr id="7" name="Content Placeholder 4">
            <a:extLst>
              <a:ext uri="{FF2B5EF4-FFF2-40B4-BE49-F238E27FC236}">
                <a16:creationId xmlns:a16="http://schemas.microsoft.com/office/drawing/2014/main" id="{E236B662-534C-8478-847F-C1085724BF72}"/>
              </a:ext>
            </a:extLst>
          </p:cNvPr>
          <p:cNvPicPr>
            <a:picLocks noGrp="1" noChangeAspect="1"/>
          </p:cNvPicPr>
          <p:nvPr>
            <p:ph sz="half" idx="2"/>
          </p:nvPr>
        </p:nvPicPr>
        <p:blipFill rotWithShape="1">
          <a:blip r:embed="rId3">
            <a:biLevel thresh="75000"/>
          </a:blip>
          <a:srcRect l="20451" t="11562" r="30456"/>
          <a:stretch/>
        </p:blipFill>
        <p:spPr>
          <a:xfrm>
            <a:off x="1034907" y="2009229"/>
            <a:ext cx="3775876" cy="3522685"/>
          </a:xfrm>
          <a:prstGeom prst="rect">
            <a:avLst/>
          </a:prstGeom>
        </p:spPr>
      </p:pic>
      <p:sp>
        <p:nvSpPr>
          <p:cNvPr id="6" name="Content Placeholder 5">
            <a:extLst>
              <a:ext uri="{FF2B5EF4-FFF2-40B4-BE49-F238E27FC236}">
                <a16:creationId xmlns:a16="http://schemas.microsoft.com/office/drawing/2014/main" id="{59E842FD-A526-4C00-BC70-A05ACF5E7420}"/>
              </a:ext>
            </a:extLst>
          </p:cNvPr>
          <p:cNvSpPr>
            <a:spLocks noGrp="1"/>
          </p:cNvSpPr>
          <p:nvPr>
            <p:ph sz="quarter" idx="4"/>
          </p:nvPr>
        </p:nvSpPr>
        <p:spPr>
          <a:xfrm>
            <a:off x="6172200" y="1364105"/>
            <a:ext cx="4875210" cy="4427093"/>
          </a:xfrm>
        </p:spPr>
        <p:txBody>
          <a:bodyPr/>
          <a:lstStyle/>
          <a:p>
            <a:r>
              <a:rPr lang="en-US" dirty="0">
                <a:solidFill>
                  <a:schemeClr val="bg1"/>
                </a:solidFill>
              </a:rPr>
              <a:t>“Bare metal” HV</a:t>
            </a:r>
          </a:p>
          <a:p>
            <a:r>
              <a:rPr lang="en-US" dirty="0">
                <a:solidFill>
                  <a:schemeClr val="bg1"/>
                </a:solidFill>
              </a:rPr>
              <a:t>Used in cloud computing to virtualize server resources</a:t>
            </a:r>
          </a:p>
          <a:p>
            <a:r>
              <a:rPr lang="en-US" dirty="0">
                <a:solidFill>
                  <a:schemeClr val="bg1"/>
                </a:solidFill>
              </a:rPr>
              <a:t>VMs run in their own isolated environment</a:t>
            </a:r>
          </a:p>
          <a:p>
            <a:r>
              <a:rPr lang="en-US" dirty="0">
                <a:solidFill>
                  <a:schemeClr val="bg1"/>
                </a:solidFill>
              </a:rPr>
              <a:t>As a cloud customer, your VM is sharing hardware with other customers</a:t>
            </a:r>
          </a:p>
          <a:p>
            <a:pPr lvl="1"/>
            <a:r>
              <a:rPr lang="en-US" dirty="0">
                <a:solidFill>
                  <a:schemeClr val="bg1"/>
                </a:solidFill>
              </a:rPr>
              <a:t>Multitenancy</a:t>
            </a:r>
          </a:p>
        </p:txBody>
      </p:sp>
    </p:spTree>
    <p:extLst>
      <p:ext uri="{BB962C8B-B14F-4D97-AF65-F5344CB8AC3E}">
        <p14:creationId xmlns:p14="http://schemas.microsoft.com/office/powerpoint/2010/main" val="12860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57D1-FF08-A0E1-436C-C4E97373B448}"/>
              </a:ext>
            </a:extLst>
          </p:cNvPr>
          <p:cNvSpPr>
            <a:spLocks noGrp="1"/>
          </p:cNvSpPr>
          <p:nvPr>
            <p:ph type="title"/>
          </p:nvPr>
        </p:nvSpPr>
        <p:spPr/>
        <p:txBody>
          <a:bodyPr>
            <a:normAutofit/>
          </a:bodyPr>
          <a:lstStyle/>
          <a:p>
            <a:r>
              <a:rPr lang="en-US" dirty="0"/>
              <a:t>Common Type 1 Hypervisors</a:t>
            </a:r>
          </a:p>
        </p:txBody>
      </p:sp>
      <p:graphicFrame>
        <p:nvGraphicFramePr>
          <p:cNvPr id="5" name="Content Placeholder 2">
            <a:extLst>
              <a:ext uri="{FF2B5EF4-FFF2-40B4-BE49-F238E27FC236}">
                <a16:creationId xmlns:a16="http://schemas.microsoft.com/office/drawing/2014/main" id="{A19CD1C5-89A9-EE22-A729-68D20D309E94}"/>
              </a:ext>
            </a:extLst>
          </p:cNvPr>
          <p:cNvGraphicFramePr>
            <a:graphicFrameLocks noGrp="1"/>
          </p:cNvGraphicFramePr>
          <p:nvPr>
            <p:ph idx="1"/>
          </p:nvPr>
        </p:nvGraphicFramePr>
        <p:xfrm>
          <a:off x="1141413" y="1843791"/>
          <a:ext cx="9906000" cy="4676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890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9671-261E-FC90-69C6-7E731F25D14C}"/>
              </a:ext>
            </a:extLst>
          </p:cNvPr>
          <p:cNvSpPr>
            <a:spLocks noGrp="1"/>
          </p:cNvSpPr>
          <p:nvPr>
            <p:ph type="title"/>
          </p:nvPr>
        </p:nvSpPr>
        <p:spPr>
          <a:xfrm>
            <a:off x="1141413" y="618518"/>
            <a:ext cx="9905998" cy="1478570"/>
          </a:xfrm>
        </p:spPr>
        <p:txBody>
          <a:bodyPr anchor="ctr">
            <a:normAutofit/>
          </a:bodyPr>
          <a:lstStyle/>
          <a:p>
            <a:r>
              <a:rPr lang="en-US" dirty="0">
                <a:solidFill>
                  <a:schemeClr val="bg1"/>
                </a:solidFill>
              </a:rPr>
              <a:t>Benefits </a:t>
            </a:r>
          </a:p>
        </p:txBody>
      </p:sp>
      <p:pic>
        <p:nvPicPr>
          <p:cNvPr id="4" name="Content Placeholder 4">
            <a:extLst>
              <a:ext uri="{FF2B5EF4-FFF2-40B4-BE49-F238E27FC236}">
                <a16:creationId xmlns:a16="http://schemas.microsoft.com/office/drawing/2014/main" id="{B82F9790-905B-0D67-F7F5-BD3F0C2B0602}"/>
              </a:ext>
            </a:extLst>
          </p:cNvPr>
          <p:cNvPicPr>
            <a:picLocks noChangeAspect="1"/>
          </p:cNvPicPr>
          <p:nvPr/>
        </p:nvPicPr>
        <p:blipFill rotWithShape="1">
          <a:blip r:embed="rId3">
            <a:biLevel thresh="75000"/>
          </a:blip>
          <a:srcRect l="20451" t="66562" r="30456"/>
          <a:stretch/>
        </p:blipFill>
        <p:spPr>
          <a:xfrm>
            <a:off x="918678" y="4157213"/>
            <a:ext cx="4875213" cy="1719389"/>
          </a:xfrm>
          <a:prstGeom prst="rect">
            <a:avLst/>
          </a:prstGeom>
          <a:noFill/>
        </p:spPr>
      </p:pic>
      <p:sp>
        <p:nvSpPr>
          <p:cNvPr id="3" name="Content Placeholder 2">
            <a:extLst>
              <a:ext uri="{FF2B5EF4-FFF2-40B4-BE49-F238E27FC236}">
                <a16:creationId xmlns:a16="http://schemas.microsoft.com/office/drawing/2014/main" id="{211ECB67-62C7-129E-FAA1-A9B376D73374}"/>
              </a:ext>
            </a:extLst>
          </p:cNvPr>
          <p:cNvSpPr>
            <a:spLocks noGrp="1"/>
          </p:cNvSpPr>
          <p:nvPr>
            <p:ph sz="half" idx="2"/>
          </p:nvPr>
        </p:nvSpPr>
        <p:spPr>
          <a:xfrm>
            <a:off x="6172200" y="1708878"/>
            <a:ext cx="4875211" cy="4901783"/>
          </a:xfrm>
        </p:spPr>
        <p:txBody>
          <a:bodyPr>
            <a:normAutofit fontScale="92500"/>
          </a:bodyPr>
          <a:lstStyle/>
          <a:p>
            <a:r>
              <a:rPr lang="en-US" sz="2800" dirty="0">
                <a:solidFill>
                  <a:schemeClr val="bg1"/>
                </a:solidFill>
              </a:rPr>
              <a:t>Efficient hardware resource usage</a:t>
            </a:r>
          </a:p>
          <a:p>
            <a:r>
              <a:rPr lang="en-US" sz="2800" dirty="0">
                <a:solidFill>
                  <a:schemeClr val="bg1"/>
                </a:solidFill>
              </a:rPr>
              <a:t>Users can choose how much CPU, memory, and storage they want because these resources can all be virtualized.</a:t>
            </a:r>
          </a:p>
          <a:p>
            <a:r>
              <a:rPr lang="en-US" sz="2800" dirty="0">
                <a:solidFill>
                  <a:schemeClr val="bg1"/>
                </a:solidFill>
              </a:rPr>
              <a:t>CSP can use up server resources by dividing the server into partitions, that are then used by the VMs.</a:t>
            </a:r>
          </a:p>
        </p:txBody>
      </p:sp>
      <p:sp>
        <p:nvSpPr>
          <p:cNvPr id="5" name="Rectangle 4">
            <a:extLst>
              <a:ext uri="{FF2B5EF4-FFF2-40B4-BE49-F238E27FC236}">
                <a16:creationId xmlns:a16="http://schemas.microsoft.com/office/drawing/2014/main" id="{F308CEAB-54CC-DEBA-CA6C-CCDBE91069B5}"/>
              </a:ext>
            </a:extLst>
          </p:cNvPr>
          <p:cNvSpPr/>
          <p:nvPr/>
        </p:nvSpPr>
        <p:spPr>
          <a:xfrm>
            <a:off x="1216363" y="2893102"/>
            <a:ext cx="1301984" cy="1219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Rectangle 5">
            <a:extLst>
              <a:ext uri="{FF2B5EF4-FFF2-40B4-BE49-F238E27FC236}">
                <a16:creationId xmlns:a16="http://schemas.microsoft.com/office/drawing/2014/main" id="{8809B2EE-FABE-6340-219B-12409E37DE29}"/>
              </a:ext>
            </a:extLst>
          </p:cNvPr>
          <p:cNvSpPr/>
          <p:nvPr/>
        </p:nvSpPr>
        <p:spPr>
          <a:xfrm>
            <a:off x="2632669" y="2893101"/>
            <a:ext cx="1301984" cy="1219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Rectangle 6">
            <a:extLst>
              <a:ext uri="{FF2B5EF4-FFF2-40B4-BE49-F238E27FC236}">
                <a16:creationId xmlns:a16="http://schemas.microsoft.com/office/drawing/2014/main" id="{01ACF718-F10E-E42A-AB17-8466B0E7069B}"/>
              </a:ext>
            </a:extLst>
          </p:cNvPr>
          <p:cNvSpPr/>
          <p:nvPr/>
        </p:nvSpPr>
        <p:spPr>
          <a:xfrm>
            <a:off x="4021794" y="2903064"/>
            <a:ext cx="1301984" cy="1219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Graphic 12" descr="Monitor with solid fill">
            <a:extLst>
              <a:ext uri="{FF2B5EF4-FFF2-40B4-BE49-F238E27FC236}">
                <a16:creationId xmlns:a16="http://schemas.microsoft.com/office/drawing/2014/main" id="{1E5BCDE1-0EC1-ECC0-C5B1-C411541AEA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2326" y="3090952"/>
            <a:ext cx="914400" cy="914400"/>
          </a:xfrm>
          <a:prstGeom prst="rect">
            <a:avLst/>
          </a:prstGeom>
        </p:spPr>
      </p:pic>
      <p:pic>
        <p:nvPicPr>
          <p:cNvPr id="14" name="Graphic 13" descr="Monitor with solid fill">
            <a:extLst>
              <a:ext uri="{FF2B5EF4-FFF2-40B4-BE49-F238E27FC236}">
                <a16:creationId xmlns:a16="http://schemas.microsoft.com/office/drawing/2014/main" id="{E2992075-20AA-3045-B50A-3DE6ED5415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3917" y="3123432"/>
            <a:ext cx="914400" cy="914400"/>
          </a:xfrm>
          <a:prstGeom prst="rect">
            <a:avLst/>
          </a:prstGeom>
        </p:spPr>
      </p:pic>
      <p:pic>
        <p:nvPicPr>
          <p:cNvPr id="15" name="Graphic 14" descr="Monitor with solid fill">
            <a:extLst>
              <a:ext uri="{FF2B5EF4-FFF2-40B4-BE49-F238E27FC236}">
                <a16:creationId xmlns:a16="http://schemas.microsoft.com/office/drawing/2014/main" id="{3054DBDE-01B6-B722-105E-B927BB1EB3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0496" y="3125932"/>
            <a:ext cx="914400" cy="914400"/>
          </a:xfrm>
          <a:prstGeom prst="rect">
            <a:avLst/>
          </a:prstGeom>
        </p:spPr>
      </p:pic>
      <p:sp>
        <p:nvSpPr>
          <p:cNvPr id="16" name="Text Placeholder 2">
            <a:extLst>
              <a:ext uri="{FF2B5EF4-FFF2-40B4-BE49-F238E27FC236}">
                <a16:creationId xmlns:a16="http://schemas.microsoft.com/office/drawing/2014/main" id="{1871FBF7-E582-D560-08B9-3AF7E29CF309}"/>
              </a:ext>
            </a:extLst>
          </p:cNvPr>
          <p:cNvSpPr txBox="1">
            <a:spLocks/>
          </p:cNvSpPr>
          <p:nvPr/>
        </p:nvSpPr>
        <p:spPr>
          <a:xfrm>
            <a:off x="1115862" y="1626795"/>
            <a:ext cx="3775875" cy="8239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Tw Cen MT" panose="020B0602020104020603"/>
                <a:ea typeface="+mn-ea"/>
                <a:cs typeface="+mn-cs"/>
              </a:rPr>
              <a:t>Type 1 Hypervisor</a:t>
            </a:r>
            <a:endPar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00036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C293-CDDB-29C0-9828-EDCC54B27FFE}"/>
              </a:ext>
            </a:extLst>
          </p:cNvPr>
          <p:cNvSpPr>
            <a:spLocks noGrp="1"/>
          </p:cNvSpPr>
          <p:nvPr>
            <p:ph type="title"/>
          </p:nvPr>
        </p:nvSpPr>
        <p:spPr/>
        <p:txBody>
          <a:bodyPr/>
          <a:lstStyle/>
          <a:p>
            <a:r>
              <a:rPr lang="en-US" dirty="0"/>
              <a:t>Benefits, cont.</a:t>
            </a:r>
          </a:p>
        </p:txBody>
      </p:sp>
      <p:sp>
        <p:nvSpPr>
          <p:cNvPr id="3" name="Content Placeholder 2">
            <a:extLst>
              <a:ext uri="{FF2B5EF4-FFF2-40B4-BE49-F238E27FC236}">
                <a16:creationId xmlns:a16="http://schemas.microsoft.com/office/drawing/2014/main" id="{89DF2A8E-C2E7-31F0-72E8-AC1D63B74CFC}"/>
              </a:ext>
            </a:extLst>
          </p:cNvPr>
          <p:cNvSpPr>
            <a:spLocks noGrp="1"/>
          </p:cNvSpPr>
          <p:nvPr>
            <p:ph idx="1"/>
          </p:nvPr>
        </p:nvSpPr>
        <p:spPr>
          <a:xfrm>
            <a:off x="1141412" y="1768839"/>
            <a:ext cx="9905999" cy="4871803"/>
          </a:xfrm>
        </p:spPr>
        <p:txBody>
          <a:bodyPr>
            <a:normAutofit/>
          </a:bodyPr>
          <a:lstStyle/>
          <a:p>
            <a:r>
              <a:rPr lang="en-US" dirty="0"/>
              <a:t>Abstracts the OS from the hardware!</a:t>
            </a:r>
          </a:p>
          <a:p>
            <a:r>
              <a:rPr lang="en-US" dirty="0"/>
              <a:t>When OS is installed directly on the hardware, the OS is </a:t>
            </a:r>
            <a:r>
              <a:rPr lang="en-US" dirty="0">
                <a:solidFill>
                  <a:schemeClr val="accent2"/>
                </a:solidFill>
              </a:rPr>
              <a:t>tightly coupled</a:t>
            </a:r>
            <a:r>
              <a:rPr lang="en-US" dirty="0"/>
              <a:t> to that hardware.</a:t>
            </a:r>
          </a:p>
          <a:p>
            <a:pPr lvl="1"/>
            <a:r>
              <a:rPr lang="en-US" dirty="0"/>
              <a:t>THE OLD DAYS: If a hardware component fails and you can’t replace the component (old, or not reparable) the entire machine is useless and everything is gone, the OS, applications, and app data</a:t>
            </a:r>
          </a:p>
          <a:p>
            <a:pPr lvl="1"/>
            <a:r>
              <a:rPr lang="en-US" dirty="0"/>
              <a:t>This is a single point of failure</a:t>
            </a:r>
          </a:p>
          <a:p>
            <a:r>
              <a:rPr lang="en-US" dirty="0"/>
              <a:t>With virtualization, </a:t>
            </a:r>
            <a:r>
              <a:rPr lang="en-US" dirty="0">
                <a:solidFill>
                  <a:schemeClr val="accent1"/>
                </a:solidFill>
              </a:rPr>
              <a:t>your OS is portable </a:t>
            </a:r>
          </a:p>
          <a:p>
            <a:pPr lvl="1"/>
            <a:r>
              <a:rPr lang="en-US" dirty="0"/>
              <a:t>Create an </a:t>
            </a:r>
            <a:r>
              <a:rPr lang="en-US" dirty="0">
                <a:solidFill>
                  <a:schemeClr val="accent2"/>
                </a:solidFill>
              </a:rPr>
              <a:t>image</a:t>
            </a:r>
            <a:r>
              <a:rPr lang="en-US" dirty="0"/>
              <a:t> of the OS (including applications and data) and reuse it</a:t>
            </a:r>
          </a:p>
          <a:p>
            <a:pPr lvl="1"/>
            <a:r>
              <a:rPr lang="en-US" dirty="0"/>
              <a:t>The server and the software running on top of it are now independent! </a:t>
            </a:r>
          </a:p>
        </p:txBody>
      </p:sp>
    </p:spTree>
    <p:extLst>
      <p:ext uri="{BB962C8B-B14F-4D97-AF65-F5344CB8AC3E}">
        <p14:creationId xmlns:p14="http://schemas.microsoft.com/office/powerpoint/2010/main" val="3447605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EB29-2405-88B6-86D3-36F649F304A0}"/>
              </a:ext>
            </a:extLst>
          </p:cNvPr>
          <p:cNvSpPr>
            <a:spLocks noGrp="1"/>
          </p:cNvSpPr>
          <p:nvPr>
            <p:ph type="title"/>
          </p:nvPr>
        </p:nvSpPr>
        <p:spPr/>
        <p:txBody>
          <a:bodyPr/>
          <a:lstStyle/>
          <a:p>
            <a:r>
              <a:rPr lang="en-US" dirty="0"/>
              <a:t>High-Availability, Redundancy, Failover</a:t>
            </a:r>
          </a:p>
        </p:txBody>
      </p:sp>
      <p:graphicFrame>
        <p:nvGraphicFramePr>
          <p:cNvPr id="4" name="Content Placeholder 3">
            <a:extLst>
              <a:ext uri="{FF2B5EF4-FFF2-40B4-BE49-F238E27FC236}">
                <a16:creationId xmlns:a16="http://schemas.microsoft.com/office/drawing/2014/main" id="{54D82706-4297-F434-C89A-1D55FD0AF5C1}"/>
              </a:ext>
            </a:extLst>
          </p:cNvPr>
          <p:cNvGraphicFramePr>
            <a:graphicFrameLocks noGrp="1"/>
          </p:cNvGraphicFramePr>
          <p:nvPr>
            <p:ph idx="1"/>
          </p:nvPr>
        </p:nvGraphicFramePr>
        <p:xfrm>
          <a:off x="329784" y="1573967"/>
          <a:ext cx="11257613" cy="5026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3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541D-B153-9F47-C841-B7C41B1C87F8}"/>
              </a:ext>
            </a:extLst>
          </p:cNvPr>
          <p:cNvSpPr>
            <a:spLocks noGrp="1"/>
          </p:cNvSpPr>
          <p:nvPr>
            <p:ph type="title"/>
          </p:nvPr>
        </p:nvSpPr>
        <p:spPr/>
        <p:txBody>
          <a:bodyPr/>
          <a:lstStyle/>
          <a:p>
            <a:r>
              <a:rPr lang="en-US" dirty="0"/>
              <a:t>What is the Cloud</a:t>
            </a:r>
          </a:p>
        </p:txBody>
      </p:sp>
    </p:spTree>
    <p:extLst>
      <p:ext uri="{BB962C8B-B14F-4D97-AF65-F5344CB8AC3E}">
        <p14:creationId xmlns:p14="http://schemas.microsoft.com/office/powerpoint/2010/main" val="1745980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487-621C-19E8-536E-9C2F9ACA2188}"/>
              </a:ext>
            </a:extLst>
          </p:cNvPr>
          <p:cNvSpPr>
            <a:spLocks noGrp="1"/>
          </p:cNvSpPr>
          <p:nvPr>
            <p:ph type="title"/>
          </p:nvPr>
        </p:nvSpPr>
        <p:spPr/>
        <p:txBody>
          <a:bodyPr/>
          <a:lstStyle/>
          <a:p>
            <a:r>
              <a:rPr lang="en-US" dirty="0"/>
              <a:t>High-Availability, Redundancy, Failover</a:t>
            </a:r>
          </a:p>
        </p:txBody>
      </p:sp>
      <p:sp>
        <p:nvSpPr>
          <p:cNvPr id="3" name="Content Placeholder 2">
            <a:extLst>
              <a:ext uri="{FF2B5EF4-FFF2-40B4-BE49-F238E27FC236}">
                <a16:creationId xmlns:a16="http://schemas.microsoft.com/office/drawing/2014/main" id="{9714FC54-0187-D76E-BBEB-191CD3B9EAD3}"/>
              </a:ext>
            </a:extLst>
          </p:cNvPr>
          <p:cNvSpPr>
            <a:spLocks noGrp="1"/>
          </p:cNvSpPr>
          <p:nvPr>
            <p:ph idx="1"/>
          </p:nvPr>
        </p:nvSpPr>
        <p:spPr>
          <a:xfrm>
            <a:off x="706697" y="1942892"/>
            <a:ext cx="5499231" cy="3541714"/>
          </a:xfrm>
        </p:spPr>
        <p:txBody>
          <a:bodyPr/>
          <a:lstStyle/>
          <a:p>
            <a:r>
              <a:rPr lang="en-US" dirty="0"/>
              <a:t>Regions</a:t>
            </a:r>
          </a:p>
          <a:p>
            <a:pPr lvl="1"/>
            <a:r>
              <a:rPr lang="en-US" dirty="0"/>
              <a:t>CSPs have datacenters all over the world. </a:t>
            </a:r>
          </a:p>
          <a:p>
            <a:pPr lvl="1"/>
            <a:r>
              <a:rPr lang="en-US" dirty="0"/>
              <a:t>You can select where you would like your services and data to reside by choosing a region.</a:t>
            </a:r>
          </a:p>
          <a:p>
            <a:pPr lvl="1"/>
            <a:r>
              <a:rPr lang="en-US" dirty="0"/>
              <a:t>Common: US-East, US-West</a:t>
            </a:r>
          </a:p>
          <a:p>
            <a:pPr lvl="1"/>
            <a:r>
              <a:rPr lang="en-US" dirty="0"/>
              <a:t>Choose a region closest to the highest usage of your resources</a:t>
            </a:r>
          </a:p>
        </p:txBody>
      </p:sp>
      <p:sp>
        <p:nvSpPr>
          <p:cNvPr id="6" name="TextBox 5">
            <a:extLst>
              <a:ext uri="{FF2B5EF4-FFF2-40B4-BE49-F238E27FC236}">
                <a16:creationId xmlns:a16="http://schemas.microsoft.com/office/drawing/2014/main" id="{8261A4FF-F834-68F7-7A78-4B71250B4E2E}"/>
              </a:ext>
            </a:extLst>
          </p:cNvPr>
          <p:cNvSpPr txBox="1"/>
          <p:nvPr/>
        </p:nvSpPr>
        <p:spPr>
          <a:xfrm>
            <a:off x="1270417" y="6359404"/>
            <a:ext cx="9282658" cy="369332"/>
          </a:xfrm>
          <a:prstGeom prst="rect">
            <a:avLst/>
          </a:prstGeom>
          <a:noFill/>
        </p:spPr>
        <p:txBody>
          <a:bodyPr wrap="square">
            <a:spAutoFit/>
          </a:bodyPr>
          <a:lstStyle/>
          <a:p>
            <a:r>
              <a:rPr lang="en-US" dirty="0"/>
              <a:t>For an interactive exploration, visit https://</a:t>
            </a:r>
            <a:r>
              <a:rPr lang="en-US" dirty="0" err="1"/>
              <a:t>datacenters.microsoft.com</a:t>
            </a:r>
            <a:r>
              <a:rPr lang="en-US" dirty="0"/>
              <a:t>/globe/explore/</a:t>
            </a:r>
          </a:p>
        </p:txBody>
      </p:sp>
      <p:pic>
        <p:nvPicPr>
          <p:cNvPr id="8" name="Picture 7" descr="A map of the world with blue dots&#10;&#10;Description automatically generated">
            <a:extLst>
              <a:ext uri="{FF2B5EF4-FFF2-40B4-BE49-F238E27FC236}">
                <a16:creationId xmlns:a16="http://schemas.microsoft.com/office/drawing/2014/main" id="{6A1CB164-9D6A-5F78-0A54-077B05459E0E}"/>
              </a:ext>
            </a:extLst>
          </p:cNvPr>
          <p:cNvPicPr>
            <a:picLocks noChangeAspect="1"/>
          </p:cNvPicPr>
          <p:nvPr/>
        </p:nvPicPr>
        <p:blipFill>
          <a:blip r:embed="rId2"/>
          <a:stretch>
            <a:fillRect/>
          </a:stretch>
        </p:blipFill>
        <p:spPr>
          <a:xfrm>
            <a:off x="6524649" y="1872234"/>
            <a:ext cx="4522762" cy="3683031"/>
          </a:xfrm>
          <a:prstGeom prst="rect">
            <a:avLst/>
          </a:prstGeom>
        </p:spPr>
      </p:pic>
      <p:sp>
        <p:nvSpPr>
          <p:cNvPr id="9" name="TextBox 8">
            <a:extLst>
              <a:ext uri="{FF2B5EF4-FFF2-40B4-BE49-F238E27FC236}">
                <a16:creationId xmlns:a16="http://schemas.microsoft.com/office/drawing/2014/main" id="{9B5DAEA7-C6F0-CCEF-489D-D6C28512A783}"/>
              </a:ext>
            </a:extLst>
          </p:cNvPr>
          <p:cNvSpPr txBox="1"/>
          <p:nvPr/>
        </p:nvSpPr>
        <p:spPr>
          <a:xfrm>
            <a:off x="6524649" y="5669193"/>
            <a:ext cx="1796839" cy="369332"/>
          </a:xfrm>
          <a:prstGeom prst="rect">
            <a:avLst/>
          </a:prstGeom>
          <a:noFill/>
        </p:spPr>
        <p:txBody>
          <a:bodyPr wrap="none" rtlCol="0">
            <a:spAutoFit/>
          </a:bodyPr>
          <a:lstStyle/>
          <a:p>
            <a:r>
              <a:rPr lang="en-US" dirty="0"/>
              <a:t>US Azure Regions</a:t>
            </a:r>
          </a:p>
        </p:txBody>
      </p:sp>
    </p:spTree>
    <p:extLst>
      <p:ext uri="{BB962C8B-B14F-4D97-AF65-F5344CB8AC3E}">
        <p14:creationId xmlns:p14="http://schemas.microsoft.com/office/powerpoint/2010/main" val="275615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487-621C-19E8-536E-9C2F9ACA2188}"/>
              </a:ext>
            </a:extLst>
          </p:cNvPr>
          <p:cNvSpPr>
            <a:spLocks noGrp="1"/>
          </p:cNvSpPr>
          <p:nvPr>
            <p:ph type="title"/>
          </p:nvPr>
        </p:nvSpPr>
        <p:spPr>
          <a:xfrm>
            <a:off x="1141412" y="-113037"/>
            <a:ext cx="9905998" cy="1478570"/>
          </a:xfrm>
        </p:spPr>
        <p:txBody>
          <a:bodyPr/>
          <a:lstStyle/>
          <a:p>
            <a:r>
              <a:rPr lang="en-US" dirty="0"/>
              <a:t>High-Availability, Redundancy, Failover</a:t>
            </a:r>
          </a:p>
        </p:txBody>
      </p:sp>
      <p:sp>
        <p:nvSpPr>
          <p:cNvPr id="3" name="Content Placeholder 2">
            <a:extLst>
              <a:ext uri="{FF2B5EF4-FFF2-40B4-BE49-F238E27FC236}">
                <a16:creationId xmlns:a16="http://schemas.microsoft.com/office/drawing/2014/main" id="{9714FC54-0187-D76E-BBEB-191CD3B9EAD3}"/>
              </a:ext>
            </a:extLst>
          </p:cNvPr>
          <p:cNvSpPr>
            <a:spLocks noGrp="1"/>
          </p:cNvSpPr>
          <p:nvPr>
            <p:ph idx="1"/>
          </p:nvPr>
        </p:nvSpPr>
        <p:spPr>
          <a:xfrm>
            <a:off x="859437" y="1399931"/>
            <a:ext cx="3907436" cy="3541714"/>
          </a:xfrm>
        </p:spPr>
        <p:txBody>
          <a:bodyPr/>
          <a:lstStyle/>
          <a:p>
            <a:r>
              <a:rPr lang="en-US" dirty="0"/>
              <a:t>Availability Zones</a:t>
            </a:r>
          </a:p>
          <a:p>
            <a:pPr lvl="1"/>
            <a:r>
              <a:rPr lang="en-US" dirty="0"/>
              <a:t>Within-region redundant infrastructure</a:t>
            </a:r>
          </a:p>
          <a:p>
            <a:pPr lvl="1"/>
            <a:r>
              <a:rPr lang="en-US" dirty="0"/>
              <a:t>Protections in place in case one datacenter or AZ fails</a:t>
            </a:r>
          </a:p>
        </p:txBody>
      </p:sp>
      <p:sp>
        <p:nvSpPr>
          <p:cNvPr id="6" name="TextBox 5">
            <a:extLst>
              <a:ext uri="{FF2B5EF4-FFF2-40B4-BE49-F238E27FC236}">
                <a16:creationId xmlns:a16="http://schemas.microsoft.com/office/drawing/2014/main" id="{8261A4FF-F834-68F7-7A78-4B71250B4E2E}"/>
              </a:ext>
            </a:extLst>
          </p:cNvPr>
          <p:cNvSpPr txBox="1"/>
          <p:nvPr/>
        </p:nvSpPr>
        <p:spPr>
          <a:xfrm>
            <a:off x="1270417" y="6359404"/>
            <a:ext cx="9282658" cy="369332"/>
          </a:xfrm>
          <a:prstGeom prst="rect">
            <a:avLst/>
          </a:prstGeom>
          <a:noFill/>
        </p:spPr>
        <p:txBody>
          <a:bodyPr wrap="square">
            <a:spAutoFit/>
          </a:bodyPr>
          <a:lstStyle/>
          <a:p>
            <a:r>
              <a:rPr lang="en-US" dirty="0"/>
              <a:t>For an interactive exploration, visit https://</a:t>
            </a:r>
            <a:r>
              <a:rPr lang="en-US" dirty="0" err="1"/>
              <a:t>datacenters.microsoft.com</a:t>
            </a:r>
            <a:r>
              <a:rPr lang="en-US" dirty="0"/>
              <a:t>/globe/explore/</a:t>
            </a:r>
          </a:p>
        </p:txBody>
      </p:sp>
      <p:pic>
        <p:nvPicPr>
          <p:cNvPr id="5" name="Picture 4" descr="A map of the world with blue dots&#10;&#10;Description automatically generated">
            <a:extLst>
              <a:ext uri="{FF2B5EF4-FFF2-40B4-BE49-F238E27FC236}">
                <a16:creationId xmlns:a16="http://schemas.microsoft.com/office/drawing/2014/main" id="{E40C824C-5EAD-F73B-AEFF-7C6D392E6262}"/>
              </a:ext>
            </a:extLst>
          </p:cNvPr>
          <p:cNvPicPr>
            <a:picLocks noChangeAspect="1"/>
          </p:cNvPicPr>
          <p:nvPr/>
        </p:nvPicPr>
        <p:blipFill>
          <a:blip r:embed="rId2"/>
          <a:stretch>
            <a:fillRect/>
          </a:stretch>
        </p:blipFill>
        <p:spPr>
          <a:xfrm>
            <a:off x="6640643" y="1780515"/>
            <a:ext cx="4691921" cy="3820783"/>
          </a:xfrm>
          <a:prstGeom prst="rect">
            <a:avLst/>
          </a:prstGeom>
        </p:spPr>
      </p:pic>
      <p:pic>
        <p:nvPicPr>
          <p:cNvPr id="4" name="Picture 3" descr="A diagram of a server&#10;&#10;Description automatically generated">
            <a:extLst>
              <a:ext uri="{FF2B5EF4-FFF2-40B4-BE49-F238E27FC236}">
                <a16:creationId xmlns:a16="http://schemas.microsoft.com/office/drawing/2014/main" id="{0F6F3C0C-1BF1-17E4-7C32-1A7B1DC41578}"/>
              </a:ext>
            </a:extLst>
          </p:cNvPr>
          <p:cNvPicPr>
            <a:picLocks noChangeAspect="1"/>
          </p:cNvPicPr>
          <p:nvPr/>
        </p:nvPicPr>
        <p:blipFill rotWithShape="1">
          <a:blip r:embed="rId3"/>
          <a:srcRect l="9627" t="4248" r="12806" b="6696"/>
          <a:stretch/>
        </p:blipFill>
        <p:spPr>
          <a:xfrm>
            <a:off x="4876669" y="1399931"/>
            <a:ext cx="6844045" cy="4675372"/>
          </a:xfrm>
          <a:prstGeom prst="rect">
            <a:avLst/>
          </a:prstGeom>
        </p:spPr>
      </p:pic>
    </p:spTree>
    <p:extLst>
      <p:ext uri="{BB962C8B-B14F-4D97-AF65-F5344CB8AC3E}">
        <p14:creationId xmlns:p14="http://schemas.microsoft.com/office/powerpoint/2010/main" val="104334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487-621C-19E8-536E-9C2F9ACA2188}"/>
              </a:ext>
            </a:extLst>
          </p:cNvPr>
          <p:cNvSpPr>
            <a:spLocks noGrp="1"/>
          </p:cNvSpPr>
          <p:nvPr>
            <p:ph type="title"/>
          </p:nvPr>
        </p:nvSpPr>
        <p:spPr/>
        <p:txBody>
          <a:bodyPr/>
          <a:lstStyle/>
          <a:p>
            <a:r>
              <a:rPr lang="en-US" dirty="0"/>
              <a:t>High-Availability, Redundancy, Failover</a:t>
            </a:r>
          </a:p>
        </p:txBody>
      </p:sp>
      <p:sp>
        <p:nvSpPr>
          <p:cNvPr id="3" name="Content Placeholder 2">
            <a:extLst>
              <a:ext uri="{FF2B5EF4-FFF2-40B4-BE49-F238E27FC236}">
                <a16:creationId xmlns:a16="http://schemas.microsoft.com/office/drawing/2014/main" id="{9714FC54-0187-D76E-BBEB-191CD3B9EAD3}"/>
              </a:ext>
            </a:extLst>
          </p:cNvPr>
          <p:cNvSpPr>
            <a:spLocks noGrp="1"/>
          </p:cNvSpPr>
          <p:nvPr>
            <p:ph idx="1"/>
          </p:nvPr>
        </p:nvSpPr>
        <p:spPr>
          <a:xfrm>
            <a:off x="1141412" y="2249487"/>
            <a:ext cx="5499231" cy="3541714"/>
          </a:xfrm>
        </p:spPr>
        <p:txBody>
          <a:bodyPr/>
          <a:lstStyle/>
          <a:p>
            <a:r>
              <a:rPr lang="en-US" dirty="0"/>
              <a:t>Availability Zones</a:t>
            </a:r>
          </a:p>
          <a:p>
            <a:pPr lvl="1"/>
            <a:r>
              <a:rPr lang="en-US" dirty="0"/>
              <a:t>Not all Azure regions support AZs. </a:t>
            </a:r>
          </a:p>
        </p:txBody>
      </p:sp>
      <p:sp>
        <p:nvSpPr>
          <p:cNvPr id="6" name="TextBox 5">
            <a:extLst>
              <a:ext uri="{FF2B5EF4-FFF2-40B4-BE49-F238E27FC236}">
                <a16:creationId xmlns:a16="http://schemas.microsoft.com/office/drawing/2014/main" id="{8261A4FF-F834-68F7-7A78-4B71250B4E2E}"/>
              </a:ext>
            </a:extLst>
          </p:cNvPr>
          <p:cNvSpPr txBox="1"/>
          <p:nvPr/>
        </p:nvSpPr>
        <p:spPr>
          <a:xfrm>
            <a:off x="1270417" y="6359404"/>
            <a:ext cx="9282658" cy="369332"/>
          </a:xfrm>
          <a:prstGeom prst="rect">
            <a:avLst/>
          </a:prstGeom>
          <a:noFill/>
        </p:spPr>
        <p:txBody>
          <a:bodyPr wrap="square">
            <a:spAutoFit/>
          </a:bodyPr>
          <a:lstStyle/>
          <a:p>
            <a:r>
              <a:rPr lang="en-US" dirty="0"/>
              <a:t>For an interactive exploration, visit https://</a:t>
            </a:r>
            <a:r>
              <a:rPr lang="en-US" dirty="0" err="1"/>
              <a:t>datacenters.microsoft.com</a:t>
            </a:r>
            <a:r>
              <a:rPr lang="en-US" dirty="0"/>
              <a:t>/globe/explore/</a:t>
            </a:r>
          </a:p>
        </p:txBody>
      </p:sp>
      <p:pic>
        <p:nvPicPr>
          <p:cNvPr id="5" name="Picture 4" descr="A map of the world with blue dots&#10;&#10;Description automatically generated">
            <a:extLst>
              <a:ext uri="{FF2B5EF4-FFF2-40B4-BE49-F238E27FC236}">
                <a16:creationId xmlns:a16="http://schemas.microsoft.com/office/drawing/2014/main" id="{E40C824C-5EAD-F73B-AEFF-7C6D392E6262}"/>
              </a:ext>
            </a:extLst>
          </p:cNvPr>
          <p:cNvPicPr>
            <a:picLocks noChangeAspect="1"/>
          </p:cNvPicPr>
          <p:nvPr/>
        </p:nvPicPr>
        <p:blipFill>
          <a:blip r:embed="rId2"/>
          <a:stretch>
            <a:fillRect/>
          </a:stretch>
        </p:blipFill>
        <p:spPr>
          <a:xfrm>
            <a:off x="6640643" y="1780515"/>
            <a:ext cx="4691921" cy="3820783"/>
          </a:xfrm>
          <a:prstGeom prst="rect">
            <a:avLst/>
          </a:prstGeom>
        </p:spPr>
      </p:pic>
      <p:sp>
        <p:nvSpPr>
          <p:cNvPr id="7" name="TextBox 6">
            <a:extLst>
              <a:ext uri="{FF2B5EF4-FFF2-40B4-BE49-F238E27FC236}">
                <a16:creationId xmlns:a16="http://schemas.microsoft.com/office/drawing/2014/main" id="{367DCA31-21AB-A73A-2C3C-F17FA16A514B}"/>
              </a:ext>
            </a:extLst>
          </p:cNvPr>
          <p:cNvSpPr txBox="1"/>
          <p:nvPr/>
        </p:nvSpPr>
        <p:spPr>
          <a:xfrm>
            <a:off x="6640643" y="5700733"/>
            <a:ext cx="4658198" cy="369332"/>
          </a:xfrm>
          <a:prstGeom prst="rect">
            <a:avLst/>
          </a:prstGeom>
          <a:noFill/>
        </p:spPr>
        <p:txBody>
          <a:bodyPr wrap="none" rtlCol="0">
            <a:spAutoFit/>
          </a:bodyPr>
          <a:lstStyle/>
          <a:p>
            <a:r>
              <a:rPr lang="en-US" dirty="0"/>
              <a:t>US Azure Regions that support availability Zones</a:t>
            </a:r>
          </a:p>
        </p:txBody>
      </p:sp>
    </p:spTree>
    <p:extLst>
      <p:ext uri="{BB962C8B-B14F-4D97-AF65-F5344CB8AC3E}">
        <p14:creationId xmlns:p14="http://schemas.microsoft.com/office/powerpoint/2010/main" val="2975944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487-621C-19E8-536E-9C2F9ACA2188}"/>
              </a:ext>
            </a:extLst>
          </p:cNvPr>
          <p:cNvSpPr>
            <a:spLocks noGrp="1"/>
          </p:cNvSpPr>
          <p:nvPr>
            <p:ph type="title"/>
          </p:nvPr>
        </p:nvSpPr>
        <p:spPr/>
        <p:txBody>
          <a:bodyPr/>
          <a:lstStyle/>
          <a:p>
            <a:r>
              <a:rPr lang="en-US" dirty="0"/>
              <a:t>High-Availability, Redundancy, Failover</a:t>
            </a:r>
          </a:p>
        </p:txBody>
      </p:sp>
      <p:sp>
        <p:nvSpPr>
          <p:cNvPr id="3" name="Content Placeholder 2">
            <a:extLst>
              <a:ext uri="{FF2B5EF4-FFF2-40B4-BE49-F238E27FC236}">
                <a16:creationId xmlns:a16="http://schemas.microsoft.com/office/drawing/2014/main" id="{9714FC54-0187-D76E-BBEB-191CD3B9EAD3}"/>
              </a:ext>
            </a:extLst>
          </p:cNvPr>
          <p:cNvSpPr>
            <a:spLocks noGrp="1"/>
          </p:cNvSpPr>
          <p:nvPr>
            <p:ph idx="1"/>
          </p:nvPr>
        </p:nvSpPr>
        <p:spPr>
          <a:xfrm>
            <a:off x="1141412" y="2249487"/>
            <a:ext cx="9905998" cy="3541714"/>
          </a:xfrm>
        </p:spPr>
        <p:txBody>
          <a:bodyPr/>
          <a:lstStyle/>
          <a:p>
            <a:r>
              <a:rPr lang="en-US" dirty="0"/>
              <a:t>Scale Sets:</a:t>
            </a:r>
          </a:p>
          <a:p>
            <a:pPr lvl="1"/>
            <a:r>
              <a:rPr lang="en-US" dirty="0"/>
              <a:t>Create a group of load-balanced VMs</a:t>
            </a:r>
          </a:p>
          <a:p>
            <a:pPr lvl="1"/>
            <a:r>
              <a:rPr lang="en-US" dirty="0"/>
              <a:t>Can be provisioned across AZs</a:t>
            </a:r>
          </a:p>
          <a:p>
            <a:pPr lvl="1"/>
            <a:r>
              <a:rPr lang="en-US" dirty="0"/>
              <a:t>Allows applications to scale in response to demand</a:t>
            </a:r>
          </a:p>
          <a:p>
            <a:pPr lvl="1"/>
            <a:r>
              <a:rPr lang="en-US" dirty="0"/>
              <a:t>High-availability of your application</a:t>
            </a:r>
          </a:p>
          <a:p>
            <a:pPr lvl="1"/>
            <a:r>
              <a:rPr lang="en-US" dirty="0"/>
              <a:t>If one VM isn’t available, traffic automatically routed to another available one</a:t>
            </a:r>
          </a:p>
          <a:p>
            <a:r>
              <a:rPr lang="en-US" dirty="0"/>
              <a:t>We will cover this in great detail in the second-half of the semester</a:t>
            </a:r>
          </a:p>
        </p:txBody>
      </p:sp>
    </p:spTree>
    <p:extLst>
      <p:ext uri="{BB962C8B-B14F-4D97-AF65-F5344CB8AC3E}">
        <p14:creationId xmlns:p14="http://schemas.microsoft.com/office/powerpoint/2010/main" val="4289654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2487-621C-19E8-536E-9C2F9ACA2188}"/>
              </a:ext>
            </a:extLst>
          </p:cNvPr>
          <p:cNvSpPr>
            <a:spLocks noGrp="1"/>
          </p:cNvSpPr>
          <p:nvPr>
            <p:ph type="title"/>
          </p:nvPr>
        </p:nvSpPr>
        <p:spPr/>
        <p:txBody>
          <a:bodyPr/>
          <a:lstStyle/>
          <a:p>
            <a:r>
              <a:rPr lang="en-US" dirty="0"/>
              <a:t>High-Availability, Redundancy, Failover</a:t>
            </a:r>
          </a:p>
        </p:txBody>
      </p:sp>
      <p:sp>
        <p:nvSpPr>
          <p:cNvPr id="3" name="Content Placeholder 2">
            <a:extLst>
              <a:ext uri="{FF2B5EF4-FFF2-40B4-BE49-F238E27FC236}">
                <a16:creationId xmlns:a16="http://schemas.microsoft.com/office/drawing/2014/main" id="{9714FC54-0187-D76E-BBEB-191CD3B9EAD3}"/>
              </a:ext>
            </a:extLst>
          </p:cNvPr>
          <p:cNvSpPr>
            <a:spLocks noGrp="1"/>
          </p:cNvSpPr>
          <p:nvPr>
            <p:ph idx="1"/>
          </p:nvPr>
        </p:nvSpPr>
        <p:spPr>
          <a:xfrm>
            <a:off x="1141412" y="2249487"/>
            <a:ext cx="9905998" cy="3541714"/>
          </a:xfrm>
        </p:spPr>
        <p:txBody>
          <a:bodyPr/>
          <a:lstStyle/>
          <a:p>
            <a:r>
              <a:rPr lang="en-US" dirty="0"/>
              <a:t>Availability Sets:</a:t>
            </a:r>
          </a:p>
          <a:p>
            <a:pPr lvl="1"/>
            <a:r>
              <a:rPr lang="en-US" dirty="0"/>
              <a:t>Mitigates single point of failure risks</a:t>
            </a:r>
          </a:p>
          <a:p>
            <a:pPr lvl="1"/>
            <a:r>
              <a:rPr lang="en-US" dirty="0"/>
              <a:t>Automatically duplicate your VM across </a:t>
            </a:r>
            <a:r>
              <a:rPr lang="en-US" dirty="0">
                <a:solidFill>
                  <a:schemeClr val="accent2"/>
                </a:solidFill>
              </a:rPr>
              <a:t>fault domains</a:t>
            </a:r>
          </a:p>
          <a:p>
            <a:pPr lvl="1"/>
            <a:r>
              <a:rPr lang="en-US" dirty="0">
                <a:solidFill>
                  <a:schemeClr val="accent2"/>
                </a:solidFill>
              </a:rPr>
              <a:t>Fault domains </a:t>
            </a:r>
            <a:r>
              <a:rPr lang="en-US" dirty="0"/>
              <a:t>define groups of VMs that share the common power source and network switch</a:t>
            </a:r>
          </a:p>
          <a:p>
            <a:pPr lvl="1"/>
            <a:endParaRPr lang="en-US" dirty="0"/>
          </a:p>
        </p:txBody>
      </p:sp>
    </p:spTree>
    <p:extLst>
      <p:ext uri="{BB962C8B-B14F-4D97-AF65-F5344CB8AC3E}">
        <p14:creationId xmlns:p14="http://schemas.microsoft.com/office/powerpoint/2010/main" val="3075704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6F4F-17E6-D30C-F5C3-F14DE59B7074}"/>
              </a:ext>
            </a:extLst>
          </p:cNvPr>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4198870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1418-5698-2DF9-D388-471BD1606417}"/>
              </a:ext>
            </a:extLst>
          </p:cNvPr>
          <p:cNvSpPr>
            <a:spLocks noGrp="1"/>
          </p:cNvSpPr>
          <p:nvPr>
            <p:ph type="title"/>
          </p:nvPr>
        </p:nvSpPr>
        <p:spPr>
          <a:xfrm>
            <a:off x="934474" y="356865"/>
            <a:ext cx="6280052" cy="1478570"/>
          </a:xfrm>
        </p:spPr>
        <p:txBody>
          <a:bodyPr>
            <a:normAutofit/>
          </a:bodyPr>
          <a:lstStyle/>
          <a:p>
            <a:r>
              <a:rPr lang="en-US" sz="3200" dirty="0">
                <a:solidFill>
                  <a:srgbClr val="FFFFFF"/>
                </a:solidFill>
              </a:rPr>
              <a:t>What is an image?</a:t>
            </a:r>
          </a:p>
        </p:txBody>
      </p:sp>
      <p:sp>
        <p:nvSpPr>
          <p:cNvPr id="3" name="Content Placeholder 2">
            <a:extLst>
              <a:ext uri="{FF2B5EF4-FFF2-40B4-BE49-F238E27FC236}">
                <a16:creationId xmlns:a16="http://schemas.microsoft.com/office/drawing/2014/main" id="{88305721-69DA-53FA-6FE3-844FA097946A}"/>
              </a:ext>
            </a:extLst>
          </p:cNvPr>
          <p:cNvSpPr>
            <a:spLocks noGrp="1"/>
          </p:cNvSpPr>
          <p:nvPr>
            <p:ph idx="1"/>
          </p:nvPr>
        </p:nvSpPr>
        <p:spPr>
          <a:xfrm>
            <a:off x="934475" y="1752129"/>
            <a:ext cx="6920371" cy="4152275"/>
          </a:xfrm>
        </p:spPr>
        <p:txBody>
          <a:bodyPr>
            <a:normAutofit/>
          </a:bodyPr>
          <a:lstStyle/>
          <a:p>
            <a:r>
              <a:rPr lang="en-US" sz="2800" dirty="0">
                <a:solidFill>
                  <a:srgbClr val="FFFFFF"/>
                </a:solidFill>
              </a:rPr>
              <a:t>A portable file generated from the OS</a:t>
            </a:r>
          </a:p>
          <a:p>
            <a:r>
              <a:rPr lang="en-US" sz="2800" dirty="0">
                <a:solidFill>
                  <a:srgbClr val="FFFFFF"/>
                </a:solidFill>
              </a:rPr>
              <a:t>Includes OS, applications, configuration, data</a:t>
            </a:r>
          </a:p>
          <a:p>
            <a:r>
              <a:rPr lang="en-US" sz="2800" dirty="0">
                <a:solidFill>
                  <a:srgbClr val="FFFFFF"/>
                </a:solidFill>
              </a:rPr>
              <a:t>You can make copies of it, have backups, etc.</a:t>
            </a:r>
          </a:p>
          <a:p>
            <a:pPr lvl="1"/>
            <a:r>
              <a:rPr lang="en-US" sz="2400" dirty="0">
                <a:solidFill>
                  <a:srgbClr val="FFFFFF"/>
                </a:solidFill>
              </a:rPr>
              <a:t>Snapshots</a:t>
            </a:r>
          </a:p>
          <a:p>
            <a:r>
              <a:rPr lang="en-US" sz="2800" dirty="0">
                <a:solidFill>
                  <a:srgbClr val="FFFFFF"/>
                </a:solidFill>
              </a:rPr>
              <a:t>You can run this image on a different computer with a hypervisor </a:t>
            </a:r>
          </a:p>
          <a:p>
            <a:r>
              <a:rPr lang="en-US" sz="2800" dirty="0">
                <a:solidFill>
                  <a:srgbClr val="FFFFFF"/>
                </a:solidFill>
              </a:rPr>
              <a:t>No longer dependent on any physical server</a:t>
            </a:r>
          </a:p>
        </p:txBody>
      </p:sp>
      <p:pic>
        <p:nvPicPr>
          <p:cNvPr id="7" name="Graphic 6" descr="Server outline">
            <a:extLst>
              <a:ext uri="{FF2B5EF4-FFF2-40B4-BE49-F238E27FC236}">
                <a16:creationId xmlns:a16="http://schemas.microsoft.com/office/drawing/2014/main" id="{37954F73-33F7-7905-C599-04EEFE0611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8855" y="5367851"/>
            <a:ext cx="1402886" cy="1402886"/>
          </a:xfrm>
          <a:prstGeom prst="rect">
            <a:avLst/>
          </a:prstGeom>
        </p:spPr>
      </p:pic>
      <p:pic>
        <p:nvPicPr>
          <p:cNvPr id="14" name="Graphic 13" descr="Paper outline">
            <a:extLst>
              <a:ext uri="{FF2B5EF4-FFF2-40B4-BE49-F238E27FC236}">
                <a16:creationId xmlns:a16="http://schemas.microsoft.com/office/drawing/2014/main" id="{F5F92ABC-74E0-98F9-0B03-89545EF74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1766" y="1245905"/>
            <a:ext cx="2183095" cy="2183095"/>
          </a:xfrm>
          <a:prstGeom prst="rect">
            <a:avLst/>
          </a:prstGeom>
        </p:spPr>
      </p:pic>
      <p:cxnSp>
        <p:nvCxnSpPr>
          <p:cNvPr id="49" name="Elbow Connector 48">
            <a:extLst>
              <a:ext uri="{FF2B5EF4-FFF2-40B4-BE49-F238E27FC236}">
                <a16:creationId xmlns:a16="http://schemas.microsoft.com/office/drawing/2014/main" id="{A0A728BE-DCEE-D83C-98B9-C829374C1327}"/>
              </a:ext>
            </a:extLst>
          </p:cNvPr>
          <p:cNvCxnSpPr>
            <a:cxnSpLocks/>
          </p:cNvCxnSpPr>
          <p:nvPr/>
        </p:nvCxnSpPr>
        <p:spPr>
          <a:xfrm rot="16200000" flipV="1">
            <a:off x="9534877" y="3742428"/>
            <a:ext cx="596877" cy="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D169573-3D77-B43A-E25B-824F590D6936}"/>
              </a:ext>
            </a:extLst>
          </p:cNvPr>
          <p:cNvSpPr txBox="1"/>
          <p:nvPr/>
        </p:nvSpPr>
        <p:spPr>
          <a:xfrm>
            <a:off x="9361123" y="1758261"/>
            <a:ext cx="944380" cy="1200329"/>
          </a:xfrm>
          <a:prstGeom prst="rect">
            <a:avLst/>
          </a:prstGeom>
          <a:noFill/>
        </p:spPr>
        <p:txBody>
          <a:bodyPr wrap="square" rtlCol="0">
            <a:spAutoFit/>
          </a:bodyPr>
          <a:lstStyle/>
          <a:p>
            <a:r>
              <a:rPr lang="en-US" dirty="0"/>
              <a:t>OS</a:t>
            </a:r>
          </a:p>
          <a:p>
            <a:r>
              <a:rPr lang="en-US" dirty="0"/>
              <a:t>Apps</a:t>
            </a:r>
          </a:p>
          <a:p>
            <a:r>
              <a:rPr lang="en-US" dirty="0"/>
              <a:t>Config</a:t>
            </a:r>
          </a:p>
          <a:p>
            <a:r>
              <a:rPr lang="en-US" dirty="0"/>
              <a:t>Data</a:t>
            </a:r>
          </a:p>
        </p:txBody>
      </p:sp>
      <p:sp>
        <p:nvSpPr>
          <p:cNvPr id="55" name="TextBox 54">
            <a:extLst>
              <a:ext uri="{FF2B5EF4-FFF2-40B4-BE49-F238E27FC236}">
                <a16:creationId xmlns:a16="http://schemas.microsoft.com/office/drawing/2014/main" id="{2BAD0908-75C0-B21E-C459-E7A62E14BD90}"/>
              </a:ext>
            </a:extLst>
          </p:cNvPr>
          <p:cNvSpPr txBox="1"/>
          <p:nvPr/>
        </p:nvSpPr>
        <p:spPr>
          <a:xfrm>
            <a:off x="9515094" y="6479767"/>
            <a:ext cx="790409" cy="369332"/>
          </a:xfrm>
          <a:prstGeom prst="rect">
            <a:avLst/>
          </a:prstGeom>
          <a:noFill/>
        </p:spPr>
        <p:txBody>
          <a:bodyPr wrap="none" rtlCol="0">
            <a:spAutoFit/>
          </a:bodyPr>
          <a:lstStyle/>
          <a:p>
            <a:r>
              <a:rPr lang="en-US" dirty="0"/>
              <a:t>Server</a:t>
            </a:r>
          </a:p>
        </p:txBody>
      </p:sp>
      <p:sp>
        <p:nvSpPr>
          <p:cNvPr id="56" name="Rectangle 55">
            <a:extLst>
              <a:ext uri="{FF2B5EF4-FFF2-40B4-BE49-F238E27FC236}">
                <a16:creationId xmlns:a16="http://schemas.microsoft.com/office/drawing/2014/main" id="{FE3B858E-22B5-55ED-82DE-8014F4B499F9}"/>
              </a:ext>
            </a:extLst>
          </p:cNvPr>
          <p:cNvSpPr/>
          <p:nvPr/>
        </p:nvSpPr>
        <p:spPr>
          <a:xfrm>
            <a:off x="9361123" y="4025877"/>
            <a:ext cx="1051581" cy="10192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Monitor with solid fill">
            <a:extLst>
              <a:ext uri="{FF2B5EF4-FFF2-40B4-BE49-F238E27FC236}">
                <a16:creationId xmlns:a16="http://schemas.microsoft.com/office/drawing/2014/main" id="{D81E864B-1AE8-930C-268B-7B61FCA4EF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9355" y="4198777"/>
            <a:ext cx="764468" cy="764468"/>
          </a:xfrm>
          <a:prstGeom prst="rect">
            <a:avLst/>
          </a:prstGeom>
        </p:spPr>
      </p:pic>
      <p:sp>
        <p:nvSpPr>
          <p:cNvPr id="58" name="TextBox 57">
            <a:extLst>
              <a:ext uri="{FF2B5EF4-FFF2-40B4-BE49-F238E27FC236}">
                <a16:creationId xmlns:a16="http://schemas.microsoft.com/office/drawing/2014/main" id="{1F0D2830-9779-1DA7-1731-C5111339ED85}"/>
              </a:ext>
            </a:extLst>
          </p:cNvPr>
          <p:cNvSpPr txBox="1"/>
          <p:nvPr/>
        </p:nvSpPr>
        <p:spPr>
          <a:xfrm>
            <a:off x="9607534" y="4008894"/>
            <a:ext cx="502061" cy="369332"/>
          </a:xfrm>
          <a:prstGeom prst="rect">
            <a:avLst/>
          </a:prstGeom>
          <a:noFill/>
        </p:spPr>
        <p:txBody>
          <a:bodyPr wrap="none" rtlCol="0">
            <a:spAutoFit/>
          </a:bodyPr>
          <a:lstStyle/>
          <a:p>
            <a:r>
              <a:rPr lang="en-US" dirty="0">
                <a:solidFill>
                  <a:schemeClr val="bg1"/>
                </a:solidFill>
              </a:rPr>
              <a:t>VM</a:t>
            </a:r>
          </a:p>
        </p:txBody>
      </p:sp>
      <p:sp>
        <p:nvSpPr>
          <p:cNvPr id="59" name="TextBox 58">
            <a:extLst>
              <a:ext uri="{FF2B5EF4-FFF2-40B4-BE49-F238E27FC236}">
                <a16:creationId xmlns:a16="http://schemas.microsoft.com/office/drawing/2014/main" id="{9F80C026-BB42-F7F9-7B39-4D912D0C0288}"/>
              </a:ext>
            </a:extLst>
          </p:cNvPr>
          <p:cNvSpPr txBox="1"/>
          <p:nvPr/>
        </p:nvSpPr>
        <p:spPr>
          <a:xfrm>
            <a:off x="9388513" y="5141010"/>
            <a:ext cx="10515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HV</a:t>
            </a:r>
          </a:p>
        </p:txBody>
      </p:sp>
    </p:spTree>
    <p:extLst>
      <p:ext uri="{BB962C8B-B14F-4D97-AF65-F5344CB8AC3E}">
        <p14:creationId xmlns:p14="http://schemas.microsoft.com/office/powerpoint/2010/main" val="2126956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98F6-1DFF-3C29-A677-8AD5277C3B3A}"/>
              </a:ext>
            </a:extLst>
          </p:cNvPr>
          <p:cNvSpPr>
            <a:spLocks noGrp="1"/>
          </p:cNvSpPr>
          <p:nvPr>
            <p:ph type="title"/>
          </p:nvPr>
        </p:nvSpPr>
        <p:spPr>
          <a:xfrm>
            <a:off x="613410" y="161243"/>
            <a:ext cx="9472609" cy="624210"/>
          </a:xfrm>
        </p:spPr>
        <p:txBody>
          <a:bodyPr anchor="ctr">
            <a:normAutofit/>
          </a:bodyPr>
          <a:lstStyle/>
          <a:p>
            <a:pPr algn="ctr"/>
            <a:r>
              <a:rPr lang="en-US" dirty="0">
                <a:solidFill>
                  <a:srgbClr val="FFFFFF"/>
                </a:solidFill>
              </a:rPr>
              <a:t>Creating a Virtual Machine: Types of VMS</a:t>
            </a:r>
          </a:p>
        </p:txBody>
      </p:sp>
      <p:graphicFrame>
        <p:nvGraphicFramePr>
          <p:cNvPr id="6" name="Table 6">
            <a:extLst>
              <a:ext uri="{FF2B5EF4-FFF2-40B4-BE49-F238E27FC236}">
                <a16:creationId xmlns:a16="http://schemas.microsoft.com/office/drawing/2014/main" id="{1F8F3BFE-8B93-573D-EFB3-27817AAAEF84}"/>
              </a:ext>
            </a:extLst>
          </p:cNvPr>
          <p:cNvGraphicFramePr>
            <a:graphicFrameLocks noGrp="1"/>
          </p:cNvGraphicFramePr>
          <p:nvPr>
            <p:ph idx="1"/>
          </p:nvPr>
        </p:nvGraphicFramePr>
        <p:xfrm>
          <a:off x="287311" y="1114095"/>
          <a:ext cx="11617377" cy="5394960"/>
        </p:xfrm>
        <a:graphic>
          <a:graphicData uri="http://schemas.openxmlformats.org/drawingml/2006/table">
            <a:tbl>
              <a:tblPr firstRow="1" bandRow="1">
                <a:tableStyleId>{5C22544A-7EE6-4342-B048-85BDC9FD1C3A}</a:tableStyleId>
              </a:tblPr>
              <a:tblGrid>
                <a:gridCol w="1579535">
                  <a:extLst>
                    <a:ext uri="{9D8B030D-6E8A-4147-A177-3AD203B41FA5}">
                      <a16:colId xmlns:a16="http://schemas.microsoft.com/office/drawing/2014/main" val="1310261566"/>
                    </a:ext>
                  </a:extLst>
                </a:gridCol>
                <a:gridCol w="3363823">
                  <a:extLst>
                    <a:ext uri="{9D8B030D-6E8A-4147-A177-3AD203B41FA5}">
                      <a16:colId xmlns:a16="http://schemas.microsoft.com/office/drawing/2014/main" val="3893417167"/>
                    </a:ext>
                  </a:extLst>
                </a:gridCol>
                <a:gridCol w="6674019">
                  <a:extLst>
                    <a:ext uri="{9D8B030D-6E8A-4147-A177-3AD203B41FA5}">
                      <a16:colId xmlns:a16="http://schemas.microsoft.com/office/drawing/2014/main" val="3069852105"/>
                    </a:ext>
                  </a:extLst>
                </a:gridCol>
              </a:tblGrid>
              <a:tr h="370840">
                <a:tc>
                  <a:txBody>
                    <a:bodyPr/>
                    <a:lstStyle/>
                    <a:p>
                      <a:r>
                        <a:rPr lang="en-US" sz="2400" dirty="0">
                          <a:solidFill>
                            <a:schemeClr val="bg1"/>
                          </a:solidFill>
                        </a:rPr>
                        <a:t>Type</a:t>
                      </a:r>
                    </a:p>
                  </a:txBody>
                  <a:tcPr/>
                </a:tc>
                <a:tc>
                  <a:txBody>
                    <a:bodyPr/>
                    <a:lstStyle/>
                    <a:p>
                      <a:r>
                        <a:rPr lang="en-US" sz="2400" dirty="0">
                          <a:solidFill>
                            <a:schemeClr val="bg1"/>
                          </a:solidFill>
                        </a:rPr>
                        <a:t>Description</a:t>
                      </a:r>
                    </a:p>
                  </a:txBody>
                  <a:tcPr/>
                </a:tc>
                <a:tc>
                  <a:txBody>
                    <a:bodyPr/>
                    <a:lstStyle/>
                    <a:p>
                      <a:r>
                        <a:rPr lang="en-US" sz="2400" dirty="0">
                          <a:solidFill>
                            <a:schemeClr val="bg1"/>
                          </a:solidFill>
                        </a:rPr>
                        <a:t>Use cases</a:t>
                      </a:r>
                    </a:p>
                  </a:txBody>
                  <a:tcPr/>
                </a:tc>
                <a:extLst>
                  <a:ext uri="{0D108BD9-81ED-4DB2-BD59-A6C34878D82A}">
                    <a16:rowId xmlns:a16="http://schemas.microsoft.com/office/drawing/2014/main" val="1622025313"/>
                  </a:ext>
                </a:extLst>
              </a:tr>
              <a:tr h="370840">
                <a:tc>
                  <a:txBody>
                    <a:bodyPr/>
                    <a:lstStyle/>
                    <a:p>
                      <a:r>
                        <a:rPr lang="en-US" sz="2400" dirty="0"/>
                        <a:t>General purpose</a:t>
                      </a:r>
                    </a:p>
                  </a:txBody>
                  <a:tcPr/>
                </a:tc>
                <a:tc>
                  <a:txBody>
                    <a:bodyPr/>
                    <a:lstStyle/>
                    <a:p>
                      <a:r>
                        <a:rPr lang="en-US" sz="2400" dirty="0"/>
                        <a:t>Balances CPU-to-memory ratio</a:t>
                      </a:r>
                    </a:p>
                  </a:txBody>
                  <a:tcPr/>
                </a:tc>
                <a:tc>
                  <a:txBody>
                    <a:bodyPr/>
                    <a:lstStyle/>
                    <a:p>
                      <a:r>
                        <a:rPr lang="en-US" sz="2400" dirty="0"/>
                        <a:t>Testing, development, small DBs, low traffic web servers</a:t>
                      </a:r>
                    </a:p>
                  </a:txBody>
                  <a:tcPr/>
                </a:tc>
                <a:extLst>
                  <a:ext uri="{0D108BD9-81ED-4DB2-BD59-A6C34878D82A}">
                    <a16:rowId xmlns:a16="http://schemas.microsoft.com/office/drawing/2014/main" val="4093191914"/>
                  </a:ext>
                </a:extLst>
              </a:tr>
              <a:tr h="370840">
                <a:tc>
                  <a:txBody>
                    <a:bodyPr/>
                    <a:lstStyle/>
                    <a:p>
                      <a:r>
                        <a:rPr lang="en-US" sz="2400" dirty="0"/>
                        <a:t>Compute optimized</a:t>
                      </a:r>
                    </a:p>
                  </a:txBody>
                  <a:tcPr/>
                </a:tc>
                <a:tc>
                  <a:txBody>
                    <a:bodyPr/>
                    <a:lstStyle/>
                    <a:p>
                      <a:r>
                        <a:rPr lang="en-US" sz="2400" dirty="0"/>
                        <a:t>High CPU-to-memory ratio</a:t>
                      </a:r>
                    </a:p>
                  </a:txBody>
                  <a:tcPr/>
                </a:tc>
                <a:tc>
                  <a:txBody>
                    <a:bodyPr/>
                    <a:lstStyle/>
                    <a:p>
                      <a:r>
                        <a:rPr lang="en-US" sz="2400" dirty="0"/>
                        <a:t>Medium traffic web servers, network appliances, batch processes, application servers</a:t>
                      </a:r>
                    </a:p>
                  </a:txBody>
                  <a:tcPr/>
                </a:tc>
                <a:extLst>
                  <a:ext uri="{0D108BD9-81ED-4DB2-BD59-A6C34878D82A}">
                    <a16:rowId xmlns:a16="http://schemas.microsoft.com/office/drawing/2014/main" val="1561200183"/>
                  </a:ext>
                </a:extLst>
              </a:tr>
              <a:tr h="370840">
                <a:tc>
                  <a:txBody>
                    <a:bodyPr/>
                    <a:lstStyle/>
                    <a:p>
                      <a:r>
                        <a:rPr lang="en-US" sz="2400" dirty="0"/>
                        <a:t>Memory optimized</a:t>
                      </a:r>
                    </a:p>
                  </a:txBody>
                  <a:tcPr/>
                </a:tc>
                <a:tc>
                  <a:txBody>
                    <a:bodyPr/>
                    <a:lstStyle/>
                    <a:p>
                      <a:r>
                        <a:rPr lang="en-US" sz="2400" dirty="0"/>
                        <a:t>High memory-to-CPU ratio</a:t>
                      </a:r>
                    </a:p>
                  </a:txBody>
                  <a:tcPr/>
                </a:tc>
                <a:tc>
                  <a:txBody>
                    <a:bodyPr/>
                    <a:lstStyle/>
                    <a:p>
                      <a:r>
                        <a:rPr lang="en-US" sz="2400" dirty="0"/>
                        <a:t>Relational DBs, medium caches, in-memory analytics</a:t>
                      </a:r>
                    </a:p>
                  </a:txBody>
                  <a:tcPr/>
                </a:tc>
                <a:extLst>
                  <a:ext uri="{0D108BD9-81ED-4DB2-BD59-A6C34878D82A}">
                    <a16:rowId xmlns:a16="http://schemas.microsoft.com/office/drawing/2014/main" val="3868973751"/>
                  </a:ext>
                </a:extLst>
              </a:tr>
              <a:tr h="370840">
                <a:tc>
                  <a:txBody>
                    <a:bodyPr/>
                    <a:lstStyle/>
                    <a:p>
                      <a:r>
                        <a:rPr lang="en-US" sz="2400" dirty="0"/>
                        <a:t>Storage optimized</a:t>
                      </a:r>
                    </a:p>
                  </a:txBody>
                  <a:tcPr/>
                </a:tc>
                <a:tc>
                  <a:txBody>
                    <a:bodyPr/>
                    <a:lstStyle/>
                    <a:p>
                      <a:r>
                        <a:rPr lang="en-US" sz="2400" dirty="0"/>
                        <a:t>High disk throughput &amp; IO</a:t>
                      </a:r>
                    </a:p>
                  </a:txBody>
                  <a:tcPr/>
                </a:tc>
                <a:tc>
                  <a:txBody>
                    <a:bodyPr/>
                    <a:lstStyle/>
                    <a:p>
                      <a:r>
                        <a:rPr lang="en-US" sz="2400" dirty="0"/>
                        <a:t>Big data, SQL, NoSQL DBs, data warehousing, large transactional DBs</a:t>
                      </a:r>
                    </a:p>
                  </a:txBody>
                  <a:tcPr/>
                </a:tc>
                <a:extLst>
                  <a:ext uri="{0D108BD9-81ED-4DB2-BD59-A6C34878D82A}">
                    <a16:rowId xmlns:a16="http://schemas.microsoft.com/office/drawing/2014/main" val="4005205418"/>
                  </a:ext>
                </a:extLst>
              </a:tr>
              <a:tr h="370840">
                <a:tc>
                  <a:txBody>
                    <a:bodyPr/>
                    <a:lstStyle/>
                    <a:p>
                      <a:r>
                        <a:rPr lang="en-US" sz="2400" dirty="0"/>
                        <a:t>GPU</a:t>
                      </a:r>
                    </a:p>
                  </a:txBody>
                  <a:tcPr/>
                </a:tc>
                <a:tc>
                  <a:txBody>
                    <a:bodyPr/>
                    <a:lstStyle/>
                    <a:p>
                      <a:r>
                        <a:rPr lang="en-US" sz="2400" dirty="0"/>
                        <a:t>Single or multiple GPUs</a:t>
                      </a:r>
                    </a:p>
                  </a:txBody>
                  <a:tcPr/>
                </a:tc>
                <a:tc>
                  <a:txBody>
                    <a:bodyPr/>
                    <a:lstStyle/>
                    <a:p>
                      <a:r>
                        <a:rPr lang="en-US" sz="2400" dirty="0"/>
                        <a:t>Heavy graphic rendering, video editing, model training &amp; inferencing</a:t>
                      </a:r>
                    </a:p>
                  </a:txBody>
                  <a:tcPr/>
                </a:tc>
                <a:extLst>
                  <a:ext uri="{0D108BD9-81ED-4DB2-BD59-A6C34878D82A}">
                    <a16:rowId xmlns:a16="http://schemas.microsoft.com/office/drawing/2014/main" val="3867936673"/>
                  </a:ext>
                </a:extLst>
              </a:tr>
              <a:tr h="370840">
                <a:tc>
                  <a:txBody>
                    <a:bodyPr/>
                    <a:lstStyle/>
                    <a:p>
                      <a:r>
                        <a:rPr lang="en-US" sz="2400" dirty="0"/>
                        <a:t>HPC</a:t>
                      </a:r>
                    </a:p>
                  </a:txBody>
                  <a:tcPr/>
                </a:tc>
                <a:tc>
                  <a:txBody>
                    <a:bodyPr/>
                    <a:lstStyle/>
                    <a:p>
                      <a:r>
                        <a:rPr lang="en-US" sz="2400" dirty="0"/>
                        <a:t>Powerful CPU with high-throughput network</a:t>
                      </a:r>
                    </a:p>
                  </a:txBody>
                  <a:tcPr/>
                </a:tc>
                <a:tc>
                  <a:txBody>
                    <a:bodyPr/>
                    <a:lstStyle/>
                    <a:p>
                      <a:r>
                        <a:rPr lang="en-US" sz="2400" dirty="0"/>
                        <a:t>DNA sequencing, stock trading, IoT data, GPS</a:t>
                      </a:r>
                    </a:p>
                  </a:txBody>
                  <a:tcPr/>
                </a:tc>
                <a:extLst>
                  <a:ext uri="{0D108BD9-81ED-4DB2-BD59-A6C34878D82A}">
                    <a16:rowId xmlns:a16="http://schemas.microsoft.com/office/drawing/2014/main" val="2179044915"/>
                  </a:ext>
                </a:extLst>
              </a:tr>
            </a:tbl>
          </a:graphicData>
        </a:graphic>
      </p:graphicFrame>
    </p:spTree>
    <p:extLst>
      <p:ext uri="{BB962C8B-B14F-4D97-AF65-F5344CB8AC3E}">
        <p14:creationId xmlns:p14="http://schemas.microsoft.com/office/powerpoint/2010/main" val="2482864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A48-00E6-D5CB-F1B1-E7243D78FCB5}"/>
              </a:ext>
            </a:extLst>
          </p:cNvPr>
          <p:cNvSpPr>
            <a:spLocks noGrp="1"/>
          </p:cNvSpPr>
          <p:nvPr>
            <p:ph type="title"/>
          </p:nvPr>
        </p:nvSpPr>
        <p:spPr/>
        <p:txBody>
          <a:bodyPr/>
          <a:lstStyle/>
          <a:p>
            <a:r>
              <a:rPr lang="en-US" dirty="0"/>
              <a:t>Creating a virtual Machine: Inbound Ports</a:t>
            </a:r>
          </a:p>
        </p:txBody>
      </p:sp>
      <p:pic>
        <p:nvPicPr>
          <p:cNvPr id="4" name="Picture 3" descr="A screenshot of a computer&#10;&#10;Description automatically generated">
            <a:extLst>
              <a:ext uri="{FF2B5EF4-FFF2-40B4-BE49-F238E27FC236}">
                <a16:creationId xmlns:a16="http://schemas.microsoft.com/office/drawing/2014/main" id="{BC129E6A-5B75-CD57-572C-11B7735F7359}"/>
              </a:ext>
            </a:extLst>
          </p:cNvPr>
          <p:cNvPicPr>
            <a:picLocks noChangeAspect="1"/>
          </p:cNvPicPr>
          <p:nvPr/>
        </p:nvPicPr>
        <p:blipFill rotWithShape="1">
          <a:blip r:embed="rId3"/>
          <a:srcRect l="-356" t="62294" r="356" b="-55"/>
          <a:stretch/>
        </p:blipFill>
        <p:spPr>
          <a:xfrm>
            <a:off x="1016442" y="3500201"/>
            <a:ext cx="10155939" cy="25214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86A71B55-EC9A-63AE-7F19-54C172BE0431}"/>
              </a:ext>
            </a:extLst>
          </p:cNvPr>
          <p:cNvSpPr txBox="1"/>
          <p:nvPr/>
        </p:nvSpPr>
        <p:spPr>
          <a:xfrm>
            <a:off x="1141413" y="1948721"/>
            <a:ext cx="9621525" cy="954107"/>
          </a:xfrm>
          <a:prstGeom prst="rect">
            <a:avLst/>
          </a:prstGeom>
          <a:noFill/>
        </p:spPr>
        <p:txBody>
          <a:bodyPr wrap="square" rtlCol="0">
            <a:spAutoFit/>
          </a:bodyPr>
          <a:lstStyle/>
          <a:p>
            <a:r>
              <a:rPr lang="en-US" sz="2800" dirty="0"/>
              <a:t>By default, SSH uses port 22. You’ll need to make sure port 22 is open on your remote system or you won’t be able to connect to it!</a:t>
            </a:r>
          </a:p>
        </p:txBody>
      </p:sp>
    </p:spTree>
    <p:extLst>
      <p:ext uri="{BB962C8B-B14F-4D97-AF65-F5344CB8AC3E}">
        <p14:creationId xmlns:p14="http://schemas.microsoft.com/office/powerpoint/2010/main" val="2372124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90CDD00-76E0-D39C-C658-04BEB39A7570}"/>
              </a:ext>
            </a:extLst>
          </p:cNvPr>
          <p:cNvGrpSpPr/>
          <p:nvPr/>
        </p:nvGrpSpPr>
        <p:grpSpPr>
          <a:xfrm>
            <a:off x="9082057" y="4369129"/>
            <a:ext cx="894083" cy="783568"/>
            <a:chOff x="1274387" y="2903064"/>
            <a:chExt cx="1243960" cy="1209179"/>
          </a:xfrm>
        </p:grpSpPr>
        <p:sp>
          <p:nvSpPr>
            <p:cNvPr id="39" name="Rectangle 38">
              <a:extLst>
                <a:ext uri="{FF2B5EF4-FFF2-40B4-BE49-F238E27FC236}">
                  <a16:creationId xmlns:a16="http://schemas.microsoft.com/office/drawing/2014/main" id="{F0EE94DB-3AED-424E-70B8-694523AAAFA9}"/>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Monitor with solid fill">
              <a:extLst>
                <a:ext uri="{FF2B5EF4-FFF2-40B4-BE49-F238E27FC236}">
                  <a16:creationId xmlns:a16="http://schemas.microsoft.com/office/drawing/2014/main" id="{D5332838-DDA0-A376-397D-816D69790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2" name="Group 31">
            <a:extLst>
              <a:ext uri="{FF2B5EF4-FFF2-40B4-BE49-F238E27FC236}">
                <a16:creationId xmlns:a16="http://schemas.microsoft.com/office/drawing/2014/main" id="{3C7381AA-AE4A-6834-9839-E0801D2A702C}"/>
              </a:ext>
            </a:extLst>
          </p:cNvPr>
          <p:cNvGrpSpPr/>
          <p:nvPr/>
        </p:nvGrpSpPr>
        <p:grpSpPr>
          <a:xfrm>
            <a:off x="6635683" y="4718411"/>
            <a:ext cx="894083" cy="783568"/>
            <a:chOff x="1274387" y="2903064"/>
            <a:chExt cx="1243960" cy="1209179"/>
          </a:xfrm>
        </p:grpSpPr>
        <p:sp>
          <p:nvSpPr>
            <p:cNvPr id="33" name="Rectangle 32">
              <a:extLst>
                <a:ext uri="{FF2B5EF4-FFF2-40B4-BE49-F238E27FC236}">
                  <a16:creationId xmlns:a16="http://schemas.microsoft.com/office/drawing/2014/main" id="{1243EA8A-9339-8C78-EECD-AEC6D3420A5B}"/>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Monitor with solid fill">
              <a:extLst>
                <a:ext uri="{FF2B5EF4-FFF2-40B4-BE49-F238E27FC236}">
                  <a16:creationId xmlns:a16="http://schemas.microsoft.com/office/drawing/2014/main" id="{D2E32935-117B-699F-22BB-3EA4FA1E0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7" name="Group 16">
            <a:extLst>
              <a:ext uri="{FF2B5EF4-FFF2-40B4-BE49-F238E27FC236}">
                <a16:creationId xmlns:a16="http://schemas.microsoft.com/office/drawing/2014/main" id="{485AC06B-3BC6-4992-ECA7-903DC489F97D}"/>
              </a:ext>
            </a:extLst>
          </p:cNvPr>
          <p:cNvGrpSpPr/>
          <p:nvPr/>
        </p:nvGrpSpPr>
        <p:grpSpPr>
          <a:xfrm>
            <a:off x="4194541" y="5043264"/>
            <a:ext cx="894083" cy="783568"/>
            <a:chOff x="1274387" y="2903064"/>
            <a:chExt cx="1243960" cy="1209179"/>
          </a:xfrm>
        </p:grpSpPr>
        <p:sp>
          <p:nvSpPr>
            <p:cNvPr id="18" name="Rectangle 17">
              <a:extLst>
                <a:ext uri="{FF2B5EF4-FFF2-40B4-BE49-F238E27FC236}">
                  <a16:creationId xmlns:a16="http://schemas.microsoft.com/office/drawing/2014/main" id="{38B7C66B-D637-EBC9-8DBF-33E3EE6953F1}"/>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Monitor with solid fill">
              <a:extLst>
                <a:ext uri="{FF2B5EF4-FFF2-40B4-BE49-F238E27FC236}">
                  <a16:creationId xmlns:a16="http://schemas.microsoft.com/office/drawing/2014/main" id="{B390700C-1C2C-D076-C37A-DE8AB564C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sp>
        <p:nvSpPr>
          <p:cNvPr id="2" name="Title 1">
            <a:extLst>
              <a:ext uri="{FF2B5EF4-FFF2-40B4-BE49-F238E27FC236}">
                <a16:creationId xmlns:a16="http://schemas.microsoft.com/office/drawing/2014/main" id="{19A50CE9-51B6-212A-1CB4-4114E35429FB}"/>
              </a:ext>
            </a:extLst>
          </p:cNvPr>
          <p:cNvSpPr>
            <a:spLocks noGrp="1"/>
          </p:cNvSpPr>
          <p:nvPr>
            <p:ph type="title"/>
          </p:nvPr>
        </p:nvSpPr>
        <p:spPr/>
        <p:txBody>
          <a:bodyPr/>
          <a:lstStyle/>
          <a:p>
            <a:r>
              <a:rPr lang="en-US" dirty="0"/>
              <a:t>Virtual Machines: Scaling Out vs Scaling UP</a:t>
            </a:r>
          </a:p>
        </p:txBody>
      </p:sp>
      <p:grpSp>
        <p:nvGrpSpPr>
          <p:cNvPr id="5" name="Group 4">
            <a:extLst>
              <a:ext uri="{FF2B5EF4-FFF2-40B4-BE49-F238E27FC236}">
                <a16:creationId xmlns:a16="http://schemas.microsoft.com/office/drawing/2014/main" id="{24AD4F1B-1F7C-941C-E659-4CD39C546E0F}"/>
              </a:ext>
            </a:extLst>
          </p:cNvPr>
          <p:cNvGrpSpPr/>
          <p:nvPr/>
        </p:nvGrpSpPr>
        <p:grpSpPr>
          <a:xfrm>
            <a:off x="1766992" y="3797198"/>
            <a:ext cx="1493566" cy="1387735"/>
            <a:chOff x="1274387" y="2903064"/>
            <a:chExt cx="1243960" cy="1209179"/>
          </a:xfrm>
        </p:grpSpPr>
        <p:sp>
          <p:nvSpPr>
            <p:cNvPr id="6" name="Rectangle 5">
              <a:extLst>
                <a:ext uri="{FF2B5EF4-FFF2-40B4-BE49-F238E27FC236}">
                  <a16:creationId xmlns:a16="http://schemas.microsoft.com/office/drawing/2014/main" id="{636AA253-5469-E3CF-8734-0C548018B0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onitor with solid fill">
              <a:extLst>
                <a:ext uri="{FF2B5EF4-FFF2-40B4-BE49-F238E27FC236}">
                  <a16:creationId xmlns:a16="http://schemas.microsoft.com/office/drawing/2014/main" id="{71E7142C-E388-589B-5D58-0B23A5A11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8" name="Group 7">
            <a:extLst>
              <a:ext uri="{FF2B5EF4-FFF2-40B4-BE49-F238E27FC236}">
                <a16:creationId xmlns:a16="http://schemas.microsoft.com/office/drawing/2014/main" id="{9D5B8F6C-EA70-1C5F-211C-B322B3C55759}"/>
              </a:ext>
            </a:extLst>
          </p:cNvPr>
          <p:cNvGrpSpPr/>
          <p:nvPr/>
        </p:nvGrpSpPr>
        <p:grpSpPr>
          <a:xfrm>
            <a:off x="1766992" y="5400566"/>
            <a:ext cx="894083" cy="783568"/>
            <a:chOff x="1274387" y="2903064"/>
            <a:chExt cx="1243960" cy="1209179"/>
          </a:xfrm>
        </p:grpSpPr>
        <p:sp>
          <p:nvSpPr>
            <p:cNvPr id="9" name="Rectangle 8">
              <a:extLst>
                <a:ext uri="{FF2B5EF4-FFF2-40B4-BE49-F238E27FC236}">
                  <a16:creationId xmlns:a16="http://schemas.microsoft.com/office/drawing/2014/main" id="{EE8C266C-16D9-571D-C22E-93F6768174ED}"/>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with solid fill">
              <a:extLst>
                <a:ext uri="{FF2B5EF4-FFF2-40B4-BE49-F238E27FC236}">
                  <a16:creationId xmlns:a16="http://schemas.microsoft.com/office/drawing/2014/main" id="{B6AB2A37-FE63-ED46-A747-59763B4083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1" name="Group 10">
            <a:extLst>
              <a:ext uri="{FF2B5EF4-FFF2-40B4-BE49-F238E27FC236}">
                <a16:creationId xmlns:a16="http://schemas.microsoft.com/office/drawing/2014/main" id="{457EC443-D0B5-C26D-9BA6-A5FFE573A70C}"/>
              </a:ext>
            </a:extLst>
          </p:cNvPr>
          <p:cNvGrpSpPr/>
          <p:nvPr/>
        </p:nvGrpSpPr>
        <p:grpSpPr>
          <a:xfrm>
            <a:off x="1746342" y="1905832"/>
            <a:ext cx="1952051" cy="1769611"/>
            <a:chOff x="1274387" y="2903064"/>
            <a:chExt cx="1243960" cy="1209179"/>
          </a:xfrm>
        </p:grpSpPr>
        <p:sp>
          <p:nvSpPr>
            <p:cNvPr id="12" name="Rectangle 11">
              <a:extLst>
                <a:ext uri="{FF2B5EF4-FFF2-40B4-BE49-F238E27FC236}">
                  <a16:creationId xmlns:a16="http://schemas.microsoft.com/office/drawing/2014/main" id="{8A923333-9B11-36DE-BB63-C685245C1C44}"/>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onitor with solid fill">
              <a:extLst>
                <a:ext uri="{FF2B5EF4-FFF2-40B4-BE49-F238E27FC236}">
                  <a16:creationId xmlns:a16="http://schemas.microsoft.com/office/drawing/2014/main" id="{5FB90100-0AB9-C520-28BB-2110468A1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14" name="Group 13">
            <a:extLst>
              <a:ext uri="{FF2B5EF4-FFF2-40B4-BE49-F238E27FC236}">
                <a16:creationId xmlns:a16="http://schemas.microsoft.com/office/drawing/2014/main" id="{9BBC0D4F-336E-DC00-9458-D27B2CC3343E}"/>
              </a:ext>
            </a:extLst>
          </p:cNvPr>
          <p:cNvGrpSpPr/>
          <p:nvPr/>
        </p:nvGrpSpPr>
        <p:grpSpPr>
          <a:xfrm>
            <a:off x="3856476" y="5426810"/>
            <a:ext cx="894083" cy="783568"/>
            <a:chOff x="1274387" y="2903064"/>
            <a:chExt cx="1243960" cy="1209179"/>
          </a:xfrm>
        </p:grpSpPr>
        <p:sp>
          <p:nvSpPr>
            <p:cNvPr id="15" name="Rectangle 14">
              <a:extLst>
                <a:ext uri="{FF2B5EF4-FFF2-40B4-BE49-F238E27FC236}">
                  <a16:creationId xmlns:a16="http://schemas.microsoft.com/office/drawing/2014/main" id="{9DC1BB0E-0CD2-4C34-7B13-22DF129D5E0E}"/>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onitor with solid fill">
              <a:extLst>
                <a:ext uri="{FF2B5EF4-FFF2-40B4-BE49-F238E27FC236}">
                  <a16:creationId xmlns:a16="http://schemas.microsoft.com/office/drawing/2014/main" id="{C17A1B18-CEA4-8B71-A743-47F1469FB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0" name="Group 19">
            <a:extLst>
              <a:ext uri="{FF2B5EF4-FFF2-40B4-BE49-F238E27FC236}">
                <a16:creationId xmlns:a16="http://schemas.microsoft.com/office/drawing/2014/main" id="{C97A001E-7B02-1DE7-3AF1-E1493A2711F0}"/>
              </a:ext>
            </a:extLst>
          </p:cNvPr>
          <p:cNvGrpSpPr/>
          <p:nvPr/>
        </p:nvGrpSpPr>
        <p:grpSpPr>
          <a:xfrm>
            <a:off x="6358065" y="4997145"/>
            <a:ext cx="894083" cy="783568"/>
            <a:chOff x="1274387" y="2903064"/>
            <a:chExt cx="1243960" cy="1209179"/>
          </a:xfrm>
        </p:grpSpPr>
        <p:sp>
          <p:nvSpPr>
            <p:cNvPr id="21" name="Rectangle 20">
              <a:extLst>
                <a:ext uri="{FF2B5EF4-FFF2-40B4-BE49-F238E27FC236}">
                  <a16:creationId xmlns:a16="http://schemas.microsoft.com/office/drawing/2014/main" id="{7FE5733A-5B8F-166D-68D5-7D64E626E12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Monitor with solid fill">
              <a:extLst>
                <a:ext uri="{FF2B5EF4-FFF2-40B4-BE49-F238E27FC236}">
                  <a16:creationId xmlns:a16="http://schemas.microsoft.com/office/drawing/2014/main" id="{E07D971F-EB90-EC89-C76C-2ECB9EDCF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3" name="Group 22">
            <a:extLst>
              <a:ext uri="{FF2B5EF4-FFF2-40B4-BE49-F238E27FC236}">
                <a16:creationId xmlns:a16="http://schemas.microsoft.com/office/drawing/2014/main" id="{E1CEDD81-C277-33C0-E7AF-84F3F98B56EB}"/>
              </a:ext>
            </a:extLst>
          </p:cNvPr>
          <p:cNvGrpSpPr/>
          <p:nvPr/>
        </p:nvGrpSpPr>
        <p:grpSpPr>
          <a:xfrm>
            <a:off x="6020000" y="5380691"/>
            <a:ext cx="894083" cy="783568"/>
            <a:chOff x="1274387" y="2903064"/>
            <a:chExt cx="1243960" cy="1209179"/>
          </a:xfrm>
        </p:grpSpPr>
        <p:sp>
          <p:nvSpPr>
            <p:cNvPr id="24" name="Rectangle 23">
              <a:extLst>
                <a:ext uri="{FF2B5EF4-FFF2-40B4-BE49-F238E27FC236}">
                  <a16:creationId xmlns:a16="http://schemas.microsoft.com/office/drawing/2014/main" id="{C75B2C66-4D0E-3619-172D-A1F15F6FE2F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Monitor with solid fill">
              <a:extLst>
                <a:ext uri="{FF2B5EF4-FFF2-40B4-BE49-F238E27FC236}">
                  <a16:creationId xmlns:a16="http://schemas.microsoft.com/office/drawing/2014/main" id="{6C1E4456-8A3A-3830-1C62-8641ADCF8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35" name="Group 34">
            <a:extLst>
              <a:ext uri="{FF2B5EF4-FFF2-40B4-BE49-F238E27FC236}">
                <a16:creationId xmlns:a16="http://schemas.microsoft.com/office/drawing/2014/main" id="{0A4C27F3-3B5C-871D-0151-0AD141E582E1}"/>
              </a:ext>
            </a:extLst>
          </p:cNvPr>
          <p:cNvGrpSpPr/>
          <p:nvPr/>
        </p:nvGrpSpPr>
        <p:grpSpPr>
          <a:xfrm>
            <a:off x="8762908" y="4629242"/>
            <a:ext cx="894083" cy="783568"/>
            <a:chOff x="1274387" y="2903064"/>
            <a:chExt cx="1243960" cy="1209179"/>
          </a:xfrm>
        </p:grpSpPr>
        <p:sp>
          <p:nvSpPr>
            <p:cNvPr id="36" name="Rectangle 35">
              <a:extLst>
                <a:ext uri="{FF2B5EF4-FFF2-40B4-BE49-F238E27FC236}">
                  <a16:creationId xmlns:a16="http://schemas.microsoft.com/office/drawing/2014/main" id="{A7547C7F-7D54-54D0-531B-4E8BF4B906A2}"/>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Monitor with solid fill">
              <a:extLst>
                <a:ext uri="{FF2B5EF4-FFF2-40B4-BE49-F238E27FC236}">
                  <a16:creationId xmlns:a16="http://schemas.microsoft.com/office/drawing/2014/main" id="{A1D0AD6A-8199-C862-F1B9-A91BC72FA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6" name="Group 25">
            <a:extLst>
              <a:ext uri="{FF2B5EF4-FFF2-40B4-BE49-F238E27FC236}">
                <a16:creationId xmlns:a16="http://schemas.microsoft.com/office/drawing/2014/main" id="{8C59D8E2-DBDF-182C-ED9F-03AA91AC06FC}"/>
              </a:ext>
            </a:extLst>
          </p:cNvPr>
          <p:cNvGrpSpPr/>
          <p:nvPr/>
        </p:nvGrpSpPr>
        <p:grpSpPr>
          <a:xfrm>
            <a:off x="8484402" y="4947075"/>
            <a:ext cx="894083" cy="783568"/>
            <a:chOff x="1274387" y="2903064"/>
            <a:chExt cx="1243960" cy="1209179"/>
          </a:xfrm>
        </p:grpSpPr>
        <p:sp>
          <p:nvSpPr>
            <p:cNvPr id="27" name="Rectangle 26">
              <a:extLst>
                <a:ext uri="{FF2B5EF4-FFF2-40B4-BE49-F238E27FC236}">
                  <a16:creationId xmlns:a16="http://schemas.microsoft.com/office/drawing/2014/main" id="{FADD3AE9-D285-CF8A-C4E9-BEE9088D48FC}"/>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Monitor with solid fill">
              <a:extLst>
                <a:ext uri="{FF2B5EF4-FFF2-40B4-BE49-F238E27FC236}">
                  <a16:creationId xmlns:a16="http://schemas.microsoft.com/office/drawing/2014/main" id="{6CF9A91E-5371-3CAD-BBF5-50545EDEB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grpSp>
        <p:nvGrpSpPr>
          <p:cNvPr id="29" name="Group 28">
            <a:extLst>
              <a:ext uri="{FF2B5EF4-FFF2-40B4-BE49-F238E27FC236}">
                <a16:creationId xmlns:a16="http://schemas.microsoft.com/office/drawing/2014/main" id="{9BCC13E5-88FA-8EAA-C6F1-7DB9F7DF5A6E}"/>
              </a:ext>
            </a:extLst>
          </p:cNvPr>
          <p:cNvGrpSpPr/>
          <p:nvPr/>
        </p:nvGrpSpPr>
        <p:grpSpPr>
          <a:xfrm>
            <a:off x="8146337" y="5330621"/>
            <a:ext cx="894083" cy="783568"/>
            <a:chOff x="1274387" y="2903064"/>
            <a:chExt cx="1243960" cy="1209179"/>
          </a:xfrm>
        </p:grpSpPr>
        <p:sp>
          <p:nvSpPr>
            <p:cNvPr id="30" name="Rectangle 29">
              <a:extLst>
                <a:ext uri="{FF2B5EF4-FFF2-40B4-BE49-F238E27FC236}">
                  <a16:creationId xmlns:a16="http://schemas.microsoft.com/office/drawing/2014/main" id="{2EDAB4E9-7E24-47C9-F832-63864890FEE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Monitor with solid fill">
              <a:extLst>
                <a:ext uri="{FF2B5EF4-FFF2-40B4-BE49-F238E27FC236}">
                  <a16:creationId xmlns:a16="http://schemas.microsoft.com/office/drawing/2014/main" id="{614AD8CB-86F7-6437-9962-D5A1096CE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2326" y="3090952"/>
              <a:ext cx="914400" cy="914400"/>
            </a:xfrm>
            <a:prstGeom prst="rect">
              <a:avLst/>
            </a:prstGeom>
          </p:spPr>
        </p:pic>
      </p:grpSp>
      <p:cxnSp>
        <p:nvCxnSpPr>
          <p:cNvPr id="44" name="Straight Arrow Connector 43">
            <a:extLst>
              <a:ext uri="{FF2B5EF4-FFF2-40B4-BE49-F238E27FC236}">
                <a16:creationId xmlns:a16="http://schemas.microsoft.com/office/drawing/2014/main" id="{75A0D733-1949-F684-FA95-2FD9FC1640CB}"/>
              </a:ext>
            </a:extLst>
          </p:cNvPr>
          <p:cNvCxnSpPr>
            <a:cxnSpLocks/>
          </p:cNvCxnSpPr>
          <p:nvPr/>
        </p:nvCxnSpPr>
        <p:spPr>
          <a:xfrm flipV="1">
            <a:off x="1588169" y="1792608"/>
            <a:ext cx="0" cy="439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E1EA7C-3D11-2E32-01E9-AC2ECDDC67FA}"/>
              </a:ext>
            </a:extLst>
          </p:cNvPr>
          <p:cNvCxnSpPr/>
          <p:nvPr/>
        </p:nvCxnSpPr>
        <p:spPr>
          <a:xfrm>
            <a:off x="1758014" y="6246472"/>
            <a:ext cx="9011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3DFE40A-5E93-4F63-962E-37BDC194CEDB}"/>
              </a:ext>
            </a:extLst>
          </p:cNvPr>
          <p:cNvSpPr txBox="1"/>
          <p:nvPr/>
        </p:nvSpPr>
        <p:spPr>
          <a:xfrm>
            <a:off x="433148" y="2790637"/>
            <a:ext cx="981904" cy="923330"/>
          </a:xfrm>
          <a:prstGeom prst="rect">
            <a:avLst/>
          </a:prstGeom>
          <a:noFill/>
        </p:spPr>
        <p:txBody>
          <a:bodyPr wrap="square" rtlCol="0">
            <a:spAutoFit/>
          </a:bodyPr>
          <a:lstStyle/>
          <a:p>
            <a:r>
              <a:rPr lang="en-US" dirty="0"/>
              <a:t>Scale up (vertical scaling)</a:t>
            </a:r>
          </a:p>
        </p:txBody>
      </p:sp>
      <p:sp>
        <p:nvSpPr>
          <p:cNvPr id="49" name="TextBox 48">
            <a:extLst>
              <a:ext uri="{FF2B5EF4-FFF2-40B4-BE49-F238E27FC236}">
                <a16:creationId xmlns:a16="http://schemas.microsoft.com/office/drawing/2014/main" id="{62BFF028-7FBC-4CBB-48E6-0643B0D5A0E5}"/>
              </a:ext>
            </a:extLst>
          </p:cNvPr>
          <p:cNvSpPr txBox="1"/>
          <p:nvPr/>
        </p:nvSpPr>
        <p:spPr>
          <a:xfrm>
            <a:off x="5147071" y="6345526"/>
            <a:ext cx="2802370" cy="369332"/>
          </a:xfrm>
          <a:prstGeom prst="rect">
            <a:avLst/>
          </a:prstGeom>
          <a:noFill/>
        </p:spPr>
        <p:txBody>
          <a:bodyPr wrap="none" rtlCol="0">
            <a:spAutoFit/>
          </a:bodyPr>
          <a:lstStyle/>
          <a:p>
            <a:r>
              <a:rPr lang="en-US" dirty="0"/>
              <a:t>Scale out (horizontal scaling)</a:t>
            </a:r>
          </a:p>
        </p:txBody>
      </p:sp>
    </p:spTree>
    <p:extLst>
      <p:ext uri="{BB962C8B-B14F-4D97-AF65-F5344CB8AC3E}">
        <p14:creationId xmlns:p14="http://schemas.microsoft.com/office/powerpoint/2010/main" val="1549599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B77B-972F-2B7D-CD30-05A0FB7C036B}"/>
              </a:ext>
            </a:extLst>
          </p:cNvPr>
          <p:cNvSpPr>
            <a:spLocks noGrp="1"/>
          </p:cNvSpPr>
          <p:nvPr>
            <p:ph type="title"/>
          </p:nvPr>
        </p:nvSpPr>
        <p:spPr/>
        <p:txBody>
          <a:bodyPr/>
          <a:lstStyle/>
          <a:p>
            <a:r>
              <a:rPr lang="en-US" dirty="0"/>
              <a:t>DEFINING CLOUD COMPUTING</a:t>
            </a:r>
          </a:p>
        </p:txBody>
      </p:sp>
      <p:graphicFrame>
        <p:nvGraphicFramePr>
          <p:cNvPr id="5" name="Content Placeholder 2">
            <a:extLst>
              <a:ext uri="{FF2B5EF4-FFF2-40B4-BE49-F238E27FC236}">
                <a16:creationId xmlns:a16="http://schemas.microsoft.com/office/drawing/2014/main" id="{057946EE-D003-74B3-1E10-19DDC27F19AE}"/>
              </a:ext>
            </a:extLst>
          </p:cNvPr>
          <p:cNvGraphicFramePr>
            <a:graphicFrameLocks noGrp="1"/>
          </p:cNvGraphicFramePr>
          <p:nvPr>
            <p:ph idx="1"/>
          </p:nvPr>
        </p:nvGraphicFramePr>
        <p:xfrm>
          <a:off x="1141413" y="28757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0EC027E-7F78-05EE-04C4-FDDF04B51D77}"/>
              </a:ext>
            </a:extLst>
          </p:cNvPr>
          <p:cNvSpPr txBox="1">
            <a:spLocks/>
          </p:cNvSpPr>
          <p:nvPr/>
        </p:nvSpPr>
        <p:spPr>
          <a:xfrm>
            <a:off x="1141413" y="2097088"/>
            <a:ext cx="9905999" cy="6064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1"/>
                </a:solidFill>
              </a:rPr>
              <a:t>NIST Characteristics of Cloud Computing</a:t>
            </a:r>
          </a:p>
        </p:txBody>
      </p:sp>
    </p:spTree>
    <p:extLst>
      <p:ext uri="{BB962C8B-B14F-4D97-AF65-F5344CB8AC3E}">
        <p14:creationId xmlns:p14="http://schemas.microsoft.com/office/powerpoint/2010/main" val="3456576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0C1B-B11E-2DFB-BF66-2D53DBC00BA8}"/>
              </a:ext>
            </a:extLst>
          </p:cNvPr>
          <p:cNvSpPr>
            <a:spLocks noGrp="1"/>
          </p:cNvSpPr>
          <p:nvPr>
            <p:ph type="title"/>
          </p:nvPr>
        </p:nvSpPr>
        <p:spPr>
          <a:xfrm>
            <a:off x="1141413" y="618518"/>
            <a:ext cx="5501047" cy="1478570"/>
          </a:xfrm>
        </p:spPr>
        <p:txBody>
          <a:bodyPr/>
          <a:lstStyle/>
          <a:p>
            <a:r>
              <a:rPr lang="en-US" dirty="0"/>
              <a:t>Virtual Machines, cont.</a:t>
            </a:r>
          </a:p>
        </p:txBody>
      </p:sp>
      <p:sp>
        <p:nvSpPr>
          <p:cNvPr id="3" name="Content Placeholder 2">
            <a:extLst>
              <a:ext uri="{FF2B5EF4-FFF2-40B4-BE49-F238E27FC236}">
                <a16:creationId xmlns:a16="http://schemas.microsoft.com/office/drawing/2014/main" id="{EE54A3A3-852D-0DC4-84C0-B87A73C38F99}"/>
              </a:ext>
            </a:extLst>
          </p:cNvPr>
          <p:cNvSpPr>
            <a:spLocks noGrp="1"/>
          </p:cNvSpPr>
          <p:nvPr>
            <p:ph idx="1"/>
          </p:nvPr>
        </p:nvSpPr>
        <p:spPr>
          <a:xfrm>
            <a:off x="903793" y="2290957"/>
            <a:ext cx="6197851" cy="3541714"/>
          </a:xfrm>
        </p:spPr>
        <p:txBody>
          <a:bodyPr>
            <a:normAutofit/>
          </a:bodyPr>
          <a:lstStyle/>
          <a:p>
            <a:r>
              <a:rPr lang="en-US" dirty="0"/>
              <a:t>Maintenance can still be a challenge</a:t>
            </a:r>
          </a:p>
          <a:p>
            <a:pPr lvl="1"/>
            <a:r>
              <a:rPr lang="en-US" dirty="0"/>
              <a:t>Production server + small update to application</a:t>
            </a:r>
          </a:p>
          <a:p>
            <a:pPr lvl="1"/>
            <a:r>
              <a:rPr lang="en-US" dirty="0"/>
              <a:t>Have to rebuild an entire OS image + application to redeploy</a:t>
            </a:r>
          </a:p>
          <a:p>
            <a:pPr lvl="1"/>
            <a:r>
              <a:rPr lang="en-US" dirty="0"/>
              <a:t>Time consuming to build and regenerate</a:t>
            </a:r>
          </a:p>
          <a:p>
            <a:r>
              <a:rPr lang="en-US" dirty="0">
                <a:solidFill>
                  <a:schemeClr val="accent2"/>
                </a:solidFill>
              </a:rPr>
              <a:t>Configuration drift</a:t>
            </a:r>
          </a:p>
        </p:txBody>
      </p:sp>
      <p:pic>
        <p:nvPicPr>
          <p:cNvPr id="5" name="Graphic 4" descr="Database outline">
            <a:extLst>
              <a:ext uri="{FF2B5EF4-FFF2-40B4-BE49-F238E27FC236}">
                <a16:creationId xmlns:a16="http://schemas.microsoft.com/office/drawing/2014/main" id="{E32AC279-4A49-0856-9F4E-714AE30E16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2105539"/>
            <a:ext cx="914400" cy="914400"/>
          </a:xfrm>
          <a:prstGeom prst="rect">
            <a:avLst/>
          </a:prstGeom>
        </p:spPr>
      </p:pic>
      <p:pic>
        <p:nvPicPr>
          <p:cNvPr id="6" name="Graphic 5" descr="Database outline">
            <a:extLst>
              <a:ext uri="{FF2B5EF4-FFF2-40B4-BE49-F238E27FC236}">
                <a16:creationId xmlns:a16="http://schemas.microsoft.com/office/drawing/2014/main" id="{A753A191-99EA-3A0E-C6B8-96CFBD1A4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937" y="3243932"/>
            <a:ext cx="914400" cy="914400"/>
          </a:xfrm>
          <a:prstGeom prst="rect">
            <a:avLst/>
          </a:prstGeom>
        </p:spPr>
      </p:pic>
      <p:pic>
        <p:nvPicPr>
          <p:cNvPr id="7" name="Graphic 6" descr="Database outline">
            <a:extLst>
              <a:ext uri="{FF2B5EF4-FFF2-40B4-BE49-F238E27FC236}">
                <a16:creationId xmlns:a16="http://schemas.microsoft.com/office/drawing/2014/main" id="{EF702C89-38D4-4668-AB5A-C99A232419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4033" y="4453320"/>
            <a:ext cx="914400" cy="914400"/>
          </a:xfrm>
          <a:prstGeom prst="rect">
            <a:avLst/>
          </a:prstGeom>
        </p:spPr>
      </p:pic>
      <p:pic>
        <p:nvPicPr>
          <p:cNvPr id="8" name="Graphic 7" descr="Database outline">
            <a:extLst>
              <a:ext uri="{FF2B5EF4-FFF2-40B4-BE49-F238E27FC236}">
                <a16:creationId xmlns:a16="http://schemas.microsoft.com/office/drawing/2014/main" id="{997E37FB-9D8F-E8CF-B36E-BA87946336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6927" y="2105539"/>
            <a:ext cx="914400" cy="914400"/>
          </a:xfrm>
          <a:prstGeom prst="rect">
            <a:avLst/>
          </a:prstGeom>
        </p:spPr>
      </p:pic>
      <p:pic>
        <p:nvPicPr>
          <p:cNvPr id="9" name="Graphic 8" descr="Database outline">
            <a:extLst>
              <a:ext uri="{FF2B5EF4-FFF2-40B4-BE49-F238E27FC236}">
                <a16:creationId xmlns:a16="http://schemas.microsoft.com/office/drawing/2014/main" id="{EA9D223F-42D6-B5F5-4F8A-917DD2EDE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6927" y="3331145"/>
            <a:ext cx="914400" cy="914400"/>
          </a:xfrm>
          <a:prstGeom prst="rect">
            <a:avLst/>
          </a:prstGeom>
        </p:spPr>
      </p:pic>
      <p:pic>
        <p:nvPicPr>
          <p:cNvPr id="10" name="Graphic 9" descr="Database outline">
            <a:extLst>
              <a:ext uri="{FF2B5EF4-FFF2-40B4-BE49-F238E27FC236}">
                <a16:creationId xmlns:a16="http://schemas.microsoft.com/office/drawing/2014/main" id="{8376C810-45A0-8473-F2FE-E08749D38F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3023" y="4492072"/>
            <a:ext cx="914400" cy="914400"/>
          </a:xfrm>
          <a:prstGeom prst="rect">
            <a:avLst/>
          </a:prstGeom>
        </p:spPr>
      </p:pic>
      <p:pic>
        <p:nvPicPr>
          <p:cNvPr id="11" name="Graphic 10" descr="Paper outline">
            <a:extLst>
              <a:ext uri="{FF2B5EF4-FFF2-40B4-BE49-F238E27FC236}">
                <a16:creationId xmlns:a16="http://schemas.microsoft.com/office/drawing/2014/main" id="{158A1041-C477-8E36-42E7-091AD4722F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6494" y="1723632"/>
            <a:ext cx="1230128" cy="1230128"/>
          </a:xfrm>
          <a:prstGeom prst="rect">
            <a:avLst/>
          </a:prstGeom>
        </p:spPr>
      </p:pic>
      <p:sp>
        <p:nvSpPr>
          <p:cNvPr id="12" name="TextBox 11">
            <a:extLst>
              <a:ext uri="{FF2B5EF4-FFF2-40B4-BE49-F238E27FC236}">
                <a16:creationId xmlns:a16="http://schemas.microsoft.com/office/drawing/2014/main" id="{3AD5557F-07E1-94EA-9133-A156B20CA567}"/>
              </a:ext>
            </a:extLst>
          </p:cNvPr>
          <p:cNvSpPr txBox="1"/>
          <p:nvPr/>
        </p:nvSpPr>
        <p:spPr>
          <a:xfrm>
            <a:off x="7095006" y="2178103"/>
            <a:ext cx="753924" cy="369332"/>
          </a:xfrm>
          <a:prstGeom prst="rect">
            <a:avLst/>
          </a:prstGeom>
          <a:noFill/>
        </p:spPr>
        <p:txBody>
          <a:bodyPr wrap="none" rtlCol="0">
            <a:spAutoFit/>
          </a:bodyPr>
          <a:lstStyle/>
          <a:p>
            <a:r>
              <a:rPr lang="en-US" dirty="0"/>
              <a:t>Image</a:t>
            </a:r>
          </a:p>
        </p:txBody>
      </p:sp>
      <p:cxnSp>
        <p:nvCxnSpPr>
          <p:cNvPr id="14" name="Straight Arrow Connector 13">
            <a:extLst>
              <a:ext uri="{FF2B5EF4-FFF2-40B4-BE49-F238E27FC236}">
                <a16:creationId xmlns:a16="http://schemas.microsoft.com/office/drawing/2014/main" id="{60A6F283-A23B-155C-F59D-C4D44B3EA28B}"/>
              </a:ext>
            </a:extLst>
          </p:cNvPr>
          <p:cNvCxnSpPr>
            <a:stCxn id="12" idx="3"/>
          </p:cNvCxnSpPr>
          <p:nvPr/>
        </p:nvCxnSpPr>
        <p:spPr>
          <a:xfrm>
            <a:off x="7848930" y="2362769"/>
            <a:ext cx="509007"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04B07D-4137-E6F5-F6FE-1EC196DCE3CB}"/>
              </a:ext>
            </a:extLst>
          </p:cNvPr>
          <p:cNvCxnSpPr>
            <a:cxnSpLocks/>
            <a:stCxn id="12" idx="3"/>
          </p:cNvCxnSpPr>
          <p:nvPr/>
        </p:nvCxnSpPr>
        <p:spPr>
          <a:xfrm>
            <a:off x="7848930" y="2362769"/>
            <a:ext cx="509007" cy="128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8C2035C-3E15-C6C4-A1E8-3F54470FB891}"/>
              </a:ext>
            </a:extLst>
          </p:cNvPr>
          <p:cNvCxnSpPr>
            <a:cxnSpLocks/>
            <a:stCxn id="12" idx="3"/>
          </p:cNvCxnSpPr>
          <p:nvPr/>
        </p:nvCxnSpPr>
        <p:spPr>
          <a:xfrm>
            <a:off x="7848930" y="2362769"/>
            <a:ext cx="545103" cy="2547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C44CFF-37E9-EA38-3F12-74C8D3ED1540}"/>
              </a:ext>
            </a:extLst>
          </p:cNvPr>
          <p:cNvCxnSpPr/>
          <p:nvPr/>
        </p:nvCxnSpPr>
        <p:spPr>
          <a:xfrm>
            <a:off x="9272337" y="3701132"/>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7A1CAE-E432-8147-308E-DD31C56004DF}"/>
              </a:ext>
            </a:extLst>
          </p:cNvPr>
          <p:cNvCxnSpPr/>
          <p:nvPr/>
        </p:nvCxnSpPr>
        <p:spPr>
          <a:xfrm>
            <a:off x="9272337" y="2562739"/>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8C3D97-45C4-7ED5-08CE-CFBE6A2E255D}"/>
              </a:ext>
            </a:extLst>
          </p:cNvPr>
          <p:cNvCxnSpPr/>
          <p:nvPr/>
        </p:nvCxnSpPr>
        <p:spPr>
          <a:xfrm>
            <a:off x="9324473" y="4973336"/>
            <a:ext cx="26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45AFD3-70D4-90C9-92A0-1E3640F82B3C}"/>
              </a:ext>
            </a:extLst>
          </p:cNvPr>
          <p:cNvSpPr txBox="1"/>
          <p:nvPr/>
        </p:nvSpPr>
        <p:spPr>
          <a:xfrm>
            <a:off x="8360650" y="1720903"/>
            <a:ext cx="981166" cy="369332"/>
          </a:xfrm>
          <a:prstGeom prst="rect">
            <a:avLst/>
          </a:prstGeom>
          <a:noFill/>
        </p:spPr>
        <p:txBody>
          <a:bodyPr wrap="none" rtlCol="0">
            <a:spAutoFit/>
          </a:bodyPr>
          <a:lstStyle/>
          <a:p>
            <a:r>
              <a:rPr lang="en-US" dirty="0"/>
              <a:t>Server 1</a:t>
            </a:r>
          </a:p>
        </p:txBody>
      </p:sp>
      <p:sp>
        <p:nvSpPr>
          <p:cNvPr id="27" name="TextBox 26">
            <a:extLst>
              <a:ext uri="{FF2B5EF4-FFF2-40B4-BE49-F238E27FC236}">
                <a16:creationId xmlns:a16="http://schemas.microsoft.com/office/drawing/2014/main" id="{6D8E085B-BF78-B556-90DE-2C07FC4648F7}"/>
              </a:ext>
            </a:extLst>
          </p:cNvPr>
          <p:cNvSpPr txBox="1"/>
          <p:nvPr/>
        </p:nvSpPr>
        <p:spPr>
          <a:xfrm>
            <a:off x="8339074" y="2982767"/>
            <a:ext cx="981166" cy="369332"/>
          </a:xfrm>
          <a:prstGeom prst="rect">
            <a:avLst/>
          </a:prstGeom>
          <a:noFill/>
        </p:spPr>
        <p:txBody>
          <a:bodyPr wrap="none" rtlCol="0">
            <a:spAutoFit/>
          </a:bodyPr>
          <a:lstStyle/>
          <a:p>
            <a:r>
              <a:rPr lang="en-US" dirty="0"/>
              <a:t>Server 2</a:t>
            </a:r>
          </a:p>
        </p:txBody>
      </p:sp>
      <p:sp>
        <p:nvSpPr>
          <p:cNvPr id="28" name="TextBox 27">
            <a:extLst>
              <a:ext uri="{FF2B5EF4-FFF2-40B4-BE49-F238E27FC236}">
                <a16:creationId xmlns:a16="http://schemas.microsoft.com/office/drawing/2014/main" id="{95FCA4BE-EDB7-94C6-AB7B-98465F2E7CD8}"/>
              </a:ext>
            </a:extLst>
          </p:cNvPr>
          <p:cNvSpPr txBox="1"/>
          <p:nvPr/>
        </p:nvSpPr>
        <p:spPr>
          <a:xfrm>
            <a:off x="8394033" y="4175384"/>
            <a:ext cx="981166" cy="369332"/>
          </a:xfrm>
          <a:prstGeom prst="rect">
            <a:avLst/>
          </a:prstGeom>
          <a:noFill/>
        </p:spPr>
        <p:txBody>
          <a:bodyPr wrap="none" rtlCol="0">
            <a:spAutoFit/>
          </a:bodyPr>
          <a:lstStyle/>
          <a:p>
            <a:r>
              <a:rPr lang="en-US" dirty="0"/>
              <a:t>Server 3</a:t>
            </a:r>
          </a:p>
        </p:txBody>
      </p:sp>
      <p:sp>
        <p:nvSpPr>
          <p:cNvPr id="29" name="TextBox 28">
            <a:extLst>
              <a:ext uri="{FF2B5EF4-FFF2-40B4-BE49-F238E27FC236}">
                <a16:creationId xmlns:a16="http://schemas.microsoft.com/office/drawing/2014/main" id="{B6C0B849-DEEB-E9B6-1ED1-E7A1BFBB3177}"/>
              </a:ext>
            </a:extLst>
          </p:cNvPr>
          <p:cNvSpPr txBox="1"/>
          <p:nvPr/>
        </p:nvSpPr>
        <p:spPr>
          <a:xfrm>
            <a:off x="9430161" y="1719156"/>
            <a:ext cx="981166" cy="369332"/>
          </a:xfrm>
          <a:prstGeom prst="rect">
            <a:avLst/>
          </a:prstGeom>
          <a:noFill/>
        </p:spPr>
        <p:txBody>
          <a:bodyPr wrap="none" rtlCol="0">
            <a:spAutoFit/>
          </a:bodyPr>
          <a:lstStyle/>
          <a:p>
            <a:r>
              <a:rPr lang="en-US" dirty="0"/>
              <a:t>Server 1</a:t>
            </a:r>
          </a:p>
        </p:txBody>
      </p:sp>
      <p:sp>
        <p:nvSpPr>
          <p:cNvPr id="30" name="TextBox 29">
            <a:extLst>
              <a:ext uri="{FF2B5EF4-FFF2-40B4-BE49-F238E27FC236}">
                <a16:creationId xmlns:a16="http://schemas.microsoft.com/office/drawing/2014/main" id="{8EB430A8-8165-B476-B204-BD753C87B1A1}"/>
              </a:ext>
            </a:extLst>
          </p:cNvPr>
          <p:cNvSpPr txBox="1"/>
          <p:nvPr/>
        </p:nvSpPr>
        <p:spPr>
          <a:xfrm>
            <a:off x="9466371" y="2967445"/>
            <a:ext cx="981166" cy="369332"/>
          </a:xfrm>
          <a:prstGeom prst="rect">
            <a:avLst/>
          </a:prstGeom>
          <a:noFill/>
        </p:spPr>
        <p:txBody>
          <a:bodyPr wrap="none" rtlCol="0">
            <a:spAutoFit/>
          </a:bodyPr>
          <a:lstStyle/>
          <a:p>
            <a:r>
              <a:rPr lang="en-US" dirty="0"/>
              <a:t>Server 2</a:t>
            </a:r>
          </a:p>
        </p:txBody>
      </p:sp>
      <p:sp>
        <p:nvSpPr>
          <p:cNvPr id="31" name="TextBox 30">
            <a:extLst>
              <a:ext uri="{FF2B5EF4-FFF2-40B4-BE49-F238E27FC236}">
                <a16:creationId xmlns:a16="http://schemas.microsoft.com/office/drawing/2014/main" id="{087AB23E-84BA-23B2-394C-755CAC1C1D13}"/>
              </a:ext>
            </a:extLst>
          </p:cNvPr>
          <p:cNvSpPr txBox="1"/>
          <p:nvPr/>
        </p:nvSpPr>
        <p:spPr>
          <a:xfrm>
            <a:off x="9533023" y="4199133"/>
            <a:ext cx="981166" cy="369332"/>
          </a:xfrm>
          <a:prstGeom prst="rect">
            <a:avLst/>
          </a:prstGeom>
          <a:noFill/>
        </p:spPr>
        <p:txBody>
          <a:bodyPr wrap="none" rtlCol="0">
            <a:spAutoFit/>
          </a:bodyPr>
          <a:lstStyle/>
          <a:p>
            <a:r>
              <a:rPr lang="en-US" dirty="0"/>
              <a:t>Server 3</a:t>
            </a:r>
          </a:p>
        </p:txBody>
      </p:sp>
      <p:sp>
        <p:nvSpPr>
          <p:cNvPr id="32" name="TextBox 31">
            <a:extLst>
              <a:ext uri="{FF2B5EF4-FFF2-40B4-BE49-F238E27FC236}">
                <a16:creationId xmlns:a16="http://schemas.microsoft.com/office/drawing/2014/main" id="{4481CA26-2FA5-8530-A5E7-E81FAF484FE1}"/>
              </a:ext>
            </a:extLst>
          </p:cNvPr>
          <p:cNvSpPr txBox="1"/>
          <p:nvPr/>
        </p:nvSpPr>
        <p:spPr>
          <a:xfrm>
            <a:off x="10280309" y="3521872"/>
            <a:ext cx="914401" cy="646331"/>
          </a:xfrm>
          <a:prstGeom prst="rect">
            <a:avLst/>
          </a:prstGeom>
          <a:noFill/>
        </p:spPr>
        <p:txBody>
          <a:bodyPr wrap="square" rtlCol="0">
            <a:spAutoFit/>
          </a:bodyPr>
          <a:lstStyle/>
          <a:p>
            <a:r>
              <a:rPr lang="en-US" dirty="0">
                <a:solidFill>
                  <a:schemeClr val="accent1"/>
                </a:solidFill>
              </a:rPr>
              <a:t>ad hoc change</a:t>
            </a:r>
          </a:p>
        </p:txBody>
      </p:sp>
      <p:cxnSp>
        <p:nvCxnSpPr>
          <p:cNvPr id="33" name="Straight Arrow Connector 32">
            <a:extLst>
              <a:ext uri="{FF2B5EF4-FFF2-40B4-BE49-F238E27FC236}">
                <a16:creationId xmlns:a16="http://schemas.microsoft.com/office/drawing/2014/main" id="{4BAB2B44-9794-638D-536F-B3C43FA9CE31}"/>
              </a:ext>
            </a:extLst>
          </p:cNvPr>
          <p:cNvCxnSpPr>
            <a:cxnSpLocks/>
          </p:cNvCxnSpPr>
          <p:nvPr/>
        </p:nvCxnSpPr>
        <p:spPr>
          <a:xfrm>
            <a:off x="10514189" y="25474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F02E89-0FF3-62EE-1FE5-9C9412801473}"/>
              </a:ext>
            </a:extLst>
          </p:cNvPr>
          <p:cNvCxnSpPr>
            <a:cxnSpLocks/>
          </p:cNvCxnSpPr>
          <p:nvPr/>
        </p:nvCxnSpPr>
        <p:spPr>
          <a:xfrm>
            <a:off x="10661488" y="3842835"/>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12ED955-348E-2197-1ACE-F634EA27BDCF}"/>
              </a:ext>
            </a:extLst>
          </p:cNvPr>
          <p:cNvCxnSpPr>
            <a:cxnSpLocks/>
          </p:cNvCxnSpPr>
          <p:nvPr/>
        </p:nvCxnSpPr>
        <p:spPr>
          <a:xfrm>
            <a:off x="10514189" y="4910520"/>
            <a:ext cx="533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Graphic 39" descr="Question Mark outline">
            <a:extLst>
              <a:ext uri="{FF2B5EF4-FFF2-40B4-BE49-F238E27FC236}">
                <a16:creationId xmlns:a16="http://schemas.microsoft.com/office/drawing/2014/main" id="{CBF13E2F-D2CD-B1E5-EE5B-F71708CB7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99382" y="2008849"/>
            <a:ext cx="914400" cy="914400"/>
          </a:xfrm>
          <a:prstGeom prst="rect">
            <a:avLst/>
          </a:prstGeom>
        </p:spPr>
      </p:pic>
      <p:pic>
        <p:nvPicPr>
          <p:cNvPr id="41" name="Graphic 40" descr="Question Mark outline">
            <a:extLst>
              <a:ext uri="{FF2B5EF4-FFF2-40B4-BE49-F238E27FC236}">
                <a16:creationId xmlns:a16="http://schemas.microsoft.com/office/drawing/2014/main" id="{E25F075B-DCA3-008C-DCF8-459B3AD93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3270759"/>
            <a:ext cx="914400" cy="914400"/>
          </a:xfrm>
          <a:prstGeom prst="rect">
            <a:avLst/>
          </a:prstGeom>
        </p:spPr>
      </p:pic>
      <p:pic>
        <p:nvPicPr>
          <p:cNvPr id="42" name="Graphic 41" descr="Question Mark outline">
            <a:extLst>
              <a:ext uri="{FF2B5EF4-FFF2-40B4-BE49-F238E27FC236}">
                <a16:creationId xmlns:a16="http://schemas.microsoft.com/office/drawing/2014/main" id="{17925A89-C6D7-30A9-A20E-334C6282A5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7671" y="4456381"/>
            <a:ext cx="914400" cy="914400"/>
          </a:xfrm>
          <a:prstGeom prst="rect">
            <a:avLst/>
          </a:prstGeom>
        </p:spPr>
      </p:pic>
    </p:spTree>
    <p:extLst>
      <p:ext uri="{BB962C8B-B14F-4D97-AF65-F5344CB8AC3E}">
        <p14:creationId xmlns:p14="http://schemas.microsoft.com/office/powerpoint/2010/main" val="60793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3295-CD1A-764B-FFB8-1D4BE75C72F5}"/>
              </a:ext>
            </a:extLst>
          </p:cNvPr>
          <p:cNvSpPr>
            <a:spLocks noGrp="1"/>
          </p:cNvSpPr>
          <p:nvPr>
            <p:ph type="title"/>
          </p:nvPr>
        </p:nvSpPr>
        <p:spPr>
          <a:xfrm>
            <a:off x="953545" y="396440"/>
            <a:ext cx="9905998" cy="1478570"/>
          </a:xfrm>
        </p:spPr>
        <p:txBody>
          <a:bodyPr/>
          <a:lstStyle/>
          <a:p>
            <a:r>
              <a:rPr lang="en-US" dirty="0"/>
              <a:t>Virtual Machines, Cont.</a:t>
            </a:r>
          </a:p>
        </p:txBody>
      </p:sp>
      <p:grpSp>
        <p:nvGrpSpPr>
          <p:cNvPr id="20" name="Group 19">
            <a:extLst>
              <a:ext uri="{FF2B5EF4-FFF2-40B4-BE49-F238E27FC236}">
                <a16:creationId xmlns:a16="http://schemas.microsoft.com/office/drawing/2014/main" id="{20B51A7C-4476-CBA3-CEB7-5591D6EC67B4}"/>
              </a:ext>
            </a:extLst>
          </p:cNvPr>
          <p:cNvGrpSpPr/>
          <p:nvPr/>
        </p:nvGrpSpPr>
        <p:grpSpPr>
          <a:xfrm>
            <a:off x="3620544" y="2052895"/>
            <a:ext cx="1243960" cy="1209179"/>
            <a:chOff x="1274387" y="2903064"/>
            <a:chExt cx="1243960" cy="1209179"/>
          </a:xfrm>
        </p:grpSpPr>
        <p:sp>
          <p:nvSpPr>
            <p:cNvPr id="5" name="Rectangle 4">
              <a:extLst>
                <a:ext uri="{FF2B5EF4-FFF2-40B4-BE49-F238E27FC236}">
                  <a16:creationId xmlns:a16="http://schemas.microsoft.com/office/drawing/2014/main" id="{7BC7FF50-3E50-FA18-8349-D31F69D71ABA}"/>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itor with solid fill">
              <a:extLst>
                <a:ext uri="{FF2B5EF4-FFF2-40B4-BE49-F238E27FC236}">
                  <a16:creationId xmlns:a16="http://schemas.microsoft.com/office/drawing/2014/main" id="{E9D54A14-A06C-97FF-3398-6B26531C87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19" name="Group 18">
            <a:extLst>
              <a:ext uri="{FF2B5EF4-FFF2-40B4-BE49-F238E27FC236}">
                <a16:creationId xmlns:a16="http://schemas.microsoft.com/office/drawing/2014/main" id="{12E00F8A-BD18-51CF-B44F-FD7EC88F1CEC}"/>
              </a:ext>
            </a:extLst>
          </p:cNvPr>
          <p:cNvGrpSpPr/>
          <p:nvPr/>
        </p:nvGrpSpPr>
        <p:grpSpPr>
          <a:xfrm>
            <a:off x="3620544" y="3340769"/>
            <a:ext cx="4018548" cy="1434634"/>
            <a:chOff x="6472989" y="3515425"/>
            <a:chExt cx="4018548" cy="1434634"/>
          </a:xfrm>
        </p:grpSpPr>
        <p:sp>
          <p:nvSpPr>
            <p:cNvPr id="11" name="Rectangle 10">
              <a:extLst>
                <a:ext uri="{FF2B5EF4-FFF2-40B4-BE49-F238E27FC236}">
                  <a16:creationId xmlns:a16="http://schemas.microsoft.com/office/drawing/2014/main" id="{BCCC910F-E435-E6E1-1ED0-6FFB765F4323}"/>
                </a:ext>
              </a:extLst>
            </p:cNvPr>
            <p:cNvSpPr/>
            <p:nvPr/>
          </p:nvSpPr>
          <p:spPr>
            <a:xfrm>
              <a:off x="6472989" y="3960679"/>
              <a:ext cx="4018548" cy="98938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Processor outline">
              <a:extLst>
                <a:ext uri="{FF2B5EF4-FFF2-40B4-BE49-F238E27FC236}">
                  <a16:creationId xmlns:a16="http://schemas.microsoft.com/office/drawing/2014/main" id="{872D4E28-4D98-75B5-CB44-D9AEC999ED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138" y="3960679"/>
              <a:ext cx="914400" cy="914400"/>
            </a:xfrm>
            <a:prstGeom prst="rect">
              <a:avLst/>
            </a:prstGeom>
          </p:spPr>
        </p:pic>
        <p:pic>
          <p:nvPicPr>
            <p:cNvPr id="15" name="Graphic 14" descr="Database outline">
              <a:extLst>
                <a:ext uri="{FF2B5EF4-FFF2-40B4-BE49-F238E27FC236}">
                  <a16:creationId xmlns:a16="http://schemas.microsoft.com/office/drawing/2014/main" id="{CBABBB7A-B28B-6047-DF29-F2446CD8A3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5063" y="3960679"/>
              <a:ext cx="914400" cy="914400"/>
            </a:xfrm>
            <a:prstGeom prst="rect">
              <a:avLst/>
            </a:prstGeom>
          </p:spPr>
        </p:pic>
        <p:pic>
          <p:nvPicPr>
            <p:cNvPr id="17" name="Graphic 16" descr="Network diagram outline">
              <a:extLst>
                <a:ext uri="{FF2B5EF4-FFF2-40B4-BE49-F238E27FC236}">
                  <a16:creationId xmlns:a16="http://schemas.microsoft.com/office/drawing/2014/main" id="{3C8CB676-002B-F57B-CC79-83596C003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3199" y="3960679"/>
              <a:ext cx="914400" cy="914400"/>
            </a:xfrm>
            <a:prstGeom prst="rect">
              <a:avLst/>
            </a:prstGeom>
          </p:spPr>
        </p:pic>
        <p:sp>
          <p:nvSpPr>
            <p:cNvPr id="18" name="Rectangle 17">
              <a:extLst>
                <a:ext uri="{FF2B5EF4-FFF2-40B4-BE49-F238E27FC236}">
                  <a16:creationId xmlns:a16="http://schemas.microsoft.com/office/drawing/2014/main" id="{766AEA77-EBDB-75CB-E9F0-A888F1832769}"/>
                </a:ext>
              </a:extLst>
            </p:cNvPr>
            <p:cNvSpPr/>
            <p:nvPr/>
          </p:nvSpPr>
          <p:spPr>
            <a:xfrm>
              <a:off x="6472989" y="3515425"/>
              <a:ext cx="4018548" cy="373065"/>
            </a:xfrm>
            <a:prstGeom prst="rect">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Hypervisor</a:t>
              </a:r>
            </a:p>
          </p:txBody>
        </p:sp>
      </p:grpSp>
      <p:grpSp>
        <p:nvGrpSpPr>
          <p:cNvPr id="21" name="Group 20">
            <a:extLst>
              <a:ext uri="{FF2B5EF4-FFF2-40B4-BE49-F238E27FC236}">
                <a16:creationId xmlns:a16="http://schemas.microsoft.com/office/drawing/2014/main" id="{FB93F028-71B9-692D-1AC0-BABF9048EB3D}"/>
              </a:ext>
            </a:extLst>
          </p:cNvPr>
          <p:cNvGrpSpPr/>
          <p:nvPr/>
        </p:nvGrpSpPr>
        <p:grpSpPr>
          <a:xfrm>
            <a:off x="5022905" y="2039405"/>
            <a:ext cx="1243960" cy="1209179"/>
            <a:chOff x="1274387" y="2903064"/>
            <a:chExt cx="1243960" cy="1209179"/>
          </a:xfrm>
        </p:grpSpPr>
        <p:sp>
          <p:nvSpPr>
            <p:cNvPr id="22" name="Rectangle 21">
              <a:extLst>
                <a:ext uri="{FF2B5EF4-FFF2-40B4-BE49-F238E27FC236}">
                  <a16:creationId xmlns:a16="http://schemas.microsoft.com/office/drawing/2014/main" id="{39B232A9-CABD-0109-D2D5-63299490D356}"/>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Monitor with solid fill">
              <a:extLst>
                <a:ext uri="{FF2B5EF4-FFF2-40B4-BE49-F238E27FC236}">
                  <a16:creationId xmlns:a16="http://schemas.microsoft.com/office/drawing/2014/main" id="{6C66DBB0-F52A-75DE-D7AC-E4A7DF2F9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grpSp>
        <p:nvGrpSpPr>
          <p:cNvPr id="24" name="Group 23">
            <a:extLst>
              <a:ext uri="{FF2B5EF4-FFF2-40B4-BE49-F238E27FC236}">
                <a16:creationId xmlns:a16="http://schemas.microsoft.com/office/drawing/2014/main" id="{7A8BFE25-D045-82DE-1BC6-EFE0051E2CFF}"/>
              </a:ext>
            </a:extLst>
          </p:cNvPr>
          <p:cNvGrpSpPr/>
          <p:nvPr/>
        </p:nvGrpSpPr>
        <p:grpSpPr>
          <a:xfrm>
            <a:off x="6401918" y="2039404"/>
            <a:ext cx="1243960" cy="1209179"/>
            <a:chOff x="1274387" y="2903064"/>
            <a:chExt cx="1243960" cy="1209179"/>
          </a:xfrm>
        </p:grpSpPr>
        <p:sp>
          <p:nvSpPr>
            <p:cNvPr id="25" name="Rectangle 24">
              <a:extLst>
                <a:ext uri="{FF2B5EF4-FFF2-40B4-BE49-F238E27FC236}">
                  <a16:creationId xmlns:a16="http://schemas.microsoft.com/office/drawing/2014/main" id="{5DDEE733-DE9A-B08F-B882-10CC4FDB4340}"/>
                </a:ext>
              </a:extLst>
            </p:cNvPr>
            <p:cNvSpPr/>
            <p:nvPr/>
          </p:nvSpPr>
          <p:spPr>
            <a:xfrm>
              <a:off x="1274387" y="2903064"/>
              <a:ext cx="1243960" cy="1209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onitor with solid fill">
              <a:extLst>
                <a:ext uri="{FF2B5EF4-FFF2-40B4-BE49-F238E27FC236}">
                  <a16:creationId xmlns:a16="http://schemas.microsoft.com/office/drawing/2014/main" id="{0FD4F817-1A90-F1E6-CDDA-D4EEE0115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2326" y="3090952"/>
              <a:ext cx="914400" cy="914400"/>
            </a:xfrm>
            <a:prstGeom prst="rect">
              <a:avLst/>
            </a:prstGeom>
          </p:spPr>
        </p:pic>
      </p:grpSp>
      <p:sp>
        <p:nvSpPr>
          <p:cNvPr id="27" name="TextBox 26">
            <a:extLst>
              <a:ext uri="{FF2B5EF4-FFF2-40B4-BE49-F238E27FC236}">
                <a16:creationId xmlns:a16="http://schemas.microsoft.com/office/drawing/2014/main" id="{F1B454CD-C881-3CD8-B7A2-24DA574D722A}"/>
              </a:ext>
            </a:extLst>
          </p:cNvPr>
          <p:cNvSpPr txBox="1"/>
          <p:nvPr/>
        </p:nvSpPr>
        <p:spPr>
          <a:xfrm>
            <a:off x="4230188" y="4975518"/>
            <a:ext cx="2799259" cy="175432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dirty="0"/>
              <a:t>Storage for each VM</a:t>
            </a:r>
          </a:p>
          <a:p>
            <a:pPr marL="285750" indent="-285750">
              <a:buFont typeface="Arial" panose="020B0604020202020204" pitchFamily="34" charset="0"/>
              <a:buChar char="•"/>
            </a:pPr>
            <a:r>
              <a:rPr lang="en-US" dirty="0"/>
              <a:t>Ubuntu </a:t>
            </a:r>
            <a:r>
              <a:rPr lang="en-US" dirty="0">
                <a:sym typeface="Wingdings" pitchFamily="2" charset="2"/>
              </a:rPr>
              <a:t> 3.4 GB</a:t>
            </a:r>
            <a:endParaRPr lang="en-US" dirty="0"/>
          </a:p>
          <a:p>
            <a:pPr marL="285750" indent="-285750">
              <a:buFont typeface="Arial" panose="020B0604020202020204" pitchFamily="34" charset="0"/>
              <a:buChar char="•"/>
            </a:pPr>
            <a:r>
              <a:rPr lang="en-US" dirty="0"/>
              <a:t>Python 3.12 </a:t>
            </a:r>
            <a:r>
              <a:rPr lang="en-US" dirty="0">
                <a:sym typeface="Wingdings" pitchFamily="2" charset="2"/>
              </a:rPr>
              <a:t> 170MB</a:t>
            </a:r>
            <a:endParaRPr lang="en-US" dirty="0"/>
          </a:p>
          <a:p>
            <a:pPr marL="285750" indent="-285750">
              <a:buFont typeface="Arial" panose="020B0604020202020204" pitchFamily="34" charset="0"/>
              <a:buChar char="•"/>
            </a:pPr>
            <a:r>
              <a:rPr lang="en-US" dirty="0"/>
              <a:t>pyenv </a:t>
            </a:r>
            <a:r>
              <a:rPr lang="en-US" dirty="0">
                <a:sym typeface="Wingdings" pitchFamily="2" charset="2"/>
              </a:rPr>
              <a:t> 14MB</a:t>
            </a:r>
            <a:endParaRPr lang="en-US" dirty="0"/>
          </a:p>
          <a:p>
            <a:pPr marL="285750" indent="-285750">
              <a:buFont typeface="Arial" panose="020B0604020202020204" pitchFamily="34" charset="0"/>
              <a:buChar char="•"/>
            </a:pPr>
            <a:r>
              <a:rPr lang="en-US" dirty="0"/>
              <a:t>Jupyter server </a:t>
            </a:r>
            <a:r>
              <a:rPr lang="en-US" dirty="0">
                <a:sym typeface="Wingdings" pitchFamily="2" charset="2"/>
              </a:rPr>
              <a:t> 4GB</a:t>
            </a:r>
          </a:p>
          <a:p>
            <a:pPr marL="285750" indent="-285750">
              <a:buFont typeface="Arial" panose="020B0604020202020204" pitchFamily="34" charset="0"/>
              <a:buChar char="•"/>
            </a:pPr>
            <a:r>
              <a:rPr lang="en-US" dirty="0">
                <a:sym typeface="Wingdings" pitchFamily="2" charset="2"/>
              </a:rPr>
              <a:t>Notebooks (up to 25MB)</a:t>
            </a:r>
            <a:endParaRPr lang="en-US" dirty="0"/>
          </a:p>
        </p:txBody>
      </p:sp>
      <p:sp>
        <p:nvSpPr>
          <p:cNvPr id="28" name="TextBox 27">
            <a:extLst>
              <a:ext uri="{FF2B5EF4-FFF2-40B4-BE49-F238E27FC236}">
                <a16:creationId xmlns:a16="http://schemas.microsoft.com/office/drawing/2014/main" id="{B6B98DF2-01F7-DD3D-2CA3-C7F084A39674}"/>
              </a:ext>
            </a:extLst>
          </p:cNvPr>
          <p:cNvSpPr txBox="1"/>
          <p:nvPr/>
        </p:nvSpPr>
        <p:spPr>
          <a:xfrm>
            <a:off x="3799218" y="1574999"/>
            <a:ext cx="3972427" cy="369332"/>
          </a:xfrm>
          <a:prstGeom prst="rect">
            <a:avLst/>
          </a:prstGeom>
          <a:noFill/>
        </p:spPr>
        <p:txBody>
          <a:bodyPr wrap="square" rtlCol="0">
            <a:spAutoFit/>
          </a:bodyPr>
          <a:lstStyle/>
          <a:p>
            <a:r>
              <a:rPr lang="en-US" dirty="0"/>
              <a:t>3 redundant VMs for high availability</a:t>
            </a:r>
          </a:p>
        </p:txBody>
      </p:sp>
      <p:sp>
        <p:nvSpPr>
          <p:cNvPr id="30" name="TextBox 29">
            <a:extLst>
              <a:ext uri="{FF2B5EF4-FFF2-40B4-BE49-F238E27FC236}">
                <a16:creationId xmlns:a16="http://schemas.microsoft.com/office/drawing/2014/main" id="{ED338989-22DD-C0BC-5EF0-CE56DF064DA0}"/>
              </a:ext>
            </a:extLst>
          </p:cNvPr>
          <p:cNvSpPr txBox="1"/>
          <p:nvPr/>
        </p:nvSpPr>
        <p:spPr>
          <a:xfrm>
            <a:off x="1339404" y="4981498"/>
            <a:ext cx="2648289" cy="147732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dirty="0"/>
              <a:t>CPU required for each VM</a:t>
            </a:r>
          </a:p>
          <a:p>
            <a:pPr marL="285750" indent="-285750">
              <a:buFont typeface="Arial" panose="020B0604020202020204" pitchFamily="34" charset="0"/>
              <a:buChar char="•"/>
            </a:pPr>
            <a:r>
              <a:rPr lang="en-US" dirty="0"/>
              <a:t>OS</a:t>
            </a:r>
          </a:p>
          <a:p>
            <a:pPr marL="285750" indent="-285750">
              <a:buFont typeface="Arial" panose="020B0604020202020204" pitchFamily="34" charset="0"/>
              <a:buChar char="•"/>
            </a:pPr>
            <a:r>
              <a:rPr lang="en-US" dirty="0"/>
              <a:t>Services</a:t>
            </a:r>
          </a:p>
          <a:p>
            <a:pPr marL="285750" indent="-285750">
              <a:buFont typeface="Arial" panose="020B0604020202020204" pitchFamily="34" charset="0"/>
              <a:buChar char="•"/>
            </a:pPr>
            <a:r>
              <a:rPr lang="en-US" dirty="0"/>
              <a:t>Processes</a:t>
            </a:r>
          </a:p>
          <a:p>
            <a:pPr marL="285750" indent="-285750">
              <a:buFont typeface="Arial" panose="020B0604020202020204" pitchFamily="34" charset="0"/>
              <a:buChar char="•"/>
            </a:pPr>
            <a:r>
              <a:rPr lang="en-US" dirty="0"/>
              <a:t>Applications</a:t>
            </a:r>
          </a:p>
        </p:txBody>
      </p:sp>
      <p:sp>
        <p:nvSpPr>
          <p:cNvPr id="31" name="TextBox 30">
            <a:extLst>
              <a:ext uri="{FF2B5EF4-FFF2-40B4-BE49-F238E27FC236}">
                <a16:creationId xmlns:a16="http://schemas.microsoft.com/office/drawing/2014/main" id="{862514DA-B3CA-122B-D497-5FBB6B9C78E2}"/>
              </a:ext>
            </a:extLst>
          </p:cNvPr>
          <p:cNvSpPr txBox="1"/>
          <p:nvPr/>
        </p:nvSpPr>
        <p:spPr>
          <a:xfrm>
            <a:off x="7215012" y="4994022"/>
            <a:ext cx="2799259" cy="120032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dirty="0"/>
              <a:t>Network for each VM</a:t>
            </a:r>
          </a:p>
          <a:p>
            <a:pPr marL="285750" indent="-285750">
              <a:buFont typeface="Arial" panose="020B0604020202020204" pitchFamily="34" charset="0"/>
              <a:buChar char="•"/>
            </a:pPr>
            <a:r>
              <a:rPr lang="en-US" dirty="0"/>
              <a:t>Net</a:t>
            </a:r>
            <a:r>
              <a:rPr lang="en-US" dirty="0">
                <a:sym typeface="Wingdings" pitchFamily="2" charset="2"/>
              </a:rPr>
              <a:t>work interface (NIC)</a:t>
            </a:r>
          </a:p>
          <a:p>
            <a:pPr marL="285750" indent="-285750">
              <a:buFont typeface="Arial" panose="020B0604020202020204" pitchFamily="34" charset="0"/>
              <a:buChar char="•"/>
            </a:pPr>
            <a:r>
              <a:rPr lang="en-US" dirty="0">
                <a:sym typeface="Wingdings" pitchFamily="2" charset="2"/>
              </a:rPr>
              <a:t>IP address for each VM- can get expensive</a:t>
            </a:r>
            <a:endParaRPr lang="en-US" dirty="0"/>
          </a:p>
        </p:txBody>
      </p:sp>
      <p:cxnSp>
        <p:nvCxnSpPr>
          <p:cNvPr id="33" name="Elbow Connector 32">
            <a:extLst>
              <a:ext uri="{FF2B5EF4-FFF2-40B4-BE49-F238E27FC236}">
                <a16:creationId xmlns:a16="http://schemas.microsoft.com/office/drawing/2014/main" id="{EBCE1044-FB66-2E33-7FA2-8229852787DC}"/>
              </a:ext>
            </a:extLst>
          </p:cNvPr>
          <p:cNvCxnSpPr/>
          <p:nvPr/>
        </p:nvCxnSpPr>
        <p:spPr>
          <a:xfrm rot="10800000" flipV="1">
            <a:off x="2478505" y="4243222"/>
            <a:ext cx="1509188" cy="732295"/>
          </a:xfrm>
          <a:prstGeom prst="bentConnector3">
            <a:avLst>
              <a:gd name="adj1" fmla="val 101022"/>
            </a:avLst>
          </a:prstGeom>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1179B6C-E4C9-779F-19A1-8A427830D18C}"/>
              </a:ext>
            </a:extLst>
          </p:cNvPr>
          <p:cNvCxnSpPr>
            <a:cxnSpLocks/>
            <a:endCxn id="31" idx="0"/>
          </p:cNvCxnSpPr>
          <p:nvPr/>
        </p:nvCxnSpPr>
        <p:spPr>
          <a:xfrm>
            <a:off x="7299972" y="4243222"/>
            <a:ext cx="1314670" cy="7508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C9A53B9-C1F9-DAC8-027A-42AF197A3416}"/>
              </a:ext>
            </a:extLst>
          </p:cNvPr>
          <p:cNvCxnSpPr>
            <a:stCxn id="11" idx="2"/>
            <a:endCxn id="27" idx="0"/>
          </p:cNvCxnSpPr>
          <p:nvPr/>
        </p:nvCxnSpPr>
        <p:spPr>
          <a:xfrm>
            <a:off x="5629818" y="4775403"/>
            <a:ext cx="0" cy="2001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971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B830-4E99-C7AE-C745-26D51C7EED14}"/>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VM Limitations</a:t>
            </a:r>
          </a:p>
        </p:txBody>
      </p:sp>
      <p:graphicFrame>
        <p:nvGraphicFramePr>
          <p:cNvPr id="5" name="Content Placeholder 2">
            <a:extLst>
              <a:ext uri="{FF2B5EF4-FFF2-40B4-BE49-F238E27FC236}">
                <a16:creationId xmlns:a16="http://schemas.microsoft.com/office/drawing/2014/main" id="{FE4EA85B-DE10-54F1-EC97-F7BE1398393C}"/>
              </a:ext>
            </a:extLst>
          </p:cNvPr>
          <p:cNvGraphicFramePr>
            <a:graphicFrameLocks noGrp="1"/>
          </p:cNvGraphicFramePr>
          <p:nvPr>
            <p:ph idx="1"/>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386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2EBC-1B27-7752-B620-813B28F39B97}"/>
              </a:ext>
            </a:extLst>
          </p:cNvPr>
          <p:cNvSpPr>
            <a:spLocks noGrp="1"/>
          </p:cNvSpPr>
          <p:nvPr>
            <p:ph type="title"/>
          </p:nvPr>
        </p:nvSpPr>
        <p:spPr>
          <a:xfrm>
            <a:off x="1143022" y="1872915"/>
            <a:ext cx="9905955" cy="3429000"/>
          </a:xfrm>
        </p:spPr>
        <p:txBody>
          <a:bodyPr/>
          <a:lstStyle/>
          <a:p>
            <a:r>
              <a:rPr lang="en-US" dirty="0">
                <a:solidFill>
                  <a:schemeClr val="accent2"/>
                </a:solidFill>
              </a:rPr>
              <a:t>Containers!</a:t>
            </a:r>
          </a:p>
        </p:txBody>
      </p:sp>
    </p:spTree>
    <p:extLst>
      <p:ext uri="{BB962C8B-B14F-4D97-AF65-F5344CB8AC3E}">
        <p14:creationId xmlns:p14="http://schemas.microsoft.com/office/powerpoint/2010/main" val="1420703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C461-A2C1-83F8-8D27-93FCC3715B4A}"/>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2465FC33-B5D4-EE43-2BCC-A74DC92255B8}"/>
              </a:ext>
            </a:extLst>
          </p:cNvPr>
          <p:cNvSpPr>
            <a:spLocks noGrp="1"/>
          </p:cNvSpPr>
          <p:nvPr>
            <p:ph idx="1"/>
          </p:nvPr>
        </p:nvSpPr>
        <p:spPr>
          <a:xfrm>
            <a:off x="1141413" y="2097088"/>
            <a:ext cx="9905999" cy="2047343"/>
          </a:xfrm>
        </p:spPr>
        <p:txBody>
          <a:bodyPr>
            <a:normAutofit fontScale="92500" lnSpcReduction="20000"/>
          </a:bodyPr>
          <a:lstStyle/>
          <a:p>
            <a:r>
              <a:rPr lang="en-US" dirty="0"/>
              <a:t>Containers are </a:t>
            </a:r>
            <a:r>
              <a:rPr lang="en-US" dirty="0">
                <a:solidFill>
                  <a:schemeClr val="accent2"/>
                </a:solidFill>
              </a:rPr>
              <a:t>encapsulated</a:t>
            </a:r>
            <a:r>
              <a:rPr lang="en-US" dirty="0"/>
              <a:t>, </a:t>
            </a:r>
            <a:r>
              <a:rPr lang="en-US" dirty="0">
                <a:solidFill>
                  <a:schemeClr val="accent1"/>
                </a:solidFill>
              </a:rPr>
              <a:t>individually deployable </a:t>
            </a:r>
            <a:r>
              <a:rPr lang="en-US" dirty="0"/>
              <a:t>components running as </a:t>
            </a:r>
            <a:r>
              <a:rPr lang="en-US" dirty="0">
                <a:solidFill>
                  <a:schemeClr val="accent3"/>
                </a:solidFill>
              </a:rPr>
              <a:t>isolated instances </a:t>
            </a:r>
            <a:r>
              <a:rPr lang="en-US" dirty="0"/>
              <a:t>on the same operating system with virtualization happening on the OS level. </a:t>
            </a:r>
          </a:p>
          <a:p>
            <a:r>
              <a:rPr lang="en-US" dirty="0"/>
              <a:t>A container is a </a:t>
            </a:r>
            <a:r>
              <a:rPr lang="en-US" dirty="0">
                <a:solidFill>
                  <a:schemeClr val="accent2"/>
                </a:solidFill>
              </a:rPr>
              <a:t>sandboxed process</a:t>
            </a:r>
            <a:r>
              <a:rPr lang="en-US" dirty="0"/>
              <a:t> running on a host machine that is </a:t>
            </a:r>
            <a:r>
              <a:rPr lang="en-US" dirty="0">
                <a:solidFill>
                  <a:schemeClr val="accent2"/>
                </a:solidFill>
              </a:rPr>
              <a:t>isolated from all other processes</a:t>
            </a:r>
            <a:r>
              <a:rPr lang="en-US" dirty="0"/>
              <a:t> running on that host machine. </a:t>
            </a:r>
          </a:p>
          <a:p>
            <a:endParaRPr lang="en-US" dirty="0"/>
          </a:p>
        </p:txBody>
      </p:sp>
      <p:grpSp>
        <p:nvGrpSpPr>
          <p:cNvPr id="4" name="Group 3">
            <a:extLst>
              <a:ext uri="{FF2B5EF4-FFF2-40B4-BE49-F238E27FC236}">
                <a16:creationId xmlns:a16="http://schemas.microsoft.com/office/drawing/2014/main" id="{081DB897-27DC-FF8C-7881-1C436C038FF9}"/>
              </a:ext>
            </a:extLst>
          </p:cNvPr>
          <p:cNvGrpSpPr/>
          <p:nvPr/>
        </p:nvGrpSpPr>
        <p:grpSpPr>
          <a:xfrm>
            <a:off x="4113189" y="4748465"/>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A4CEB3DA-6536-7623-8DA5-07B51C27D7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48054912-A9C5-41A2-18E4-AD7DAB0F0B1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7" name="Group 6">
            <a:extLst>
              <a:ext uri="{FF2B5EF4-FFF2-40B4-BE49-F238E27FC236}">
                <a16:creationId xmlns:a16="http://schemas.microsoft.com/office/drawing/2014/main" id="{F5ACA875-5571-07A4-6B90-9E54538F9540}"/>
              </a:ext>
            </a:extLst>
          </p:cNvPr>
          <p:cNvGrpSpPr/>
          <p:nvPr/>
        </p:nvGrpSpPr>
        <p:grpSpPr>
          <a:xfrm>
            <a:off x="5444684" y="4748465"/>
            <a:ext cx="966791" cy="887346"/>
            <a:chOff x="8252605" y="3633061"/>
            <a:chExt cx="1929539" cy="1929539"/>
          </a:xfrm>
        </p:grpSpPr>
        <p:pic>
          <p:nvPicPr>
            <p:cNvPr id="8" name="Picture 7" descr="A close-up of a blue shipping container&#10;&#10;Description automatically generated">
              <a:extLst>
                <a:ext uri="{FF2B5EF4-FFF2-40B4-BE49-F238E27FC236}">
                  <a16:creationId xmlns:a16="http://schemas.microsoft.com/office/drawing/2014/main" id="{3F4A075F-CF50-5E0F-F341-EB18AB81F9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9" name="Picture 8" descr="A black and white drawing of a cube&#10;&#10;Description automatically generated">
              <a:extLst>
                <a:ext uri="{FF2B5EF4-FFF2-40B4-BE49-F238E27FC236}">
                  <a16:creationId xmlns:a16="http://schemas.microsoft.com/office/drawing/2014/main" id="{E84735BF-B69F-CE96-221F-18E4508A953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grpSp>
        <p:nvGrpSpPr>
          <p:cNvPr id="10" name="Group 9">
            <a:extLst>
              <a:ext uri="{FF2B5EF4-FFF2-40B4-BE49-F238E27FC236}">
                <a16:creationId xmlns:a16="http://schemas.microsoft.com/office/drawing/2014/main" id="{A9F31EBE-7F5D-915E-0218-968C4FE4711A}"/>
              </a:ext>
            </a:extLst>
          </p:cNvPr>
          <p:cNvGrpSpPr/>
          <p:nvPr/>
        </p:nvGrpSpPr>
        <p:grpSpPr>
          <a:xfrm>
            <a:off x="6776179" y="4748465"/>
            <a:ext cx="966791" cy="887346"/>
            <a:chOff x="8252605" y="3633061"/>
            <a:chExt cx="1929539" cy="1929539"/>
          </a:xfrm>
        </p:grpSpPr>
        <p:pic>
          <p:nvPicPr>
            <p:cNvPr id="11" name="Picture 10" descr="A close-up of a blue shipping container&#10;&#10;Description automatically generated">
              <a:extLst>
                <a:ext uri="{FF2B5EF4-FFF2-40B4-BE49-F238E27FC236}">
                  <a16:creationId xmlns:a16="http://schemas.microsoft.com/office/drawing/2014/main" id="{9A045862-B771-EB82-A661-633195FD1D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12" name="Picture 11" descr="A black and white drawing of a cube&#10;&#10;Description automatically generated">
              <a:extLst>
                <a:ext uri="{FF2B5EF4-FFF2-40B4-BE49-F238E27FC236}">
                  <a16:creationId xmlns:a16="http://schemas.microsoft.com/office/drawing/2014/main" id="{23501D1D-4367-8698-8921-B7F8786491C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13" name="Rectangle 12">
            <a:extLst>
              <a:ext uri="{FF2B5EF4-FFF2-40B4-BE49-F238E27FC236}">
                <a16:creationId xmlns:a16="http://schemas.microsoft.com/office/drawing/2014/main" id="{E411F948-CF7D-FF3A-F061-08CD9D6BABDD}"/>
              </a:ext>
            </a:extLst>
          </p:cNvPr>
          <p:cNvSpPr/>
          <p:nvPr/>
        </p:nvSpPr>
        <p:spPr>
          <a:xfrm>
            <a:off x="4113189" y="6021686"/>
            <a:ext cx="3629781" cy="3007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Operating System</a:t>
            </a:r>
          </a:p>
        </p:txBody>
      </p:sp>
      <p:sp>
        <p:nvSpPr>
          <p:cNvPr id="14" name="TextBox 13">
            <a:extLst>
              <a:ext uri="{FF2B5EF4-FFF2-40B4-BE49-F238E27FC236}">
                <a16:creationId xmlns:a16="http://schemas.microsoft.com/office/drawing/2014/main" id="{D17B3713-5A18-3522-25EB-A3CB5E17B1AA}"/>
              </a:ext>
            </a:extLst>
          </p:cNvPr>
          <p:cNvSpPr txBox="1"/>
          <p:nvPr/>
        </p:nvSpPr>
        <p:spPr>
          <a:xfrm>
            <a:off x="3957627" y="4299602"/>
            <a:ext cx="1277914" cy="369332"/>
          </a:xfrm>
          <a:prstGeom prst="rect">
            <a:avLst/>
          </a:prstGeom>
          <a:noFill/>
        </p:spPr>
        <p:txBody>
          <a:bodyPr wrap="square" rtlCol="0">
            <a:spAutoFit/>
          </a:bodyPr>
          <a:lstStyle/>
          <a:p>
            <a:r>
              <a:rPr lang="en-US" dirty="0"/>
              <a:t>Container A</a:t>
            </a:r>
          </a:p>
        </p:txBody>
      </p:sp>
      <p:sp>
        <p:nvSpPr>
          <p:cNvPr id="15" name="TextBox 14">
            <a:extLst>
              <a:ext uri="{FF2B5EF4-FFF2-40B4-BE49-F238E27FC236}">
                <a16:creationId xmlns:a16="http://schemas.microsoft.com/office/drawing/2014/main" id="{DBE78B7D-EDD3-5F41-B3F2-E205FAE14944}"/>
              </a:ext>
            </a:extLst>
          </p:cNvPr>
          <p:cNvSpPr txBox="1"/>
          <p:nvPr/>
        </p:nvSpPr>
        <p:spPr>
          <a:xfrm>
            <a:off x="5289122" y="4296830"/>
            <a:ext cx="1253869" cy="369332"/>
          </a:xfrm>
          <a:prstGeom prst="rect">
            <a:avLst/>
          </a:prstGeom>
          <a:noFill/>
        </p:spPr>
        <p:txBody>
          <a:bodyPr wrap="square" rtlCol="0">
            <a:spAutoFit/>
          </a:bodyPr>
          <a:lstStyle/>
          <a:p>
            <a:r>
              <a:rPr lang="en-US" dirty="0"/>
              <a:t>Container B</a:t>
            </a:r>
          </a:p>
        </p:txBody>
      </p:sp>
      <p:sp>
        <p:nvSpPr>
          <p:cNvPr id="16" name="TextBox 15">
            <a:extLst>
              <a:ext uri="{FF2B5EF4-FFF2-40B4-BE49-F238E27FC236}">
                <a16:creationId xmlns:a16="http://schemas.microsoft.com/office/drawing/2014/main" id="{1B3BE5FA-380E-5448-71D1-B217740791C1}"/>
              </a:ext>
            </a:extLst>
          </p:cNvPr>
          <p:cNvSpPr txBox="1"/>
          <p:nvPr/>
        </p:nvSpPr>
        <p:spPr>
          <a:xfrm>
            <a:off x="6632639" y="4282671"/>
            <a:ext cx="1277914" cy="369332"/>
          </a:xfrm>
          <a:prstGeom prst="rect">
            <a:avLst/>
          </a:prstGeom>
          <a:noFill/>
        </p:spPr>
        <p:txBody>
          <a:bodyPr wrap="square" rtlCol="0">
            <a:spAutoFit/>
          </a:bodyPr>
          <a:lstStyle/>
          <a:p>
            <a:r>
              <a:rPr lang="en-US" dirty="0"/>
              <a:t>Container C</a:t>
            </a:r>
          </a:p>
        </p:txBody>
      </p:sp>
      <p:sp>
        <p:nvSpPr>
          <p:cNvPr id="17" name="Rectangle 16">
            <a:extLst>
              <a:ext uri="{FF2B5EF4-FFF2-40B4-BE49-F238E27FC236}">
                <a16:creationId xmlns:a16="http://schemas.microsoft.com/office/drawing/2014/main" id="{F0533497-D944-62B5-736C-83640E960647}"/>
              </a:ext>
            </a:extLst>
          </p:cNvPr>
          <p:cNvSpPr/>
          <p:nvPr/>
        </p:nvSpPr>
        <p:spPr>
          <a:xfrm>
            <a:off x="4113189" y="5664837"/>
            <a:ext cx="3629781" cy="300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Tree>
    <p:extLst>
      <p:ext uri="{BB962C8B-B14F-4D97-AF65-F5344CB8AC3E}">
        <p14:creationId xmlns:p14="http://schemas.microsoft.com/office/powerpoint/2010/main" val="1517426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48D-0293-D7E9-ECCF-F74E0DAB7FD2}"/>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E5793F05-7B78-014A-D9ED-264B11D85B9D}"/>
              </a:ext>
            </a:extLst>
          </p:cNvPr>
          <p:cNvSpPr>
            <a:spLocks noGrp="1"/>
          </p:cNvSpPr>
          <p:nvPr>
            <p:ph idx="1"/>
          </p:nvPr>
        </p:nvSpPr>
        <p:spPr>
          <a:xfrm>
            <a:off x="1141412" y="2249487"/>
            <a:ext cx="10479974" cy="1715793"/>
          </a:xfrm>
        </p:spPr>
        <p:txBody>
          <a:bodyPr/>
          <a:lstStyle/>
          <a:p>
            <a:r>
              <a:rPr lang="en-US" dirty="0"/>
              <a:t>For modern applications, containers have become the default unit of deployment</a:t>
            </a:r>
          </a:p>
          <a:p>
            <a:r>
              <a:rPr lang="en-US" dirty="0"/>
              <a:t>They </a:t>
            </a:r>
            <a:r>
              <a:rPr lang="en-US" dirty="0">
                <a:solidFill>
                  <a:schemeClr val="accent2"/>
                </a:solidFill>
              </a:rPr>
              <a:t>encapsulate</a:t>
            </a:r>
            <a:r>
              <a:rPr lang="en-US" dirty="0"/>
              <a:t> the application code, its runtime, dependencies, system libraries, </a:t>
            </a:r>
          </a:p>
          <a:p>
            <a:r>
              <a:rPr lang="en-US" dirty="0"/>
              <a:t>Fast startup time </a:t>
            </a:r>
            <a:r>
              <a:rPr lang="en-US" dirty="0">
                <a:sym typeface="Wingdings" pitchFamily="2" charset="2"/>
              </a:rPr>
              <a:t> ideal for scale-out scenarios</a:t>
            </a:r>
            <a:endParaRPr lang="en-US" dirty="0"/>
          </a:p>
        </p:txBody>
      </p:sp>
      <p:grpSp>
        <p:nvGrpSpPr>
          <p:cNvPr id="4" name="Group 3">
            <a:extLst>
              <a:ext uri="{FF2B5EF4-FFF2-40B4-BE49-F238E27FC236}">
                <a16:creationId xmlns:a16="http://schemas.microsoft.com/office/drawing/2014/main" id="{558BC29D-F7E9-D6FB-A2CF-35CB13F9CC8D}"/>
              </a:ext>
            </a:extLst>
          </p:cNvPr>
          <p:cNvGrpSpPr/>
          <p:nvPr/>
        </p:nvGrpSpPr>
        <p:grpSpPr>
          <a:xfrm>
            <a:off x="8170253" y="4020344"/>
            <a:ext cx="2877158" cy="2555727"/>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9560634B-258E-0042-B83B-CE0150E358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36D7B9C5-4279-F95B-E0CA-482F52F22A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sp>
        <p:nvSpPr>
          <p:cNvPr id="7" name="Line Callout 2 (Border and Accent Bar) 6">
            <a:extLst>
              <a:ext uri="{FF2B5EF4-FFF2-40B4-BE49-F238E27FC236}">
                <a16:creationId xmlns:a16="http://schemas.microsoft.com/office/drawing/2014/main" id="{B2A56382-FA08-5BB5-62C0-E306EE8EC437}"/>
              </a:ext>
            </a:extLst>
          </p:cNvPr>
          <p:cNvSpPr/>
          <p:nvPr/>
        </p:nvSpPr>
        <p:spPr>
          <a:xfrm rot="10800000">
            <a:off x="4728410" y="4916314"/>
            <a:ext cx="1961147" cy="1376202"/>
          </a:xfrm>
          <a:prstGeom prst="accentBorderCallout2">
            <a:avLst>
              <a:gd name="adj1" fmla="val 53634"/>
              <a:gd name="adj2" fmla="val -9963"/>
              <a:gd name="adj3" fmla="val 45882"/>
              <a:gd name="adj4" fmla="val -35145"/>
              <a:gd name="adj5" fmla="val 50484"/>
              <a:gd name="adj6" fmla="val -12384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0B993233-3035-FC06-BE68-CADD2A24AAE4}"/>
              </a:ext>
            </a:extLst>
          </p:cNvPr>
          <p:cNvSpPr txBox="1"/>
          <p:nvPr/>
        </p:nvSpPr>
        <p:spPr>
          <a:xfrm>
            <a:off x="4980258" y="5039153"/>
            <a:ext cx="1444626" cy="1200329"/>
          </a:xfrm>
          <a:prstGeom prst="rect">
            <a:avLst/>
          </a:prstGeom>
          <a:noFill/>
        </p:spPr>
        <p:txBody>
          <a:bodyPr wrap="none" rtlCol="0">
            <a:spAutoFit/>
          </a:bodyPr>
          <a:lstStyle/>
          <a:p>
            <a:r>
              <a:rPr lang="en-US" dirty="0">
                <a:solidFill>
                  <a:schemeClr val="bg1"/>
                </a:solidFill>
              </a:rPr>
              <a:t>app</a:t>
            </a:r>
          </a:p>
          <a:p>
            <a:r>
              <a:rPr lang="en-US" dirty="0">
                <a:solidFill>
                  <a:schemeClr val="bg1"/>
                </a:solidFill>
              </a:rPr>
              <a:t>runtime</a:t>
            </a:r>
          </a:p>
          <a:p>
            <a:r>
              <a:rPr lang="en-US" dirty="0">
                <a:solidFill>
                  <a:schemeClr val="bg1"/>
                </a:solidFill>
              </a:rPr>
              <a:t>dependencies</a:t>
            </a:r>
          </a:p>
          <a:p>
            <a:r>
              <a:rPr lang="en-US" dirty="0">
                <a:solidFill>
                  <a:schemeClr val="bg1"/>
                </a:solidFill>
              </a:rPr>
              <a:t>libraries</a:t>
            </a:r>
          </a:p>
        </p:txBody>
      </p:sp>
      <p:pic>
        <p:nvPicPr>
          <p:cNvPr id="10" name="Graphic 9" descr="Checkbox Checked with solid fill">
            <a:extLst>
              <a:ext uri="{FF2B5EF4-FFF2-40B4-BE49-F238E27FC236}">
                <a16:creationId xmlns:a16="http://schemas.microsoft.com/office/drawing/2014/main" id="{330BB882-A7FF-DF46-B070-89A1713392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4986117"/>
            <a:ext cx="510689" cy="510689"/>
          </a:xfrm>
          <a:prstGeom prst="rect">
            <a:avLst/>
          </a:prstGeom>
        </p:spPr>
      </p:pic>
      <p:pic>
        <p:nvPicPr>
          <p:cNvPr id="12" name="Graphic 11" descr="Checkbox Checked with solid fill">
            <a:extLst>
              <a:ext uri="{FF2B5EF4-FFF2-40B4-BE49-F238E27FC236}">
                <a16:creationId xmlns:a16="http://schemas.microsoft.com/office/drawing/2014/main" id="{D3E15B25-5801-CA68-2258-069547CA2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6476" y="5273219"/>
            <a:ext cx="514484" cy="514484"/>
          </a:xfrm>
          <a:prstGeom prst="rect">
            <a:avLst/>
          </a:prstGeom>
        </p:spPr>
      </p:pic>
      <p:pic>
        <p:nvPicPr>
          <p:cNvPr id="13" name="Graphic 12" descr="Checkbox Checked with solid fill">
            <a:extLst>
              <a:ext uri="{FF2B5EF4-FFF2-40B4-BE49-F238E27FC236}">
                <a16:creationId xmlns:a16="http://schemas.microsoft.com/office/drawing/2014/main" id="{0005050D-5F27-1448-1255-42608D03A8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875" y="5564335"/>
            <a:ext cx="514485" cy="514485"/>
          </a:xfrm>
          <a:prstGeom prst="rect">
            <a:avLst/>
          </a:prstGeom>
        </p:spPr>
      </p:pic>
      <p:pic>
        <p:nvPicPr>
          <p:cNvPr id="14" name="Graphic 13" descr="Checkbox Checked with solid fill">
            <a:extLst>
              <a:ext uri="{FF2B5EF4-FFF2-40B4-BE49-F238E27FC236}">
                <a16:creationId xmlns:a16="http://schemas.microsoft.com/office/drawing/2014/main" id="{24274EE9-3227-F02D-6917-36D4CDB15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9051" y="5848034"/>
            <a:ext cx="514485" cy="514485"/>
          </a:xfrm>
          <a:prstGeom prst="rect">
            <a:avLst/>
          </a:prstGeom>
        </p:spPr>
      </p:pic>
    </p:spTree>
    <p:extLst>
      <p:ext uri="{BB962C8B-B14F-4D97-AF65-F5344CB8AC3E}">
        <p14:creationId xmlns:p14="http://schemas.microsoft.com/office/powerpoint/2010/main" val="917694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AFBE-A91E-480E-F47F-162840DABF49}"/>
              </a:ext>
            </a:extLst>
          </p:cNvPr>
          <p:cNvSpPr>
            <a:spLocks noGrp="1"/>
          </p:cNvSpPr>
          <p:nvPr>
            <p:ph type="title"/>
          </p:nvPr>
        </p:nvSpPr>
        <p:spPr>
          <a:xfrm>
            <a:off x="1141413" y="618518"/>
            <a:ext cx="6534734" cy="1478570"/>
          </a:xfrm>
        </p:spPr>
        <p:txBody>
          <a:bodyPr/>
          <a:lstStyle/>
          <a:p>
            <a:r>
              <a:rPr lang="en-US" dirty="0"/>
              <a:t>What are Containers?</a:t>
            </a:r>
          </a:p>
        </p:txBody>
      </p:sp>
      <p:sp>
        <p:nvSpPr>
          <p:cNvPr id="3" name="Content Placeholder 2">
            <a:extLst>
              <a:ext uri="{FF2B5EF4-FFF2-40B4-BE49-F238E27FC236}">
                <a16:creationId xmlns:a16="http://schemas.microsoft.com/office/drawing/2014/main" id="{8489327A-C2B4-FA67-654F-0B765E90133A}"/>
              </a:ext>
            </a:extLst>
          </p:cNvPr>
          <p:cNvSpPr>
            <a:spLocks noGrp="1"/>
          </p:cNvSpPr>
          <p:nvPr>
            <p:ph idx="1"/>
          </p:nvPr>
        </p:nvSpPr>
        <p:spPr>
          <a:xfrm>
            <a:off x="982545" y="2417444"/>
            <a:ext cx="9905999" cy="3541714"/>
          </a:xfrm>
        </p:spPr>
        <p:txBody>
          <a:bodyPr>
            <a:normAutofit/>
          </a:bodyPr>
          <a:lstStyle/>
          <a:p>
            <a:r>
              <a:rPr lang="en-US" dirty="0"/>
              <a:t>A container is a runnable instance of an </a:t>
            </a:r>
            <a:r>
              <a:rPr lang="en-US" dirty="0">
                <a:solidFill>
                  <a:schemeClr val="accent1"/>
                </a:solidFill>
              </a:rPr>
              <a:t>image</a:t>
            </a:r>
            <a:r>
              <a:rPr lang="en-US" dirty="0"/>
              <a:t>. </a:t>
            </a:r>
          </a:p>
          <a:p>
            <a:r>
              <a:rPr lang="en-US" dirty="0"/>
              <a:t>Can be run on local machine, virtual machines, deployed to the cloud.</a:t>
            </a:r>
          </a:p>
          <a:p>
            <a:r>
              <a:rPr lang="en-US" dirty="0"/>
              <a:t>Containers are portable and can run on any OS</a:t>
            </a:r>
          </a:p>
          <a:p>
            <a:pPr lvl="1"/>
            <a:r>
              <a:rPr lang="en-US" dirty="0"/>
              <a:t>Image needs to be built for a particular platform (e.g., x86, ARM)</a:t>
            </a:r>
          </a:p>
          <a:p>
            <a:pPr lvl="1"/>
            <a:r>
              <a:rPr lang="en-US" dirty="0"/>
              <a:t>Can be built for multi-platform using </a:t>
            </a:r>
            <a:r>
              <a:rPr lang="en-US" dirty="0" err="1"/>
              <a:t>buildx</a:t>
            </a:r>
            <a:r>
              <a:rPr lang="en-US" dirty="0"/>
              <a:t>, not sure if we’ll use it this semester</a:t>
            </a:r>
          </a:p>
          <a:p>
            <a:r>
              <a:rPr lang="en-US" dirty="0"/>
              <a:t>A container runs its own software, binaries, configurations, etc.</a:t>
            </a:r>
          </a:p>
        </p:txBody>
      </p:sp>
      <p:grpSp>
        <p:nvGrpSpPr>
          <p:cNvPr id="4" name="Group 3">
            <a:extLst>
              <a:ext uri="{FF2B5EF4-FFF2-40B4-BE49-F238E27FC236}">
                <a16:creationId xmlns:a16="http://schemas.microsoft.com/office/drawing/2014/main" id="{A93BE3C7-92BF-5882-4490-077DD6F7CB57}"/>
              </a:ext>
            </a:extLst>
          </p:cNvPr>
          <p:cNvGrpSpPr/>
          <p:nvPr/>
        </p:nvGrpSpPr>
        <p:grpSpPr>
          <a:xfrm>
            <a:off x="10080620" y="2041361"/>
            <a:ext cx="966791" cy="887346"/>
            <a:chOff x="8252605" y="3633061"/>
            <a:chExt cx="1929539" cy="1929539"/>
          </a:xfrm>
        </p:grpSpPr>
        <p:pic>
          <p:nvPicPr>
            <p:cNvPr id="5" name="Picture 4" descr="A close-up of a blue shipping container&#10;&#10;Description automatically generated">
              <a:extLst>
                <a:ext uri="{FF2B5EF4-FFF2-40B4-BE49-F238E27FC236}">
                  <a16:creationId xmlns:a16="http://schemas.microsoft.com/office/drawing/2014/main" id="{EB3C7FC5-CBD1-B50D-CDE8-566FF72F2B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52605" y="3633061"/>
              <a:ext cx="1929539" cy="1929539"/>
            </a:xfrm>
            <a:prstGeom prst="rect">
              <a:avLst/>
            </a:prstGeom>
          </p:spPr>
        </p:pic>
        <p:pic>
          <p:nvPicPr>
            <p:cNvPr id="6" name="Picture 5" descr="A black and white drawing of a cube&#10;&#10;Description automatically generated">
              <a:extLst>
                <a:ext uri="{FF2B5EF4-FFF2-40B4-BE49-F238E27FC236}">
                  <a16:creationId xmlns:a16="http://schemas.microsoft.com/office/drawing/2014/main" id="{D0FAB564-EB23-3587-0D40-DB711509598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569674" y="3950130"/>
              <a:ext cx="1295400" cy="1295400"/>
            </a:xfrm>
            <a:prstGeom prst="rect">
              <a:avLst/>
            </a:prstGeom>
          </p:spPr>
        </p:pic>
      </p:grpSp>
      <p:pic>
        <p:nvPicPr>
          <p:cNvPr id="7" name="Graphic 6" descr="Paper outline">
            <a:extLst>
              <a:ext uri="{FF2B5EF4-FFF2-40B4-BE49-F238E27FC236}">
                <a16:creationId xmlns:a16="http://schemas.microsoft.com/office/drawing/2014/main" id="{14D5963D-8764-8224-0DD4-BDFBD97867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96275" y="1869970"/>
            <a:ext cx="1230128" cy="1230128"/>
          </a:xfrm>
          <a:prstGeom prst="rect">
            <a:avLst/>
          </a:prstGeom>
        </p:spPr>
      </p:pic>
      <p:sp>
        <p:nvSpPr>
          <p:cNvPr id="8" name="TextBox 7">
            <a:extLst>
              <a:ext uri="{FF2B5EF4-FFF2-40B4-BE49-F238E27FC236}">
                <a16:creationId xmlns:a16="http://schemas.microsoft.com/office/drawing/2014/main" id="{A4294DB6-02BC-6FD7-70BE-85056A7D9E8B}"/>
              </a:ext>
            </a:extLst>
          </p:cNvPr>
          <p:cNvSpPr txBox="1"/>
          <p:nvPr/>
        </p:nvSpPr>
        <p:spPr>
          <a:xfrm>
            <a:off x="8234377" y="2300368"/>
            <a:ext cx="753924" cy="369332"/>
          </a:xfrm>
          <a:prstGeom prst="rect">
            <a:avLst/>
          </a:prstGeom>
          <a:noFill/>
        </p:spPr>
        <p:txBody>
          <a:bodyPr wrap="none" rtlCol="0">
            <a:spAutoFit/>
          </a:bodyPr>
          <a:lstStyle/>
          <a:p>
            <a:r>
              <a:rPr lang="en-US" dirty="0"/>
              <a:t>Image</a:t>
            </a:r>
          </a:p>
        </p:txBody>
      </p:sp>
      <p:cxnSp>
        <p:nvCxnSpPr>
          <p:cNvPr id="10" name="Straight Arrow Connector 9">
            <a:extLst>
              <a:ext uri="{FF2B5EF4-FFF2-40B4-BE49-F238E27FC236}">
                <a16:creationId xmlns:a16="http://schemas.microsoft.com/office/drawing/2014/main" id="{A31CBD25-F7CB-30D5-6D44-6482DD6BDCCE}"/>
              </a:ext>
            </a:extLst>
          </p:cNvPr>
          <p:cNvCxnSpPr>
            <a:stCxn id="8" idx="3"/>
            <a:endCxn id="5" idx="1"/>
          </p:cNvCxnSpPr>
          <p:nvPr/>
        </p:nvCxnSpPr>
        <p:spPr>
          <a:xfrm>
            <a:off x="8988301" y="2485034"/>
            <a:ext cx="1092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39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C9D5-EAED-7879-FF1D-B3AC65AE4BAC}"/>
              </a:ext>
            </a:extLst>
          </p:cNvPr>
          <p:cNvSpPr>
            <a:spLocks noGrp="1"/>
          </p:cNvSpPr>
          <p:nvPr>
            <p:ph type="title"/>
          </p:nvPr>
        </p:nvSpPr>
        <p:spPr/>
        <p:txBody>
          <a:bodyPr/>
          <a:lstStyle/>
          <a:p>
            <a:r>
              <a:rPr lang="en-US" dirty="0"/>
              <a:t>Why Do We need Containers?</a:t>
            </a:r>
          </a:p>
        </p:txBody>
      </p:sp>
      <p:sp>
        <p:nvSpPr>
          <p:cNvPr id="3" name="Content Placeholder 2">
            <a:extLst>
              <a:ext uri="{FF2B5EF4-FFF2-40B4-BE49-F238E27FC236}">
                <a16:creationId xmlns:a16="http://schemas.microsoft.com/office/drawing/2014/main" id="{85255ADE-6948-3D66-76CE-4A147F43D89B}"/>
              </a:ext>
            </a:extLst>
          </p:cNvPr>
          <p:cNvSpPr>
            <a:spLocks noGrp="1"/>
          </p:cNvSpPr>
          <p:nvPr>
            <p:ph idx="1"/>
          </p:nvPr>
        </p:nvSpPr>
        <p:spPr/>
        <p:txBody>
          <a:bodyPr>
            <a:normAutofit/>
          </a:bodyPr>
          <a:lstStyle/>
          <a:p>
            <a:r>
              <a:rPr lang="en-US" dirty="0">
                <a:solidFill>
                  <a:schemeClr val="accent2"/>
                </a:solidFill>
              </a:rPr>
              <a:t>Deterministic Deployment: </a:t>
            </a:r>
          </a:p>
          <a:p>
            <a:r>
              <a:rPr lang="en-US" dirty="0"/>
              <a:t>Application needs to work consistently on multiple platforms and different hardware </a:t>
            </a:r>
          </a:p>
          <a:p>
            <a:pPr lvl="1"/>
            <a:r>
              <a:rPr lang="en-US" dirty="0"/>
              <a:t>VM</a:t>
            </a:r>
          </a:p>
          <a:p>
            <a:pPr lvl="1"/>
            <a:r>
              <a:rPr lang="en-US" dirty="0"/>
              <a:t>Data center</a:t>
            </a:r>
          </a:p>
          <a:p>
            <a:pPr lvl="1"/>
            <a:r>
              <a:rPr lang="en-US" dirty="0"/>
              <a:t>Public and private clouds</a:t>
            </a:r>
          </a:p>
          <a:p>
            <a:pPr lvl="1"/>
            <a:r>
              <a:rPr lang="en-US" dirty="0"/>
              <a:t>Dev,  test,  prod</a:t>
            </a:r>
          </a:p>
        </p:txBody>
      </p:sp>
    </p:spTree>
    <p:extLst>
      <p:ext uri="{BB962C8B-B14F-4D97-AF65-F5344CB8AC3E}">
        <p14:creationId xmlns:p14="http://schemas.microsoft.com/office/powerpoint/2010/main" val="1245657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A87B-0791-379D-2ABA-CCAF6AA165AC}"/>
              </a:ext>
            </a:extLst>
          </p:cNvPr>
          <p:cNvSpPr>
            <a:spLocks noGrp="1"/>
          </p:cNvSpPr>
          <p:nvPr>
            <p:ph type="title"/>
          </p:nvPr>
        </p:nvSpPr>
        <p:spPr>
          <a:xfrm>
            <a:off x="1143001" y="338700"/>
            <a:ext cx="9905998" cy="1478570"/>
          </a:xfrm>
        </p:spPr>
        <p:txBody>
          <a:bodyPr/>
          <a:lstStyle/>
          <a:p>
            <a:r>
              <a:rPr lang="en-US" sz="3600" dirty="0"/>
              <a:t>Containers vs Virtual machines</a:t>
            </a:r>
            <a:endParaRPr lang="en-US" dirty="0"/>
          </a:p>
        </p:txBody>
      </p:sp>
      <p:sp>
        <p:nvSpPr>
          <p:cNvPr id="3" name="Content Placeholder 2">
            <a:extLst>
              <a:ext uri="{FF2B5EF4-FFF2-40B4-BE49-F238E27FC236}">
                <a16:creationId xmlns:a16="http://schemas.microsoft.com/office/drawing/2014/main" id="{3DF05C77-31E2-3A7B-CB43-916674429008}"/>
              </a:ext>
            </a:extLst>
          </p:cNvPr>
          <p:cNvSpPr>
            <a:spLocks noGrp="1"/>
          </p:cNvSpPr>
          <p:nvPr>
            <p:ph idx="1"/>
          </p:nvPr>
        </p:nvSpPr>
        <p:spPr>
          <a:xfrm>
            <a:off x="448446" y="1965198"/>
            <a:ext cx="4621714" cy="3541714"/>
          </a:xfrm>
        </p:spPr>
        <p:txBody>
          <a:bodyPr/>
          <a:lstStyle/>
          <a:p>
            <a:pPr>
              <a:lnSpc>
                <a:spcPct val="110000"/>
              </a:lnSpc>
            </a:pPr>
            <a:r>
              <a:rPr lang="en-US" sz="1800" dirty="0"/>
              <a:t>VMs are provisioned with hypervisors</a:t>
            </a:r>
          </a:p>
          <a:p>
            <a:pPr lvl="1">
              <a:lnSpc>
                <a:spcPct val="110000"/>
              </a:lnSpc>
            </a:pPr>
            <a:r>
              <a:rPr lang="en-US" sz="1800" dirty="0"/>
              <a:t>Applications run inside a virtual machine on top of the guest OS</a:t>
            </a:r>
          </a:p>
          <a:p>
            <a:pPr>
              <a:lnSpc>
                <a:spcPct val="110000"/>
              </a:lnSpc>
            </a:pPr>
            <a:r>
              <a:rPr lang="en-US" sz="1800" dirty="0"/>
              <a:t>Containers </a:t>
            </a:r>
          </a:p>
          <a:p>
            <a:pPr lvl="1">
              <a:lnSpc>
                <a:spcPct val="110000"/>
              </a:lnSpc>
            </a:pPr>
            <a:r>
              <a:rPr lang="en-US" sz="1800" dirty="0"/>
              <a:t>Containers run directly as </a:t>
            </a:r>
            <a:r>
              <a:rPr lang="en-US" sz="1800" i="1" dirty="0"/>
              <a:t>processes</a:t>
            </a:r>
            <a:r>
              <a:rPr lang="en-US" sz="1800" dirty="0"/>
              <a:t> on the host OS</a:t>
            </a:r>
          </a:p>
          <a:p>
            <a:pPr lvl="1">
              <a:lnSpc>
                <a:spcPct val="110000"/>
              </a:lnSpc>
            </a:pPr>
            <a:r>
              <a:rPr lang="en-US" sz="1800" dirty="0"/>
              <a:t>No middle layers</a:t>
            </a:r>
          </a:p>
          <a:p>
            <a:pPr lvl="1">
              <a:lnSpc>
                <a:spcPct val="110000"/>
              </a:lnSpc>
            </a:pPr>
            <a:r>
              <a:rPr lang="en-US" sz="1800" dirty="0"/>
              <a:t>Very light footprint </a:t>
            </a:r>
            <a:r>
              <a:rPr lang="en-US" sz="1800" dirty="0">
                <a:sym typeface="Wingdings" pitchFamily="2" charset="2"/>
              </a:rPr>
              <a:t> pack a higher number of containers than VMs on the same physical machine</a:t>
            </a:r>
          </a:p>
          <a:p>
            <a:endParaRPr lang="en-US" dirty="0"/>
          </a:p>
        </p:txBody>
      </p:sp>
      <p:pic>
        <p:nvPicPr>
          <p:cNvPr id="4" name="Picture 3" descr="A diagram of containers&#10;&#10;Description automatically generated">
            <a:extLst>
              <a:ext uri="{FF2B5EF4-FFF2-40B4-BE49-F238E27FC236}">
                <a16:creationId xmlns:a16="http://schemas.microsoft.com/office/drawing/2014/main" id="{F863590F-D960-3C48-E3F5-7223D487CFB4}"/>
              </a:ext>
            </a:extLst>
          </p:cNvPr>
          <p:cNvPicPr>
            <a:picLocks noChangeAspect="1"/>
          </p:cNvPicPr>
          <p:nvPr/>
        </p:nvPicPr>
        <p:blipFill>
          <a:blip r:embed="rId2"/>
          <a:srcRect b="18385"/>
          <a:stretch/>
        </p:blipFill>
        <p:spPr>
          <a:xfrm>
            <a:off x="5070160" y="1817269"/>
            <a:ext cx="6889426" cy="3837573"/>
          </a:xfrm>
          <a:prstGeom prst="rect">
            <a:avLst/>
          </a:prstGeom>
        </p:spPr>
      </p:pic>
    </p:spTree>
    <p:extLst>
      <p:ext uri="{BB962C8B-B14F-4D97-AF65-F5344CB8AC3E}">
        <p14:creationId xmlns:p14="http://schemas.microsoft.com/office/powerpoint/2010/main" val="1621277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9559-7CAB-F3D0-8716-CBB180952ACE}"/>
              </a:ext>
            </a:extLst>
          </p:cNvPr>
          <p:cNvSpPr>
            <a:spLocks noGrp="1"/>
          </p:cNvSpPr>
          <p:nvPr>
            <p:ph type="title"/>
          </p:nvPr>
        </p:nvSpPr>
        <p:spPr/>
        <p:txBody>
          <a:bodyPr/>
          <a:lstStyle/>
          <a:p>
            <a:r>
              <a:rPr lang="en-US" dirty="0"/>
              <a:t>Containers vs virtual machines</a:t>
            </a:r>
          </a:p>
        </p:txBody>
      </p:sp>
      <p:pic>
        <p:nvPicPr>
          <p:cNvPr id="5" name="Picture 4" descr="A diagram of a software system&#10;&#10;Description automatically generated with medium confidence">
            <a:extLst>
              <a:ext uri="{FF2B5EF4-FFF2-40B4-BE49-F238E27FC236}">
                <a16:creationId xmlns:a16="http://schemas.microsoft.com/office/drawing/2014/main" id="{04254E40-FD97-7984-7A34-EA20B6EECC73}"/>
              </a:ext>
            </a:extLst>
          </p:cNvPr>
          <p:cNvPicPr>
            <a:picLocks noChangeAspect="1"/>
          </p:cNvPicPr>
          <p:nvPr/>
        </p:nvPicPr>
        <p:blipFill>
          <a:blip r:embed="rId2"/>
          <a:stretch>
            <a:fillRect/>
          </a:stretch>
        </p:blipFill>
        <p:spPr>
          <a:xfrm>
            <a:off x="1141413" y="1729642"/>
            <a:ext cx="10072636" cy="4509839"/>
          </a:xfrm>
          <a:prstGeom prst="rect">
            <a:avLst/>
          </a:prstGeom>
        </p:spPr>
      </p:pic>
    </p:spTree>
    <p:extLst>
      <p:ext uri="{BB962C8B-B14F-4D97-AF65-F5344CB8AC3E}">
        <p14:creationId xmlns:p14="http://schemas.microsoft.com/office/powerpoint/2010/main" val="353822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5787-D56F-D2E2-8DFE-27A62B788BD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690A6167-946D-7526-804F-F33027705930}"/>
              </a:ext>
            </a:extLst>
          </p:cNvPr>
          <p:cNvSpPr>
            <a:spLocks noGrp="1"/>
          </p:cNvSpPr>
          <p:nvPr>
            <p:ph idx="1"/>
          </p:nvPr>
        </p:nvSpPr>
        <p:spPr/>
        <p:txBody>
          <a:bodyPr>
            <a:normAutofit lnSpcReduction="10000"/>
          </a:bodyPr>
          <a:lstStyle/>
          <a:p>
            <a:pPr marL="0" indent="0">
              <a:buNone/>
            </a:pPr>
            <a:r>
              <a:rPr lang="en-US" sz="3200" dirty="0">
                <a:solidFill>
                  <a:schemeClr val="accent1"/>
                </a:solidFill>
              </a:rPr>
              <a:t>ON-DEMAND USAGE</a:t>
            </a:r>
          </a:p>
          <a:p>
            <a:pPr marL="0" indent="0">
              <a:buNone/>
            </a:pPr>
            <a:r>
              <a:rPr lang="en-US" dirty="0"/>
              <a:t>A cloud consumer can </a:t>
            </a:r>
            <a:r>
              <a:rPr lang="en-US" i="1" dirty="0">
                <a:solidFill>
                  <a:schemeClr val="accent1"/>
                </a:solidFill>
              </a:rPr>
              <a:t>autonomously</a:t>
            </a:r>
            <a:r>
              <a:rPr lang="en-US" dirty="0"/>
              <a:t> access cloud-based IT resources, and </a:t>
            </a:r>
            <a:r>
              <a:rPr lang="en-US" i="1" dirty="0">
                <a:solidFill>
                  <a:schemeClr val="accent1"/>
                </a:solidFill>
              </a:rPr>
              <a:t>self-provision</a:t>
            </a:r>
            <a:r>
              <a:rPr lang="en-US" dirty="0"/>
              <a:t> these resources.</a:t>
            </a:r>
          </a:p>
          <a:p>
            <a:pPr marL="0" indent="0">
              <a:buNone/>
            </a:pPr>
            <a:r>
              <a:rPr lang="en-US" dirty="0"/>
              <a:t>The customer doesn’t have to interact with the cloud provider. </a:t>
            </a:r>
          </a:p>
          <a:p>
            <a:pPr marL="0" indent="0">
              <a:buNone/>
            </a:pPr>
            <a:r>
              <a:rPr lang="en-US" dirty="0"/>
              <a:t>They can access their cloud accounts through a web self-service portal to view their cloud services, monitor their usage, and provision and de-provision services. </a:t>
            </a:r>
          </a:p>
          <a:p>
            <a:pPr marL="0" indent="0">
              <a:buNone/>
            </a:pPr>
            <a:endParaRPr lang="en-US" dirty="0"/>
          </a:p>
        </p:txBody>
      </p:sp>
    </p:spTree>
    <p:extLst>
      <p:ext uri="{BB962C8B-B14F-4D97-AF65-F5344CB8AC3E}">
        <p14:creationId xmlns:p14="http://schemas.microsoft.com/office/powerpoint/2010/main" val="2269719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DB96-58CB-5B6C-7357-4590A50D6123}"/>
              </a:ext>
            </a:extLst>
          </p:cNvPr>
          <p:cNvSpPr>
            <a:spLocks noGrp="1"/>
          </p:cNvSpPr>
          <p:nvPr>
            <p:ph type="title"/>
          </p:nvPr>
        </p:nvSpPr>
        <p:spPr/>
        <p:txBody>
          <a:bodyPr/>
          <a:lstStyle/>
          <a:p>
            <a:r>
              <a:rPr lang="en-US" dirty="0">
                <a:solidFill>
                  <a:schemeClr val="accent2"/>
                </a:solidFill>
              </a:rPr>
              <a:t>Images</a:t>
            </a:r>
          </a:p>
        </p:txBody>
      </p:sp>
      <p:sp>
        <p:nvSpPr>
          <p:cNvPr id="3" name="Text Placeholder 2">
            <a:extLst>
              <a:ext uri="{FF2B5EF4-FFF2-40B4-BE49-F238E27FC236}">
                <a16:creationId xmlns:a16="http://schemas.microsoft.com/office/drawing/2014/main" id="{A8DDE976-9ACE-E425-C7A8-19F4E4A3E20C}"/>
              </a:ext>
            </a:extLst>
          </p:cNvPr>
          <p:cNvSpPr>
            <a:spLocks noGrp="1"/>
          </p:cNvSpPr>
          <p:nvPr>
            <p:ph type="body" idx="1"/>
          </p:nvPr>
        </p:nvSpPr>
        <p:spPr/>
        <p:txBody>
          <a:bodyPr/>
          <a:lstStyle/>
          <a:p>
            <a:r>
              <a:rPr lang="en-US" dirty="0"/>
              <a:t>The blueprint for a container</a:t>
            </a:r>
          </a:p>
        </p:txBody>
      </p:sp>
    </p:spTree>
    <p:extLst>
      <p:ext uri="{BB962C8B-B14F-4D97-AF65-F5344CB8AC3E}">
        <p14:creationId xmlns:p14="http://schemas.microsoft.com/office/powerpoint/2010/main" val="3021445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E66-2088-7574-53CE-A3A1A9B3A336}"/>
              </a:ext>
            </a:extLst>
          </p:cNvPr>
          <p:cNvSpPr>
            <a:spLocks noGrp="1"/>
          </p:cNvSpPr>
          <p:nvPr>
            <p:ph type="title"/>
          </p:nvPr>
        </p:nvSpPr>
        <p:spPr/>
        <p:txBody>
          <a:bodyPr/>
          <a:lstStyle/>
          <a:p>
            <a:r>
              <a:rPr lang="en-US" dirty="0"/>
              <a:t>Images and Containers</a:t>
            </a:r>
          </a:p>
        </p:txBody>
      </p:sp>
      <p:sp>
        <p:nvSpPr>
          <p:cNvPr id="3" name="Content Placeholder 2">
            <a:extLst>
              <a:ext uri="{FF2B5EF4-FFF2-40B4-BE49-F238E27FC236}">
                <a16:creationId xmlns:a16="http://schemas.microsoft.com/office/drawing/2014/main" id="{C085048F-1CEC-7153-2D5F-FFBB38665CD1}"/>
              </a:ext>
            </a:extLst>
          </p:cNvPr>
          <p:cNvSpPr>
            <a:spLocks noGrp="1"/>
          </p:cNvSpPr>
          <p:nvPr>
            <p:ph idx="1"/>
          </p:nvPr>
        </p:nvSpPr>
        <p:spPr>
          <a:xfrm>
            <a:off x="1141412" y="2249487"/>
            <a:ext cx="9905999" cy="4079124"/>
          </a:xfrm>
        </p:spPr>
        <p:txBody>
          <a:bodyPr>
            <a:normAutofit lnSpcReduction="10000"/>
          </a:bodyPr>
          <a:lstStyle/>
          <a:p>
            <a:r>
              <a:rPr lang="en-US" dirty="0"/>
              <a:t>The box of our application code and its dependencies and libraries is called an </a:t>
            </a:r>
            <a:r>
              <a:rPr lang="en-US" dirty="0">
                <a:solidFill>
                  <a:srgbClr val="00B050"/>
                </a:solidFill>
              </a:rPr>
              <a:t>image</a:t>
            </a:r>
          </a:p>
          <a:p>
            <a:r>
              <a:rPr lang="en-US" dirty="0"/>
              <a:t>A running instance of this box is called a </a:t>
            </a:r>
            <a:r>
              <a:rPr lang="en-US" dirty="0">
                <a:solidFill>
                  <a:srgbClr val="00B050"/>
                </a:solidFill>
              </a:rPr>
              <a:t>container. </a:t>
            </a:r>
          </a:p>
          <a:p>
            <a:r>
              <a:rPr lang="en-US" dirty="0"/>
              <a:t>The image must contain everything needed to run an application: dependencies, configurations, scripts, binaries, etc. </a:t>
            </a:r>
          </a:p>
          <a:p>
            <a:r>
              <a:rPr lang="en-US" dirty="0"/>
              <a:t>The image also contains other configurations for the container, including environment variables, a default command to run, and other metadata.</a:t>
            </a:r>
          </a:p>
          <a:p>
            <a:r>
              <a:rPr lang="en-US" dirty="0"/>
              <a:t>A running container uses an </a:t>
            </a:r>
            <a:r>
              <a:rPr lang="en-US" dirty="0">
                <a:solidFill>
                  <a:schemeClr val="accent2"/>
                </a:solidFill>
              </a:rPr>
              <a:t>isolated filesystem</a:t>
            </a:r>
            <a:r>
              <a:rPr lang="en-US" dirty="0"/>
              <a:t>. </a:t>
            </a:r>
          </a:p>
        </p:txBody>
      </p:sp>
    </p:spTree>
    <p:extLst>
      <p:ext uri="{BB962C8B-B14F-4D97-AF65-F5344CB8AC3E}">
        <p14:creationId xmlns:p14="http://schemas.microsoft.com/office/powerpoint/2010/main" val="149842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2347-87AF-7199-D5F8-591712BBB0BA}"/>
              </a:ext>
            </a:extLst>
          </p:cNvPr>
          <p:cNvSpPr>
            <a:spLocks noGrp="1"/>
          </p:cNvSpPr>
          <p:nvPr>
            <p:ph type="title"/>
          </p:nvPr>
        </p:nvSpPr>
        <p:spPr/>
        <p:txBody>
          <a:bodyPr/>
          <a:lstStyle/>
          <a:p>
            <a:r>
              <a:rPr lang="en-US" dirty="0">
                <a:solidFill>
                  <a:schemeClr val="accent2"/>
                </a:solidFill>
              </a:rPr>
              <a:t>Container Registries</a:t>
            </a:r>
          </a:p>
        </p:txBody>
      </p:sp>
      <p:sp>
        <p:nvSpPr>
          <p:cNvPr id="3" name="Content Placeholder 2">
            <a:extLst>
              <a:ext uri="{FF2B5EF4-FFF2-40B4-BE49-F238E27FC236}">
                <a16:creationId xmlns:a16="http://schemas.microsoft.com/office/drawing/2014/main" id="{5A5904DF-0E3F-2DAD-E7B9-FEA2724DDCF5}"/>
              </a:ext>
            </a:extLst>
          </p:cNvPr>
          <p:cNvSpPr>
            <a:spLocks noGrp="1"/>
          </p:cNvSpPr>
          <p:nvPr>
            <p:ph idx="1"/>
          </p:nvPr>
        </p:nvSpPr>
        <p:spPr/>
        <p:txBody>
          <a:bodyPr/>
          <a:lstStyle/>
          <a:p>
            <a:r>
              <a:rPr lang="en-US" dirty="0"/>
              <a:t>Specialized web applications that categorize and store repositories. </a:t>
            </a:r>
          </a:p>
          <a:p>
            <a:r>
              <a:rPr lang="en-US" dirty="0"/>
              <a:t>Tools that build, run, and manage containers need access to images; access is provided by referencing a registry.</a:t>
            </a:r>
          </a:p>
          <a:p>
            <a:r>
              <a:rPr lang="en-US" dirty="0"/>
              <a:t>Any environment using containers will need to use one or more registries</a:t>
            </a:r>
          </a:p>
        </p:txBody>
      </p:sp>
    </p:spTree>
    <p:extLst>
      <p:ext uri="{BB962C8B-B14F-4D97-AF65-F5344CB8AC3E}">
        <p14:creationId xmlns:p14="http://schemas.microsoft.com/office/powerpoint/2010/main" val="1936962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CAB50D79-6146-AD90-2AF3-F5D5129FCC99}"/>
              </a:ext>
            </a:extLst>
          </p:cNvPr>
          <p:cNvSpPr/>
          <p:nvPr/>
        </p:nvSpPr>
        <p:spPr>
          <a:xfrm>
            <a:off x="4191990" y="1840675"/>
            <a:ext cx="7434791" cy="4512623"/>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B4407-73D3-E9FD-7C52-71E4FE792AEE}"/>
              </a:ext>
            </a:extLst>
          </p:cNvPr>
          <p:cNvSpPr>
            <a:spLocks noGrp="1"/>
          </p:cNvSpPr>
          <p:nvPr>
            <p:ph type="title"/>
          </p:nvPr>
        </p:nvSpPr>
        <p:spPr/>
        <p:txBody>
          <a:bodyPr/>
          <a:lstStyle/>
          <a:p>
            <a:r>
              <a:rPr lang="en-US" dirty="0"/>
              <a:t>Container Registries</a:t>
            </a:r>
          </a:p>
        </p:txBody>
      </p:sp>
      <p:sp>
        <p:nvSpPr>
          <p:cNvPr id="4" name="Snip Single Corner Rectangle 3">
            <a:extLst>
              <a:ext uri="{FF2B5EF4-FFF2-40B4-BE49-F238E27FC236}">
                <a16:creationId xmlns:a16="http://schemas.microsoft.com/office/drawing/2014/main" id="{04626FCB-119D-1FE7-D077-2390047ED748}"/>
              </a:ext>
            </a:extLst>
          </p:cNvPr>
          <p:cNvSpPr/>
          <p:nvPr/>
        </p:nvSpPr>
        <p:spPr>
          <a:xfrm>
            <a:off x="4976174" y="2368768"/>
            <a:ext cx="2968831" cy="2766950"/>
          </a:xfrm>
          <a:prstGeom prst="snip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C762AB49-9C66-D66E-205F-44BDD2B2EF8F}"/>
              </a:ext>
            </a:extLst>
          </p:cNvPr>
          <p:cNvSpPr/>
          <p:nvPr/>
        </p:nvSpPr>
        <p:spPr>
          <a:xfrm>
            <a:off x="5481154" y="3618238"/>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image:v1</a:t>
            </a:r>
          </a:p>
        </p:txBody>
      </p:sp>
      <p:sp>
        <p:nvSpPr>
          <p:cNvPr id="6" name="Rectangle 5">
            <a:extLst>
              <a:ext uri="{FF2B5EF4-FFF2-40B4-BE49-F238E27FC236}">
                <a16:creationId xmlns:a16="http://schemas.microsoft.com/office/drawing/2014/main" id="{0F23821F-7325-3C1A-7130-DC03A77F4C0B}"/>
              </a:ext>
            </a:extLst>
          </p:cNvPr>
          <p:cNvSpPr/>
          <p:nvPr/>
        </p:nvSpPr>
        <p:spPr>
          <a:xfrm>
            <a:off x="5476873" y="429764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7" name="Rectangle 6">
            <a:extLst>
              <a:ext uri="{FF2B5EF4-FFF2-40B4-BE49-F238E27FC236}">
                <a16:creationId xmlns:a16="http://schemas.microsoft.com/office/drawing/2014/main" id="{DD246A0B-22D2-312D-038D-FC738EF9C45C}"/>
              </a:ext>
            </a:extLst>
          </p:cNvPr>
          <p:cNvSpPr/>
          <p:nvPr/>
        </p:nvSpPr>
        <p:spPr>
          <a:xfrm>
            <a:off x="5460279" y="295832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8" name="Round Same Side Corner Rectangle 7">
            <a:extLst>
              <a:ext uri="{FF2B5EF4-FFF2-40B4-BE49-F238E27FC236}">
                <a16:creationId xmlns:a16="http://schemas.microsoft.com/office/drawing/2014/main" id="{98D9DCEA-B366-CA1B-AC63-351849A2D891}"/>
              </a:ext>
            </a:extLst>
          </p:cNvPr>
          <p:cNvSpPr/>
          <p:nvPr/>
        </p:nvSpPr>
        <p:spPr>
          <a:xfrm>
            <a:off x="8894619" y="2097087"/>
            <a:ext cx="2398815" cy="1263215"/>
          </a:xfrm>
          <a:prstGeom prst="round2Same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A9BAEA4-78B0-B676-8644-2DDA9C877B19}"/>
              </a:ext>
            </a:extLst>
          </p:cNvPr>
          <p:cNvSpPr/>
          <p:nvPr/>
        </p:nvSpPr>
        <p:spPr>
          <a:xfrm>
            <a:off x="8894619" y="3493223"/>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F75FD9-F57E-CB50-C414-607856B9A080}"/>
              </a:ext>
            </a:extLst>
          </p:cNvPr>
          <p:cNvSpPr/>
          <p:nvPr/>
        </p:nvSpPr>
        <p:spPr>
          <a:xfrm>
            <a:off x="8892041" y="4845135"/>
            <a:ext cx="2398815" cy="11975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F95274-ECCE-C077-9FFD-F2686A44D8B9}"/>
              </a:ext>
            </a:extLst>
          </p:cNvPr>
          <p:cNvSpPr/>
          <p:nvPr/>
        </p:nvSpPr>
        <p:spPr>
          <a:xfrm>
            <a:off x="9147360" y="2647650"/>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 latest</a:t>
            </a:r>
          </a:p>
        </p:txBody>
      </p:sp>
      <p:sp>
        <p:nvSpPr>
          <p:cNvPr id="20" name="Rectangle 19">
            <a:extLst>
              <a:ext uri="{FF2B5EF4-FFF2-40B4-BE49-F238E27FC236}">
                <a16:creationId xmlns:a16="http://schemas.microsoft.com/office/drawing/2014/main" id="{D053A905-2016-C4D7-9DF0-2D9484A1B5B5}"/>
              </a:ext>
            </a:extLst>
          </p:cNvPr>
          <p:cNvSpPr/>
          <p:nvPr/>
        </p:nvSpPr>
        <p:spPr>
          <a:xfrm>
            <a:off x="9157585" y="3979674"/>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1" name="Rectangle 20">
            <a:extLst>
              <a:ext uri="{FF2B5EF4-FFF2-40B4-BE49-F238E27FC236}">
                <a16:creationId xmlns:a16="http://schemas.microsoft.com/office/drawing/2014/main" id="{9D019181-9A73-F594-35CF-9678B3D5B244}"/>
              </a:ext>
            </a:extLst>
          </p:cNvPr>
          <p:cNvSpPr/>
          <p:nvPr/>
        </p:nvSpPr>
        <p:spPr>
          <a:xfrm>
            <a:off x="9157585" y="5219467"/>
            <a:ext cx="1888176" cy="49876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image:v2</a:t>
            </a:r>
          </a:p>
        </p:txBody>
      </p:sp>
      <p:sp>
        <p:nvSpPr>
          <p:cNvPr id="22" name="TextBox 21">
            <a:extLst>
              <a:ext uri="{FF2B5EF4-FFF2-40B4-BE49-F238E27FC236}">
                <a16:creationId xmlns:a16="http://schemas.microsoft.com/office/drawing/2014/main" id="{3D9F11B7-7DB0-28A4-3058-864E88B9D11A}"/>
              </a:ext>
            </a:extLst>
          </p:cNvPr>
          <p:cNvSpPr txBox="1"/>
          <p:nvPr/>
        </p:nvSpPr>
        <p:spPr>
          <a:xfrm>
            <a:off x="5877651" y="2441493"/>
            <a:ext cx="1162947" cy="461665"/>
          </a:xfrm>
          <a:prstGeom prst="rect">
            <a:avLst/>
          </a:prstGeom>
          <a:noFill/>
        </p:spPr>
        <p:txBody>
          <a:bodyPr wrap="none" rtlCol="0">
            <a:spAutoFit/>
          </a:bodyPr>
          <a:lstStyle/>
          <a:p>
            <a:r>
              <a:rPr lang="en-US" sz="2400" dirty="0">
                <a:solidFill>
                  <a:schemeClr val="bg1"/>
                </a:solidFill>
              </a:rPr>
              <a:t>Registry</a:t>
            </a:r>
            <a:endParaRPr lang="en-US" dirty="0">
              <a:solidFill>
                <a:schemeClr val="bg1"/>
              </a:solidFill>
            </a:endParaRPr>
          </a:p>
        </p:txBody>
      </p:sp>
      <p:sp>
        <p:nvSpPr>
          <p:cNvPr id="24" name="TextBox 23">
            <a:extLst>
              <a:ext uri="{FF2B5EF4-FFF2-40B4-BE49-F238E27FC236}">
                <a16:creationId xmlns:a16="http://schemas.microsoft.com/office/drawing/2014/main" id="{03C4FAA9-159A-1634-6769-E0CDA18737A3}"/>
              </a:ext>
            </a:extLst>
          </p:cNvPr>
          <p:cNvSpPr txBox="1"/>
          <p:nvPr/>
        </p:nvSpPr>
        <p:spPr>
          <a:xfrm>
            <a:off x="9344231" y="2213601"/>
            <a:ext cx="1496290" cy="369332"/>
          </a:xfrm>
          <a:prstGeom prst="rect">
            <a:avLst/>
          </a:prstGeom>
          <a:noFill/>
        </p:spPr>
        <p:txBody>
          <a:bodyPr wrap="square">
            <a:spAutoFit/>
          </a:bodyPr>
          <a:lstStyle/>
          <a:p>
            <a:r>
              <a:rPr lang="en-US" sz="1800" dirty="0">
                <a:solidFill>
                  <a:schemeClr val="bg1"/>
                </a:solidFill>
              </a:rPr>
              <a:t>Development</a:t>
            </a:r>
            <a:endParaRPr lang="en-US" dirty="0"/>
          </a:p>
        </p:txBody>
      </p:sp>
      <p:sp>
        <p:nvSpPr>
          <p:cNvPr id="25" name="TextBox 24">
            <a:extLst>
              <a:ext uri="{FF2B5EF4-FFF2-40B4-BE49-F238E27FC236}">
                <a16:creationId xmlns:a16="http://schemas.microsoft.com/office/drawing/2014/main" id="{95086EB4-41C1-11CC-B0FA-CFA633670F01}"/>
              </a:ext>
            </a:extLst>
          </p:cNvPr>
          <p:cNvSpPr txBox="1"/>
          <p:nvPr/>
        </p:nvSpPr>
        <p:spPr>
          <a:xfrm>
            <a:off x="9345057" y="3525019"/>
            <a:ext cx="1690479" cy="369332"/>
          </a:xfrm>
          <a:prstGeom prst="rect">
            <a:avLst/>
          </a:prstGeom>
          <a:noFill/>
        </p:spPr>
        <p:txBody>
          <a:bodyPr wrap="square">
            <a:spAutoFit/>
          </a:bodyPr>
          <a:lstStyle/>
          <a:p>
            <a:r>
              <a:rPr lang="en-US" sz="1800" dirty="0">
                <a:solidFill>
                  <a:schemeClr val="bg1"/>
                </a:solidFill>
              </a:rPr>
              <a:t>Testing/ Staging</a:t>
            </a:r>
            <a:endParaRPr lang="en-US" dirty="0"/>
          </a:p>
        </p:txBody>
      </p:sp>
      <p:sp>
        <p:nvSpPr>
          <p:cNvPr id="26" name="TextBox 25">
            <a:extLst>
              <a:ext uri="{FF2B5EF4-FFF2-40B4-BE49-F238E27FC236}">
                <a16:creationId xmlns:a16="http://schemas.microsoft.com/office/drawing/2014/main" id="{EDF5C4A0-66B9-143C-DB87-4215232C8EE8}"/>
              </a:ext>
            </a:extLst>
          </p:cNvPr>
          <p:cNvSpPr txBox="1"/>
          <p:nvPr/>
        </p:nvSpPr>
        <p:spPr>
          <a:xfrm>
            <a:off x="9495308" y="4845134"/>
            <a:ext cx="1345213" cy="369332"/>
          </a:xfrm>
          <a:prstGeom prst="rect">
            <a:avLst/>
          </a:prstGeom>
          <a:noFill/>
        </p:spPr>
        <p:txBody>
          <a:bodyPr wrap="square">
            <a:spAutoFit/>
          </a:bodyPr>
          <a:lstStyle/>
          <a:p>
            <a:r>
              <a:rPr lang="en-US" sz="1800" dirty="0">
                <a:solidFill>
                  <a:schemeClr val="bg1"/>
                </a:solidFill>
              </a:rPr>
              <a:t>Production</a:t>
            </a:r>
            <a:endParaRPr lang="en-US" dirty="0"/>
          </a:p>
        </p:txBody>
      </p:sp>
      <p:cxnSp>
        <p:nvCxnSpPr>
          <p:cNvPr id="36" name="Straight Arrow Connector 35">
            <a:extLst>
              <a:ext uri="{FF2B5EF4-FFF2-40B4-BE49-F238E27FC236}">
                <a16:creationId xmlns:a16="http://schemas.microsoft.com/office/drawing/2014/main" id="{87BC4BBC-DD21-45B8-C316-D90D4CC3E781}"/>
              </a:ext>
            </a:extLst>
          </p:cNvPr>
          <p:cNvCxnSpPr>
            <a:cxnSpLocks/>
            <a:stCxn id="19" idx="1"/>
            <a:endCxn id="7" idx="3"/>
          </p:cNvCxnSpPr>
          <p:nvPr/>
        </p:nvCxnSpPr>
        <p:spPr>
          <a:xfrm flipH="1">
            <a:off x="7348455" y="2897032"/>
            <a:ext cx="1798905" cy="310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94234B5-4884-D187-5BD2-35B524B6BE6C}"/>
              </a:ext>
            </a:extLst>
          </p:cNvPr>
          <p:cNvCxnSpPr>
            <a:stCxn id="6" idx="3"/>
            <a:endCxn id="20" idx="1"/>
          </p:cNvCxnSpPr>
          <p:nvPr/>
        </p:nvCxnSpPr>
        <p:spPr>
          <a:xfrm flipV="1">
            <a:off x="7365049" y="4229056"/>
            <a:ext cx="1792536" cy="317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B6A17FD-54A3-8723-EF17-B86D80E7706E}"/>
              </a:ext>
            </a:extLst>
          </p:cNvPr>
          <p:cNvCxnSpPr>
            <a:cxnSpLocks/>
            <a:stCxn id="6" idx="3"/>
            <a:endCxn id="21" idx="1"/>
          </p:cNvCxnSpPr>
          <p:nvPr/>
        </p:nvCxnSpPr>
        <p:spPr>
          <a:xfrm>
            <a:off x="7365049" y="4547029"/>
            <a:ext cx="1792536" cy="921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2B6E5F4-CD4C-626D-932E-2CB75804C819}"/>
              </a:ext>
            </a:extLst>
          </p:cNvPr>
          <p:cNvSpPr txBox="1"/>
          <p:nvPr/>
        </p:nvSpPr>
        <p:spPr>
          <a:xfrm>
            <a:off x="611423" y="2186191"/>
            <a:ext cx="3506549" cy="3416320"/>
          </a:xfrm>
          <a:prstGeom prst="rect">
            <a:avLst/>
          </a:prstGeom>
          <a:noFill/>
        </p:spPr>
        <p:txBody>
          <a:bodyPr wrap="square">
            <a:spAutoFit/>
          </a:bodyPr>
          <a:lstStyle/>
          <a:p>
            <a:pPr marL="285750" indent="-285750">
              <a:buFont typeface="Arial" panose="020B0604020202020204" pitchFamily="34" charset="0"/>
              <a:buChar char="•"/>
            </a:pPr>
            <a:r>
              <a:rPr lang="en-US" sz="2400" dirty="0"/>
              <a:t>When we create our container image we start with a </a:t>
            </a:r>
            <a:r>
              <a:rPr lang="en-US" sz="2400" dirty="0">
                <a:solidFill>
                  <a:schemeClr val="accent2"/>
                </a:solidFill>
              </a:rPr>
              <a:t>base image. </a:t>
            </a:r>
          </a:p>
          <a:p>
            <a:pPr marL="285750" indent="-285750">
              <a:buFont typeface="Arial" panose="020B0604020202020204" pitchFamily="34" charset="0"/>
              <a:buChar char="•"/>
            </a:pPr>
            <a:r>
              <a:rPr lang="en-US" sz="2400" dirty="0"/>
              <a:t>This image is pulled from a container registry. </a:t>
            </a:r>
          </a:p>
          <a:p>
            <a:pPr marL="742950" lvl="1" indent="-285750">
              <a:buFont typeface="Arial" panose="020B0604020202020204" pitchFamily="34" charset="0"/>
              <a:buChar char="•"/>
            </a:pPr>
            <a:r>
              <a:rPr lang="en-US" sz="2400" dirty="0">
                <a:solidFill>
                  <a:schemeClr val="accent1"/>
                </a:solidFill>
              </a:rPr>
              <a:t>Docker Hub</a:t>
            </a:r>
          </a:p>
          <a:p>
            <a:pPr marL="742950" lvl="1" indent="-285750">
              <a:buFont typeface="Arial" panose="020B0604020202020204" pitchFamily="34" charset="0"/>
              <a:buChar char="•"/>
            </a:pPr>
            <a:r>
              <a:rPr lang="en-US" sz="2400" dirty="0"/>
              <a:t>Private registries</a:t>
            </a:r>
          </a:p>
          <a:p>
            <a:pPr marL="285750" indent="-285750">
              <a:buFont typeface="Arial" panose="020B0604020202020204" pitchFamily="34" charset="0"/>
              <a:buChar char="•"/>
            </a:pPr>
            <a:r>
              <a:rPr lang="en-US" sz="2400" dirty="0"/>
              <a:t>Why might we use a private registry?</a:t>
            </a:r>
          </a:p>
        </p:txBody>
      </p:sp>
    </p:spTree>
    <p:extLst>
      <p:ext uri="{BB962C8B-B14F-4D97-AF65-F5344CB8AC3E}">
        <p14:creationId xmlns:p14="http://schemas.microsoft.com/office/powerpoint/2010/main" val="2073078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7208-44CE-F629-4B9C-1F8D88EAA6BD}"/>
              </a:ext>
            </a:extLst>
          </p:cNvPr>
          <p:cNvSpPr>
            <a:spLocks noGrp="1"/>
          </p:cNvSpPr>
          <p:nvPr>
            <p:ph type="title"/>
          </p:nvPr>
        </p:nvSpPr>
        <p:spPr>
          <a:xfrm>
            <a:off x="853330" y="1134683"/>
            <a:ext cx="2743310" cy="4255024"/>
          </a:xfrm>
        </p:spPr>
        <p:txBody>
          <a:bodyPr>
            <a:normAutofit/>
          </a:bodyPr>
          <a:lstStyle/>
          <a:p>
            <a:r>
              <a:rPr lang="en-US" dirty="0">
                <a:solidFill>
                  <a:srgbClr val="FFFFFF"/>
                </a:solidFill>
              </a:rPr>
              <a:t>Benefits of Using containers</a:t>
            </a:r>
          </a:p>
        </p:txBody>
      </p:sp>
      <p:graphicFrame>
        <p:nvGraphicFramePr>
          <p:cNvPr id="5" name="Content Placeholder 2">
            <a:extLst>
              <a:ext uri="{FF2B5EF4-FFF2-40B4-BE49-F238E27FC236}">
                <a16:creationId xmlns:a16="http://schemas.microsoft.com/office/drawing/2014/main" id="{19A8371E-F474-AA3B-5480-7DC0FB715B3B}"/>
              </a:ext>
            </a:extLst>
          </p:cNvPr>
          <p:cNvGraphicFramePr>
            <a:graphicFrameLocks noGrp="1"/>
          </p:cNvGraphicFramePr>
          <p:nvPr>
            <p:ph idx="1"/>
          </p:nvPr>
        </p:nvGraphicFramePr>
        <p:xfrm>
          <a:off x="4662189" y="1134681"/>
          <a:ext cx="6692748" cy="5222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1573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0254-C144-9C98-7D2A-818AC7C66FE9}"/>
              </a:ext>
            </a:extLst>
          </p:cNvPr>
          <p:cNvSpPr>
            <a:spLocks noGrp="1"/>
          </p:cNvSpPr>
          <p:nvPr>
            <p:ph type="title"/>
          </p:nvPr>
        </p:nvSpPr>
        <p:spPr/>
        <p:txBody>
          <a:bodyPr/>
          <a:lstStyle/>
          <a:p>
            <a:r>
              <a:rPr lang="en-US" dirty="0"/>
              <a:t>Cloud Storage</a:t>
            </a:r>
          </a:p>
        </p:txBody>
      </p:sp>
    </p:spTree>
    <p:extLst>
      <p:ext uri="{BB962C8B-B14F-4D97-AF65-F5344CB8AC3E}">
        <p14:creationId xmlns:p14="http://schemas.microsoft.com/office/powerpoint/2010/main" val="3737329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36EB-F51D-57A1-B01A-79115A15127D}"/>
              </a:ext>
            </a:extLst>
          </p:cNvPr>
          <p:cNvSpPr>
            <a:spLocks noGrp="1"/>
          </p:cNvSpPr>
          <p:nvPr>
            <p:ph type="title"/>
          </p:nvPr>
        </p:nvSpPr>
        <p:spPr>
          <a:xfrm>
            <a:off x="434543" y="808071"/>
            <a:ext cx="9905998" cy="623686"/>
          </a:xfrm>
        </p:spPr>
        <p:txBody>
          <a:bodyPr/>
          <a:lstStyle/>
          <a:p>
            <a:r>
              <a:rPr lang="en-US" dirty="0"/>
              <a:t>Comparing Storage Types</a:t>
            </a:r>
          </a:p>
        </p:txBody>
      </p:sp>
      <p:graphicFrame>
        <p:nvGraphicFramePr>
          <p:cNvPr id="4" name="Table 4">
            <a:extLst>
              <a:ext uri="{FF2B5EF4-FFF2-40B4-BE49-F238E27FC236}">
                <a16:creationId xmlns:a16="http://schemas.microsoft.com/office/drawing/2014/main" id="{F8DD48FA-F06A-CD50-2FD6-676CBDD4FCB4}"/>
              </a:ext>
            </a:extLst>
          </p:cNvPr>
          <p:cNvGraphicFramePr>
            <a:graphicFrameLocks noGrp="1"/>
          </p:cNvGraphicFramePr>
          <p:nvPr>
            <p:ph idx="1"/>
          </p:nvPr>
        </p:nvGraphicFramePr>
        <p:xfrm>
          <a:off x="434543" y="1698240"/>
          <a:ext cx="11322913" cy="4592320"/>
        </p:xfrm>
        <a:graphic>
          <a:graphicData uri="http://schemas.openxmlformats.org/drawingml/2006/table">
            <a:tbl>
              <a:tblPr firstRow="1" bandRow="1">
                <a:tableStyleId>{793D81CF-94F2-401A-BA57-92F5A7B2D0C5}</a:tableStyleId>
              </a:tblPr>
              <a:tblGrid>
                <a:gridCol w="1868361">
                  <a:extLst>
                    <a:ext uri="{9D8B030D-6E8A-4147-A177-3AD203B41FA5}">
                      <a16:colId xmlns:a16="http://schemas.microsoft.com/office/drawing/2014/main" val="1584663158"/>
                    </a:ext>
                  </a:extLst>
                </a:gridCol>
                <a:gridCol w="3485390">
                  <a:extLst>
                    <a:ext uri="{9D8B030D-6E8A-4147-A177-3AD203B41FA5}">
                      <a16:colId xmlns:a16="http://schemas.microsoft.com/office/drawing/2014/main" val="2911761254"/>
                    </a:ext>
                  </a:extLst>
                </a:gridCol>
                <a:gridCol w="3113818">
                  <a:extLst>
                    <a:ext uri="{9D8B030D-6E8A-4147-A177-3AD203B41FA5}">
                      <a16:colId xmlns:a16="http://schemas.microsoft.com/office/drawing/2014/main" val="3907179651"/>
                    </a:ext>
                  </a:extLst>
                </a:gridCol>
                <a:gridCol w="2855344">
                  <a:extLst>
                    <a:ext uri="{9D8B030D-6E8A-4147-A177-3AD203B41FA5}">
                      <a16:colId xmlns:a16="http://schemas.microsoft.com/office/drawing/2014/main" val="1924210543"/>
                    </a:ext>
                  </a:extLst>
                </a:gridCol>
              </a:tblGrid>
              <a:tr h="370840">
                <a:tc>
                  <a:txBody>
                    <a:bodyPr/>
                    <a:lstStyle/>
                    <a:p>
                      <a:endParaRPr lang="en-US" dirty="0"/>
                    </a:p>
                  </a:txBody>
                  <a:tcPr/>
                </a:tc>
                <a:tc>
                  <a:txBody>
                    <a:bodyPr/>
                    <a:lstStyle/>
                    <a:p>
                      <a:r>
                        <a:rPr lang="en-US" dirty="0">
                          <a:solidFill>
                            <a:schemeClr val="accent2"/>
                          </a:solidFill>
                        </a:rPr>
                        <a:t>Object</a:t>
                      </a:r>
                    </a:p>
                  </a:txBody>
                  <a:tcPr/>
                </a:tc>
                <a:tc>
                  <a:txBody>
                    <a:bodyPr/>
                    <a:lstStyle/>
                    <a:p>
                      <a:r>
                        <a:rPr lang="en-US" dirty="0">
                          <a:solidFill>
                            <a:schemeClr val="accent2"/>
                          </a:solidFill>
                        </a:rPr>
                        <a:t>Block</a:t>
                      </a:r>
                    </a:p>
                  </a:txBody>
                  <a:tcPr/>
                </a:tc>
                <a:tc>
                  <a:txBody>
                    <a:bodyPr/>
                    <a:lstStyle/>
                    <a:p>
                      <a:r>
                        <a:rPr lang="en-US" dirty="0"/>
                        <a:t> </a:t>
                      </a:r>
                      <a:r>
                        <a:rPr lang="en-US" dirty="0">
                          <a:solidFill>
                            <a:schemeClr val="accent2"/>
                          </a:solidFill>
                        </a:rPr>
                        <a:t>File</a:t>
                      </a:r>
                    </a:p>
                  </a:txBody>
                  <a:tcPr/>
                </a:tc>
                <a:extLst>
                  <a:ext uri="{0D108BD9-81ED-4DB2-BD59-A6C34878D82A}">
                    <a16:rowId xmlns:a16="http://schemas.microsoft.com/office/drawing/2014/main" val="659282835"/>
                  </a:ext>
                </a:extLst>
              </a:tr>
              <a:tr h="370840">
                <a:tc>
                  <a:txBody>
                    <a:bodyPr/>
                    <a:lstStyle/>
                    <a:p>
                      <a:r>
                        <a:rPr lang="en-US" b="1" dirty="0"/>
                        <a:t>Storage method</a:t>
                      </a:r>
                    </a:p>
                  </a:txBody>
                  <a:tcPr/>
                </a:tc>
                <a:tc>
                  <a:txBody>
                    <a:bodyPr/>
                    <a:lstStyle/>
                    <a:p>
                      <a:r>
                        <a:rPr lang="en-US" dirty="0"/>
                        <a:t>Unstructured data in non-hierarchical buckets</a:t>
                      </a:r>
                    </a:p>
                  </a:txBody>
                  <a:tcPr/>
                </a:tc>
                <a:tc>
                  <a:txBody>
                    <a:bodyPr/>
                    <a:lstStyle/>
                    <a:p>
                      <a:r>
                        <a:rPr lang="en-US" dirty="0"/>
                        <a:t>Blocks of fixed size, reassembled on demand</a:t>
                      </a:r>
                    </a:p>
                  </a:txBody>
                  <a:tcPr/>
                </a:tc>
                <a:tc>
                  <a:txBody>
                    <a:bodyPr/>
                    <a:lstStyle/>
                    <a:p>
                      <a:r>
                        <a:rPr lang="en-US" dirty="0"/>
                        <a:t>File-level protocols and permissions</a:t>
                      </a:r>
                    </a:p>
                  </a:txBody>
                  <a:tcPr/>
                </a:tc>
                <a:extLst>
                  <a:ext uri="{0D108BD9-81ED-4DB2-BD59-A6C34878D82A}">
                    <a16:rowId xmlns:a16="http://schemas.microsoft.com/office/drawing/2014/main" val="3451248038"/>
                  </a:ext>
                </a:extLst>
              </a:tr>
              <a:tr h="370840">
                <a:tc>
                  <a:txBody>
                    <a:bodyPr/>
                    <a:lstStyle/>
                    <a:p>
                      <a:r>
                        <a:rPr lang="en-US" b="1" dirty="0"/>
                        <a:t>Storage capacity</a:t>
                      </a:r>
                    </a:p>
                  </a:txBody>
                  <a:tcPr/>
                </a:tc>
                <a:tc>
                  <a:txBody>
                    <a:bodyPr/>
                    <a:lstStyle/>
                    <a:p>
                      <a:r>
                        <a:rPr lang="en-US" dirty="0"/>
                        <a:t>Unlimited</a:t>
                      </a:r>
                    </a:p>
                  </a:txBody>
                  <a:tcPr/>
                </a:tc>
                <a:tc>
                  <a:txBody>
                    <a:bodyPr/>
                    <a:lstStyle/>
                    <a:p>
                      <a:r>
                        <a:rPr lang="en-US" dirty="0"/>
                        <a:t>Limited</a:t>
                      </a:r>
                    </a:p>
                  </a:txBody>
                  <a:tcPr/>
                </a:tc>
                <a:tc>
                  <a:txBody>
                    <a:bodyPr/>
                    <a:lstStyle/>
                    <a:p>
                      <a:r>
                        <a:rPr lang="en-US" dirty="0"/>
                        <a:t>Limited</a:t>
                      </a:r>
                    </a:p>
                  </a:txBody>
                  <a:tcPr/>
                </a:tc>
                <a:extLst>
                  <a:ext uri="{0D108BD9-81ED-4DB2-BD59-A6C34878D82A}">
                    <a16:rowId xmlns:a16="http://schemas.microsoft.com/office/drawing/2014/main" val="1348571521"/>
                  </a:ext>
                </a:extLst>
              </a:tr>
              <a:tr h="370840">
                <a:tc>
                  <a:txBody>
                    <a:bodyPr/>
                    <a:lstStyle/>
                    <a:p>
                      <a:r>
                        <a:rPr lang="en-US" b="1" dirty="0"/>
                        <a:t>Retrievability</a:t>
                      </a:r>
                    </a:p>
                  </a:txBody>
                  <a:tcPr/>
                </a:tc>
                <a:tc>
                  <a:txBody>
                    <a:bodyPr/>
                    <a:lstStyle/>
                    <a:p>
                      <a:r>
                        <a:rPr lang="en-US" dirty="0"/>
                        <a:t>Customizable</a:t>
                      </a:r>
                    </a:p>
                  </a:txBody>
                  <a:tcPr/>
                </a:tc>
                <a:tc>
                  <a:txBody>
                    <a:bodyPr/>
                    <a:lstStyle/>
                    <a:p>
                      <a:r>
                        <a:rPr lang="en-US" dirty="0"/>
                        <a:t>Data lookup table</a:t>
                      </a:r>
                    </a:p>
                  </a:txBody>
                  <a:tcPr/>
                </a:tc>
                <a:tc>
                  <a:txBody>
                    <a:bodyPr/>
                    <a:lstStyle/>
                    <a:p>
                      <a:r>
                        <a:rPr lang="en-US" dirty="0"/>
                        <a:t>More difficult</a:t>
                      </a:r>
                    </a:p>
                  </a:txBody>
                  <a:tcPr/>
                </a:tc>
                <a:extLst>
                  <a:ext uri="{0D108BD9-81ED-4DB2-BD59-A6C34878D82A}">
                    <a16:rowId xmlns:a16="http://schemas.microsoft.com/office/drawing/2014/main" val="2271691616"/>
                  </a:ext>
                </a:extLst>
              </a:tr>
              <a:tr h="370840">
                <a:tc>
                  <a:txBody>
                    <a:bodyPr/>
                    <a:lstStyle/>
                    <a:p>
                      <a:r>
                        <a:rPr lang="en-US" b="1" dirty="0"/>
                        <a:t>Metadata</a:t>
                      </a:r>
                    </a:p>
                  </a:txBody>
                  <a:tcPr/>
                </a:tc>
                <a:tc>
                  <a:txBody>
                    <a:bodyPr/>
                    <a:lstStyle/>
                    <a:p>
                      <a:r>
                        <a:rPr lang="en-US" dirty="0"/>
                        <a:t>Unlimited and customizable</a:t>
                      </a:r>
                    </a:p>
                  </a:txBody>
                  <a:tcPr/>
                </a:tc>
                <a:tc>
                  <a:txBody>
                    <a:bodyPr/>
                    <a:lstStyle/>
                    <a:p>
                      <a:r>
                        <a:rPr lang="en-US" dirty="0"/>
                        <a:t>Very little metadata</a:t>
                      </a:r>
                    </a:p>
                  </a:txBody>
                  <a:tcPr/>
                </a:tc>
                <a:tc>
                  <a:txBody>
                    <a:bodyPr/>
                    <a:lstStyle/>
                    <a:p>
                      <a:r>
                        <a:rPr lang="en-US" dirty="0"/>
                        <a:t>Limited metadata</a:t>
                      </a:r>
                    </a:p>
                  </a:txBody>
                  <a:tcPr/>
                </a:tc>
                <a:extLst>
                  <a:ext uri="{0D108BD9-81ED-4DB2-BD59-A6C34878D82A}">
                    <a16:rowId xmlns:a16="http://schemas.microsoft.com/office/drawing/2014/main" val="3797291907"/>
                  </a:ext>
                </a:extLst>
              </a:tr>
              <a:tr h="370840">
                <a:tc>
                  <a:txBody>
                    <a:bodyPr/>
                    <a:lstStyle/>
                    <a:p>
                      <a:r>
                        <a:rPr lang="en-US" b="1" dirty="0"/>
                        <a:t>Performance</a:t>
                      </a:r>
                    </a:p>
                  </a:txBody>
                  <a:tcPr/>
                </a:tc>
                <a:tc>
                  <a:txBody>
                    <a:bodyPr/>
                    <a:lstStyle/>
                    <a:p>
                      <a:r>
                        <a:rPr lang="en-US" dirty="0"/>
                        <a:t>Minimal latency</a:t>
                      </a:r>
                    </a:p>
                  </a:txBody>
                  <a:tcPr/>
                </a:tc>
                <a:tc>
                  <a:txBody>
                    <a:bodyPr/>
                    <a:lstStyle/>
                    <a:p>
                      <a:r>
                        <a:rPr lang="en-US" dirty="0"/>
                        <a:t>High performance, low latency, rapid data transfer</a:t>
                      </a:r>
                    </a:p>
                  </a:txBody>
                  <a:tcPr/>
                </a:tc>
                <a:tc>
                  <a:txBody>
                    <a:bodyPr/>
                    <a:lstStyle/>
                    <a:p>
                      <a:r>
                        <a:rPr lang="en-US" dirty="0"/>
                        <a:t>High performance for shared file access</a:t>
                      </a:r>
                    </a:p>
                  </a:txBody>
                  <a:tcPr/>
                </a:tc>
                <a:extLst>
                  <a:ext uri="{0D108BD9-81ED-4DB2-BD59-A6C34878D82A}">
                    <a16:rowId xmlns:a16="http://schemas.microsoft.com/office/drawing/2014/main" val="3960708107"/>
                  </a:ext>
                </a:extLst>
              </a:tr>
              <a:tr h="370840">
                <a:tc>
                  <a:txBody>
                    <a:bodyPr/>
                    <a:lstStyle/>
                    <a:p>
                      <a:r>
                        <a:rPr lang="en-US" b="1" dirty="0"/>
                        <a:t>Physical storage</a:t>
                      </a:r>
                    </a:p>
                  </a:txBody>
                  <a:tcPr/>
                </a:tc>
                <a:tc>
                  <a:txBody>
                    <a:bodyPr/>
                    <a:lstStyle/>
                    <a:p>
                      <a:r>
                        <a:rPr lang="en-US" dirty="0"/>
                        <a:t>Distributed across multiple nodes</a:t>
                      </a:r>
                    </a:p>
                  </a:txBody>
                  <a:tcPr/>
                </a:tc>
                <a:tc>
                  <a:txBody>
                    <a:bodyPr/>
                    <a:lstStyle/>
                    <a:p>
                      <a:r>
                        <a:rPr lang="en-US" dirty="0"/>
                        <a:t>Distributed across SSDs and HDDs</a:t>
                      </a:r>
                    </a:p>
                  </a:txBody>
                  <a:tcPr/>
                </a:tc>
                <a:tc>
                  <a:txBody>
                    <a:bodyPr/>
                    <a:lstStyle/>
                    <a:p>
                      <a:r>
                        <a:rPr lang="en-US" dirty="0"/>
                        <a:t>On-prem NAS or on top of physical block storage</a:t>
                      </a:r>
                    </a:p>
                  </a:txBody>
                  <a:tcPr/>
                </a:tc>
                <a:extLst>
                  <a:ext uri="{0D108BD9-81ED-4DB2-BD59-A6C34878D82A}">
                    <a16:rowId xmlns:a16="http://schemas.microsoft.com/office/drawing/2014/main" val="49573660"/>
                  </a:ext>
                </a:extLst>
              </a:tr>
              <a:tr h="370840">
                <a:tc>
                  <a:txBody>
                    <a:bodyPr/>
                    <a:lstStyle/>
                    <a:p>
                      <a:r>
                        <a:rPr lang="en-US" b="1" dirty="0"/>
                        <a:t>Storage use cases</a:t>
                      </a:r>
                    </a:p>
                  </a:txBody>
                  <a:tcPr/>
                </a:tc>
                <a:tc>
                  <a:txBody>
                    <a:bodyPr/>
                    <a:lstStyle/>
                    <a:p>
                      <a:r>
                        <a:rPr lang="en-US" dirty="0"/>
                        <a:t>Application assets, logs, analytics, backups, video, audio, images, data archives, ML data sets, storage for serverless and microservice apps</a:t>
                      </a:r>
                    </a:p>
                  </a:txBody>
                  <a:tcPr/>
                </a:tc>
                <a:tc>
                  <a:txBody>
                    <a:bodyPr/>
                    <a:lstStyle/>
                    <a:p>
                      <a:r>
                        <a:rPr lang="en-US" dirty="0"/>
                        <a:t>Critical system data, database storage, mission critical application data, RAID volumes </a:t>
                      </a:r>
                    </a:p>
                  </a:txBody>
                  <a:tcPr/>
                </a:tc>
                <a:tc>
                  <a:txBody>
                    <a:bodyPr/>
                    <a:lstStyle/>
                    <a:p>
                      <a:r>
                        <a:rPr lang="en-US" dirty="0"/>
                        <a:t>User-level file storage and collaboration</a:t>
                      </a:r>
                    </a:p>
                  </a:txBody>
                  <a:tcPr/>
                </a:tc>
                <a:extLst>
                  <a:ext uri="{0D108BD9-81ED-4DB2-BD59-A6C34878D82A}">
                    <a16:rowId xmlns:a16="http://schemas.microsoft.com/office/drawing/2014/main" val="2888404763"/>
                  </a:ext>
                </a:extLst>
              </a:tr>
            </a:tbl>
          </a:graphicData>
        </a:graphic>
      </p:graphicFrame>
    </p:spTree>
    <p:extLst>
      <p:ext uri="{BB962C8B-B14F-4D97-AF65-F5344CB8AC3E}">
        <p14:creationId xmlns:p14="http://schemas.microsoft.com/office/powerpoint/2010/main" val="1252427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4A32-30DD-4BF3-880D-E466C12D770C}"/>
              </a:ext>
            </a:extLst>
          </p:cNvPr>
          <p:cNvSpPr>
            <a:spLocks noGrp="1"/>
          </p:cNvSpPr>
          <p:nvPr>
            <p:ph type="title"/>
          </p:nvPr>
        </p:nvSpPr>
        <p:spPr/>
        <p:txBody>
          <a:bodyPr/>
          <a:lstStyle/>
          <a:p>
            <a:r>
              <a:rPr lang="en-US" dirty="0"/>
              <a:t>Interfacing with Object Storage</a:t>
            </a:r>
          </a:p>
        </p:txBody>
      </p:sp>
      <p:sp>
        <p:nvSpPr>
          <p:cNvPr id="3" name="Content Placeholder 2">
            <a:extLst>
              <a:ext uri="{FF2B5EF4-FFF2-40B4-BE49-F238E27FC236}">
                <a16:creationId xmlns:a16="http://schemas.microsoft.com/office/drawing/2014/main" id="{72D723BB-8821-3CDF-1875-58D08CBAC82F}"/>
              </a:ext>
            </a:extLst>
          </p:cNvPr>
          <p:cNvSpPr>
            <a:spLocks noGrp="1"/>
          </p:cNvSpPr>
          <p:nvPr>
            <p:ph idx="1"/>
          </p:nvPr>
        </p:nvSpPr>
        <p:spPr/>
        <p:txBody>
          <a:bodyPr>
            <a:normAutofit/>
          </a:bodyPr>
          <a:lstStyle/>
          <a:p>
            <a:r>
              <a:rPr lang="en-US" dirty="0"/>
              <a:t>Object storage is usually accessed via APIs</a:t>
            </a:r>
          </a:p>
          <a:p>
            <a:r>
              <a:rPr lang="en-US" dirty="0"/>
              <a:t>Software Development Kits (</a:t>
            </a:r>
            <a:r>
              <a:rPr lang="en-US" dirty="0">
                <a:solidFill>
                  <a:schemeClr val="accent2"/>
                </a:solidFill>
              </a:rPr>
              <a:t>SDKs</a:t>
            </a:r>
            <a:r>
              <a:rPr lang="en-US" dirty="0"/>
              <a:t>) let us interact with cloud API calls in our applications</a:t>
            </a:r>
          </a:p>
          <a:p>
            <a:r>
              <a:rPr lang="en-US" dirty="0">
                <a:solidFill>
                  <a:schemeClr val="accent1"/>
                </a:solidFill>
              </a:rPr>
              <a:t>boto3</a:t>
            </a:r>
            <a:r>
              <a:rPr lang="en-US" dirty="0"/>
              <a:t> is the </a:t>
            </a:r>
            <a:r>
              <a:rPr lang="en-US" dirty="0">
                <a:solidFill>
                  <a:schemeClr val="accent1"/>
                </a:solidFill>
              </a:rPr>
              <a:t>Python SDK for AWS</a:t>
            </a:r>
          </a:p>
          <a:p>
            <a:r>
              <a:rPr lang="en-US" dirty="0"/>
              <a:t>boto3 allows Python developers to write software that makes use of services like S3 and Amazon EC2 </a:t>
            </a:r>
          </a:p>
        </p:txBody>
      </p:sp>
    </p:spTree>
    <p:extLst>
      <p:ext uri="{BB962C8B-B14F-4D97-AF65-F5344CB8AC3E}">
        <p14:creationId xmlns:p14="http://schemas.microsoft.com/office/powerpoint/2010/main" val="2928558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D588-F9AB-8A68-0EB6-F4AF3CAAE881}"/>
              </a:ext>
            </a:extLst>
          </p:cNvPr>
          <p:cNvSpPr>
            <a:spLocks noGrp="1"/>
          </p:cNvSpPr>
          <p:nvPr>
            <p:ph type="title"/>
          </p:nvPr>
        </p:nvSpPr>
        <p:spPr/>
        <p:txBody>
          <a:bodyPr/>
          <a:lstStyle/>
          <a:p>
            <a:r>
              <a:rPr lang="en-US" dirty="0"/>
              <a:t>Relational VS. Non-Relational DATABASES</a:t>
            </a:r>
          </a:p>
        </p:txBody>
      </p:sp>
      <p:sp>
        <p:nvSpPr>
          <p:cNvPr id="3" name="Text Placeholder 2">
            <a:extLst>
              <a:ext uri="{FF2B5EF4-FFF2-40B4-BE49-F238E27FC236}">
                <a16:creationId xmlns:a16="http://schemas.microsoft.com/office/drawing/2014/main" id="{2584607E-8C7F-27B8-9656-043EEEA39627}"/>
              </a:ext>
            </a:extLst>
          </p:cNvPr>
          <p:cNvSpPr>
            <a:spLocks noGrp="1"/>
          </p:cNvSpPr>
          <p:nvPr>
            <p:ph type="body" idx="1"/>
          </p:nvPr>
        </p:nvSpPr>
        <p:spPr>
          <a:xfrm>
            <a:off x="1370018" y="1685131"/>
            <a:ext cx="4649783" cy="823912"/>
          </a:xfrm>
        </p:spPr>
        <p:txBody>
          <a:bodyPr/>
          <a:lstStyle/>
          <a:p>
            <a:r>
              <a:rPr lang="en-US" dirty="0"/>
              <a:t>Relational</a:t>
            </a:r>
          </a:p>
        </p:txBody>
      </p:sp>
      <p:graphicFrame>
        <p:nvGraphicFramePr>
          <p:cNvPr id="7" name="Content Placeholder 6">
            <a:extLst>
              <a:ext uri="{FF2B5EF4-FFF2-40B4-BE49-F238E27FC236}">
                <a16:creationId xmlns:a16="http://schemas.microsoft.com/office/drawing/2014/main" id="{A050B933-334B-990F-11D7-E5D3CCDAC3DD}"/>
              </a:ext>
            </a:extLst>
          </p:cNvPr>
          <p:cNvGraphicFramePr>
            <a:graphicFrameLocks noGrp="1"/>
          </p:cNvGraphicFramePr>
          <p:nvPr>
            <p:ph sz="half" idx="2"/>
          </p:nvPr>
        </p:nvGraphicFramePr>
        <p:xfrm>
          <a:off x="1141410" y="2509043"/>
          <a:ext cx="4878391" cy="4144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8FFDA1FE-5C8F-291C-5745-8DCFE6032DAD}"/>
              </a:ext>
            </a:extLst>
          </p:cNvPr>
          <p:cNvSpPr>
            <a:spLocks noGrp="1"/>
          </p:cNvSpPr>
          <p:nvPr>
            <p:ph type="body" sz="quarter" idx="3"/>
          </p:nvPr>
        </p:nvSpPr>
        <p:spPr>
          <a:xfrm>
            <a:off x="6400809" y="1685131"/>
            <a:ext cx="4646602" cy="823912"/>
          </a:xfrm>
        </p:spPr>
        <p:txBody>
          <a:bodyPr/>
          <a:lstStyle/>
          <a:p>
            <a:r>
              <a:rPr lang="en-US" dirty="0"/>
              <a:t>Non-Relational</a:t>
            </a:r>
          </a:p>
        </p:txBody>
      </p:sp>
      <p:graphicFrame>
        <p:nvGraphicFramePr>
          <p:cNvPr id="8" name="Content Placeholder 7">
            <a:extLst>
              <a:ext uri="{FF2B5EF4-FFF2-40B4-BE49-F238E27FC236}">
                <a16:creationId xmlns:a16="http://schemas.microsoft.com/office/drawing/2014/main" id="{6C8CF086-1399-1CF4-F400-28D2E0CBF923}"/>
              </a:ext>
            </a:extLst>
          </p:cNvPr>
          <p:cNvGraphicFramePr>
            <a:graphicFrameLocks noGrp="1"/>
          </p:cNvGraphicFramePr>
          <p:nvPr>
            <p:ph sz="quarter" idx="4"/>
          </p:nvPr>
        </p:nvGraphicFramePr>
        <p:xfrm>
          <a:off x="6172200" y="2509043"/>
          <a:ext cx="5546558" cy="40241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35306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5D5D-D597-E5C0-F206-CA0B7BAA2DC0}"/>
              </a:ext>
            </a:extLst>
          </p:cNvPr>
          <p:cNvSpPr>
            <a:spLocks noGrp="1"/>
          </p:cNvSpPr>
          <p:nvPr>
            <p:ph type="title"/>
          </p:nvPr>
        </p:nvSpPr>
        <p:spPr/>
        <p:txBody>
          <a:bodyPr/>
          <a:lstStyle/>
          <a:p>
            <a:r>
              <a:rPr lang="en-US" dirty="0"/>
              <a:t>Relational Vs. Non-Relational Database Performance</a:t>
            </a:r>
          </a:p>
        </p:txBody>
      </p:sp>
      <p:sp>
        <p:nvSpPr>
          <p:cNvPr id="3" name="Text Placeholder 2">
            <a:extLst>
              <a:ext uri="{FF2B5EF4-FFF2-40B4-BE49-F238E27FC236}">
                <a16:creationId xmlns:a16="http://schemas.microsoft.com/office/drawing/2014/main" id="{EBAF4C9C-B173-496C-DD71-DEE147A544EE}"/>
              </a:ext>
            </a:extLst>
          </p:cNvPr>
          <p:cNvSpPr>
            <a:spLocks noGrp="1"/>
          </p:cNvSpPr>
          <p:nvPr>
            <p:ph type="body" idx="1"/>
          </p:nvPr>
        </p:nvSpPr>
        <p:spPr>
          <a:xfrm>
            <a:off x="2278397" y="2097797"/>
            <a:ext cx="4649783" cy="823912"/>
          </a:xfrm>
        </p:spPr>
        <p:txBody>
          <a:bodyPr/>
          <a:lstStyle/>
          <a:p>
            <a:r>
              <a:rPr lang="en-US" dirty="0"/>
              <a:t>Relational</a:t>
            </a:r>
          </a:p>
        </p:txBody>
      </p:sp>
      <p:graphicFrame>
        <p:nvGraphicFramePr>
          <p:cNvPr id="7" name="Content Placeholder 6">
            <a:extLst>
              <a:ext uri="{FF2B5EF4-FFF2-40B4-BE49-F238E27FC236}">
                <a16:creationId xmlns:a16="http://schemas.microsoft.com/office/drawing/2014/main" id="{55DD3BA2-5D95-16A8-F38F-BC8AA991DB60}"/>
              </a:ext>
            </a:extLst>
          </p:cNvPr>
          <p:cNvGraphicFramePr>
            <a:graphicFrameLocks noGrp="1"/>
          </p:cNvGraphicFramePr>
          <p:nvPr>
            <p:ph sz="half" idx="2"/>
          </p:nvPr>
        </p:nvGraphicFramePr>
        <p:xfrm>
          <a:off x="2164094" y="3073397"/>
          <a:ext cx="4878391" cy="2717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F6A2A212-5502-DF2E-52DA-7C801C2A4F5F}"/>
              </a:ext>
            </a:extLst>
          </p:cNvPr>
          <p:cNvSpPr>
            <a:spLocks noGrp="1"/>
          </p:cNvSpPr>
          <p:nvPr>
            <p:ph type="body" sz="quarter" idx="3"/>
          </p:nvPr>
        </p:nvSpPr>
        <p:spPr>
          <a:xfrm>
            <a:off x="7312369" y="2173286"/>
            <a:ext cx="4646602" cy="823912"/>
          </a:xfrm>
        </p:spPr>
        <p:txBody>
          <a:bodyPr/>
          <a:lstStyle/>
          <a:p>
            <a:r>
              <a:rPr lang="en-US" dirty="0"/>
              <a:t>Non-Relational</a:t>
            </a:r>
          </a:p>
        </p:txBody>
      </p:sp>
      <p:graphicFrame>
        <p:nvGraphicFramePr>
          <p:cNvPr id="8" name="Content Placeholder 7">
            <a:extLst>
              <a:ext uri="{FF2B5EF4-FFF2-40B4-BE49-F238E27FC236}">
                <a16:creationId xmlns:a16="http://schemas.microsoft.com/office/drawing/2014/main" id="{FF0B2472-3EAB-6867-13AF-D46D5EF00F9B}"/>
              </a:ext>
            </a:extLst>
          </p:cNvPr>
          <p:cNvGraphicFramePr>
            <a:graphicFrameLocks noGrp="1"/>
          </p:cNvGraphicFramePr>
          <p:nvPr>
            <p:ph sz="quarter" idx="4"/>
          </p:nvPr>
        </p:nvGraphicFramePr>
        <p:xfrm>
          <a:off x="7194884" y="3073397"/>
          <a:ext cx="4875210" cy="27178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537CC28A-4B02-BD93-B917-042A2022AF86}"/>
              </a:ext>
            </a:extLst>
          </p:cNvPr>
          <p:cNvSpPr txBox="1"/>
          <p:nvPr/>
        </p:nvSpPr>
        <p:spPr>
          <a:xfrm>
            <a:off x="474913" y="3073396"/>
            <a:ext cx="153678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Roboto" panose="02000000000000000000" pitchFamily="2" charset="0"/>
              </a:rPr>
              <a:t>Performance factors</a:t>
            </a:r>
          </a:p>
        </p:txBody>
      </p:sp>
      <p:sp>
        <p:nvSpPr>
          <p:cNvPr id="10" name="TextBox 9">
            <a:extLst>
              <a:ext uri="{FF2B5EF4-FFF2-40B4-BE49-F238E27FC236}">
                <a16:creationId xmlns:a16="http://schemas.microsoft.com/office/drawing/2014/main" id="{379D28A3-6C4D-2987-EB6B-C974982B3A75}"/>
              </a:ext>
            </a:extLst>
          </p:cNvPr>
          <p:cNvSpPr txBox="1"/>
          <p:nvPr/>
        </p:nvSpPr>
        <p:spPr>
          <a:xfrm>
            <a:off x="474912" y="3970632"/>
            <a:ext cx="153678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Roboto" panose="02000000000000000000" pitchFamily="2" charset="0"/>
              </a:rPr>
              <a:t>Performance improvement</a:t>
            </a:r>
          </a:p>
        </p:txBody>
      </p:sp>
      <p:sp>
        <p:nvSpPr>
          <p:cNvPr id="12" name="TextBox 11">
            <a:extLst>
              <a:ext uri="{FF2B5EF4-FFF2-40B4-BE49-F238E27FC236}">
                <a16:creationId xmlns:a16="http://schemas.microsoft.com/office/drawing/2014/main" id="{28616F2D-7D71-B942-2C94-3F7FC54DB383}"/>
              </a:ext>
            </a:extLst>
          </p:cNvPr>
          <p:cNvSpPr txBox="1"/>
          <p:nvPr/>
        </p:nvSpPr>
        <p:spPr>
          <a:xfrm>
            <a:off x="474912" y="4867868"/>
            <a:ext cx="153678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Roboto" panose="02000000000000000000" pitchFamily="2" charset="0"/>
              </a:rPr>
              <a:t>Performance </a:t>
            </a:r>
          </a:p>
          <a:p>
            <a:r>
              <a:rPr lang="en-US" dirty="0">
                <a:latin typeface="Roboto" panose="02000000000000000000" pitchFamily="2" charset="0"/>
              </a:rPr>
              <a:t>optimization</a:t>
            </a:r>
          </a:p>
        </p:txBody>
      </p:sp>
    </p:spTree>
    <p:extLst>
      <p:ext uri="{BB962C8B-B14F-4D97-AF65-F5344CB8AC3E}">
        <p14:creationId xmlns:p14="http://schemas.microsoft.com/office/powerpoint/2010/main" val="325269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AEFF-DA98-9211-4B18-3075FBDE2E8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9CD66F84-5B51-6061-19E0-F5193EBD94A4}"/>
              </a:ext>
            </a:extLst>
          </p:cNvPr>
          <p:cNvSpPr>
            <a:spLocks noGrp="1"/>
          </p:cNvSpPr>
          <p:nvPr>
            <p:ph idx="1"/>
          </p:nvPr>
        </p:nvSpPr>
        <p:spPr/>
        <p:txBody>
          <a:bodyPr>
            <a:normAutofit/>
          </a:bodyPr>
          <a:lstStyle/>
          <a:p>
            <a:pPr marL="0" indent="0">
              <a:buNone/>
            </a:pPr>
            <a:r>
              <a:rPr lang="en-US" sz="3200" dirty="0">
                <a:solidFill>
                  <a:schemeClr val="accent1"/>
                </a:solidFill>
              </a:rPr>
              <a:t>UBIQUITOUS ACCESS*</a:t>
            </a:r>
          </a:p>
          <a:p>
            <a:pPr marL="0" indent="0">
              <a:buNone/>
            </a:pPr>
            <a:r>
              <a:rPr lang="en-US" dirty="0"/>
              <a:t>This is the ability for a cloud service to be widely accessible. </a:t>
            </a:r>
          </a:p>
          <a:p>
            <a:pPr marL="0" indent="0">
              <a:buNone/>
            </a:pPr>
            <a:r>
              <a:rPr lang="en-US" dirty="0"/>
              <a:t>It requires support for a range of devices, transport protocols, interfaces, and security technologies. </a:t>
            </a:r>
          </a:p>
          <a:p>
            <a:pPr marL="0" indent="0">
              <a:buNone/>
            </a:pPr>
            <a:r>
              <a:rPr lang="en-US" dirty="0"/>
              <a:t>In the case of public clouds, access is facilitated via the internet; in the case of private clouds, it’s facilitated through a LAN. </a:t>
            </a:r>
          </a:p>
        </p:txBody>
      </p:sp>
    </p:spTree>
    <p:extLst>
      <p:ext uri="{BB962C8B-B14F-4D97-AF65-F5344CB8AC3E}">
        <p14:creationId xmlns:p14="http://schemas.microsoft.com/office/powerpoint/2010/main" val="205209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8634-FD95-85DB-B4F7-7B9AC424BAB3}"/>
              </a:ext>
            </a:extLst>
          </p:cNvPr>
          <p:cNvSpPr>
            <a:spLocks noGrp="1"/>
          </p:cNvSpPr>
          <p:nvPr>
            <p:ph type="title"/>
          </p:nvPr>
        </p:nvSpPr>
        <p:spPr>
          <a:xfrm>
            <a:off x="1141413" y="257439"/>
            <a:ext cx="9905998" cy="529346"/>
          </a:xfrm>
        </p:spPr>
        <p:txBody>
          <a:bodyPr>
            <a:normAutofit fontScale="90000"/>
          </a:bodyPr>
          <a:lstStyle/>
          <a:p>
            <a:r>
              <a:rPr lang="en-US" dirty="0"/>
              <a:t>Recall: vertical and horizontal Scaling</a:t>
            </a:r>
          </a:p>
        </p:txBody>
      </p:sp>
      <p:graphicFrame>
        <p:nvGraphicFramePr>
          <p:cNvPr id="3" name="Table 3">
            <a:extLst>
              <a:ext uri="{FF2B5EF4-FFF2-40B4-BE49-F238E27FC236}">
                <a16:creationId xmlns:a16="http://schemas.microsoft.com/office/drawing/2014/main" id="{AA9C1CEA-6521-DE85-8909-4C0F7D87E8B0}"/>
              </a:ext>
            </a:extLst>
          </p:cNvPr>
          <p:cNvGraphicFramePr>
            <a:graphicFrameLocks noGrp="1"/>
          </p:cNvGraphicFramePr>
          <p:nvPr/>
        </p:nvGraphicFramePr>
        <p:xfrm>
          <a:off x="536693" y="1364300"/>
          <a:ext cx="11115438" cy="5107299"/>
        </p:xfrm>
        <a:graphic>
          <a:graphicData uri="http://schemas.openxmlformats.org/drawingml/2006/table">
            <a:tbl>
              <a:tblPr firstRow="1" bandRow="1">
                <a:tableStyleId>{5C22544A-7EE6-4342-B048-85BDC9FD1C3A}</a:tableStyleId>
              </a:tblPr>
              <a:tblGrid>
                <a:gridCol w="1814259">
                  <a:extLst>
                    <a:ext uri="{9D8B030D-6E8A-4147-A177-3AD203B41FA5}">
                      <a16:colId xmlns:a16="http://schemas.microsoft.com/office/drawing/2014/main" val="1141230192"/>
                    </a:ext>
                  </a:extLst>
                </a:gridCol>
                <a:gridCol w="4656221">
                  <a:extLst>
                    <a:ext uri="{9D8B030D-6E8A-4147-A177-3AD203B41FA5}">
                      <a16:colId xmlns:a16="http://schemas.microsoft.com/office/drawing/2014/main" val="2965034841"/>
                    </a:ext>
                  </a:extLst>
                </a:gridCol>
                <a:gridCol w="4644958">
                  <a:extLst>
                    <a:ext uri="{9D8B030D-6E8A-4147-A177-3AD203B41FA5}">
                      <a16:colId xmlns:a16="http://schemas.microsoft.com/office/drawing/2014/main" val="481876832"/>
                    </a:ext>
                  </a:extLst>
                </a:gridCol>
              </a:tblGrid>
              <a:tr h="655026">
                <a:tc>
                  <a:txBody>
                    <a:bodyPr/>
                    <a:lstStyle/>
                    <a:p>
                      <a:endParaRPr lang="en-US"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Horizontal Scaling</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Vertical Scaling</a:t>
                      </a:r>
                    </a:p>
                  </a:txBody>
                  <a:tcPr/>
                </a:tc>
                <a:extLst>
                  <a:ext uri="{0D108BD9-81ED-4DB2-BD59-A6C34878D82A}">
                    <a16:rowId xmlns:a16="http://schemas.microsoft.com/office/drawing/2014/main" val="785668602"/>
                  </a:ext>
                </a:extLst>
              </a:tr>
              <a:tr h="655026">
                <a:tc>
                  <a:txBody>
                    <a:bodyPr/>
                    <a:lstStyle/>
                    <a:p>
                      <a:r>
                        <a:rPr lang="en-US" dirty="0">
                          <a:latin typeface="Roboto" panose="02000000000000000000" pitchFamily="2" charset="0"/>
                          <a:ea typeface="Roboto" panose="02000000000000000000" pitchFamily="2" charset="0"/>
                          <a:cs typeface="Roboto" panose="02000000000000000000" pitchFamily="2" charset="0"/>
                        </a:rPr>
                        <a:t>Description</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Increase of decrease the number of nodes in a system to handle an increase or decrease in workload</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Increase or decrease the resources of a single node in a system to handle increased or reduced workload</a:t>
                      </a:r>
                    </a:p>
                  </a:txBody>
                  <a:tcPr/>
                </a:tc>
                <a:extLst>
                  <a:ext uri="{0D108BD9-81ED-4DB2-BD59-A6C34878D82A}">
                    <a16:rowId xmlns:a16="http://schemas.microsoft.com/office/drawing/2014/main" val="1056040633"/>
                  </a:ext>
                </a:extLst>
              </a:tr>
              <a:tr h="435116">
                <a:tc>
                  <a:txBody>
                    <a:bodyPr/>
                    <a:lstStyle/>
                    <a:p>
                      <a:r>
                        <a:rPr lang="en-US" dirty="0">
                          <a:latin typeface="Roboto" panose="02000000000000000000" pitchFamily="2" charset="0"/>
                          <a:ea typeface="Roboto" panose="02000000000000000000" pitchFamily="2" charset="0"/>
                          <a:cs typeface="Roboto" panose="02000000000000000000" pitchFamily="2" charset="0"/>
                        </a:rPr>
                        <a:t>Example</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Add or reduce the # of VMs in a cluster</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Add or reduce the CPU or memory of VM</a:t>
                      </a:r>
                    </a:p>
                  </a:txBody>
                  <a:tcPr/>
                </a:tc>
                <a:extLst>
                  <a:ext uri="{0D108BD9-81ED-4DB2-BD59-A6C34878D82A}">
                    <a16:rowId xmlns:a16="http://schemas.microsoft.com/office/drawing/2014/main" val="3585665781"/>
                  </a:ext>
                </a:extLst>
              </a:tr>
              <a:tr h="655026">
                <a:tc>
                  <a:txBody>
                    <a:bodyPr/>
                    <a:lstStyle/>
                    <a:p>
                      <a:r>
                        <a:rPr lang="en-US" dirty="0">
                          <a:latin typeface="Roboto" panose="02000000000000000000" pitchFamily="2" charset="0"/>
                          <a:ea typeface="Roboto" panose="02000000000000000000" pitchFamily="2" charset="0"/>
                          <a:cs typeface="Roboto" panose="02000000000000000000" pitchFamily="2" charset="0"/>
                        </a:rPr>
                        <a:t>Workload Distribution</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Workload is distributed across multiple nodes; parts of the workload resides on these different nodes</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A single node handles the entire workload</a:t>
                      </a:r>
                    </a:p>
                  </a:txBody>
                  <a:tcPr/>
                </a:tc>
                <a:extLst>
                  <a:ext uri="{0D108BD9-81ED-4DB2-BD59-A6C34878D82A}">
                    <a16:rowId xmlns:a16="http://schemas.microsoft.com/office/drawing/2014/main" val="3823398169"/>
                  </a:ext>
                </a:extLst>
              </a:tr>
              <a:tr h="409074">
                <a:tc>
                  <a:txBody>
                    <a:bodyPr/>
                    <a:lstStyle/>
                    <a:p>
                      <a:r>
                        <a:rPr lang="en-US" dirty="0">
                          <a:latin typeface="Roboto" panose="02000000000000000000" pitchFamily="2" charset="0"/>
                          <a:ea typeface="Roboto" panose="02000000000000000000" pitchFamily="2" charset="0"/>
                          <a:cs typeface="Roboto" panose="02000000000000000000" pitchFamily="2" charset="0"/>
                        </a:rPr>
                        <a:t>Complexity</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Higher</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Lower</a:t>
                      </a:r>
                    </a:p>
                  </a:txBody>
                  <a:tcPr/>
                </a:tc>
                <a:extLst>
                  <a:ext uri="{0D108BD9-81ED-4DB2-BD59-A6C34878D82A}">
                    <a16:rowId xmlns:a16="http://schemas.microsoft.com/office/drawing/2014/main" val="1593410574"/>
                  </a:ext>
                </a:extLst>
              </a:tr>
              <a:tr h="469231">
                <a:tc>
                  <a:txBody>
                    <a:bodyPr/>
                    <a:lstStyle/>
                    <a:p>
                      <a:r>
                        <a:rPr lang="en-US" dirty="0">
                          <a:latin typeface="Roboto" panose="02000000000000000000" pitchFamily="2" charset="0"/>
                          <a:ea typeface="Roboto" panose="02000000000000000000" pitchFamily="2" charset="0"/>
                          <a:cs typeface="Roboto" panose="02000000000000000000" pitchFamily="2" charset="0"/>
                        </a:rPr>
                        <a:t>Downtime</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No</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Yes</a:t>
                      </a:r>
                    </a:p>
                  </a:txBody>
                  <a:tcPr/>
                </a:tc>
                <a:extLst>
                  <a:ext uri="{0D108BD9-81ED-4DB2-BD59-A6C34878D82A}">
                    <a16:rowId xmlns:a16="http://schemas.microsoft.com/office/drawing/2014/main" val="3327772217"/>
                  </a:ext>
                </a:extLst>
              </a:tr>
              <a:tr h="655026">
                <a:tc>
                  <a:txBody>
                    <a:bodyPr/>
                    <a:lstStyle/>
                    <a:p>
                      <a:r>
                        <a:rPr lang="en-US" dirty="0">
                          <a:latin typeface="Roboto" panose="02000000000000000000" pitchFamily="2" charset="0"/>
                          <a:ea typeface="Roboto" panose="02000000000000000000" pitchFamily="2" charset="0"/>
                          <a:cs typeface="Roboto" panose="02000000000000000000" pitchFamily="2" charset="0"/>
                        </a:rPr>
                        <a:t>Load balancing</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Necessary to actively distribute workload across the multiple nodes</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Not required in the single node</a:t>
                      </a:r>
                    </a:p>
                  </a:txBody>
                  <a:tcPr/>
                </a:tc>
                <a:extLst>
                  <a:ext uri="{0D108BD9-81ED-4DB2-BD59-A6C34878D82A}">
                    <a16:rowId xmlns:a16="http://schemas.microsoft.com/office/drawing/2014/main" val="2663223842"/>
                  </a:ext>
                </a:extLst>
              </a:tr>
              <a:tr h="655026">
                <a:tc>
                  <a:txBody>
                    <a:bodyPr/>
                    <a:lstStyle/>
                    <a:p>
                      <a:r>
                        <a:rPr lang="en-US" dirty="0">
                          <a:latin typeface="Roboto" panose="02000000000000000000" pitchFamily="2" charset="0"/>
                          <a:ea typeface="Roboto" panose="02000000000000000000" pitchFamily="2" charset="0"/>
                          <a:cs typeface="Roboto" panose="02000000000000000000" pitchFamily="2" charset="0"/>
                        </a:rPr>
                        <a:t>Implementation</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Takes more time, expertise, and effort</a:t>
                      </a:r>
                    </a:p>
                  </a:txBody>
                  <a:tcPr/>
                </a:tc>
                <a:tc>
                  <a:txBody>
                    <a:bodyPr/>
                    <a:lstStyle/>
                    <a:p>
                      <a:r>
                        <a:rPr lang="en-US" dirty="0">
                          <a:latin typeface="Roboto" panose="02000000000000000000" pitchFamily="2" charset="0"/>
                          <a:ea typeface="Roboto" panose="02000000000000000000" pitchFamily="2" charset="0"/>
                          <a:cs typeface="Roboto" panose="02000000000000000000" pitchFamily="2" charset="0"/>
                        </a:rPr>
                        <a:t>Takes less time, expertise, and effort</a:t>
                      </a:r>
                    </a:p>
                  </a:txBody>
                  <a:tcPr/>
                </a:tc>
                <a:extLst>
                  <a:ext uri="{0D108BD9-81ED-4DB2-BD59-A6C34878D82A}">
                    <a16:rowId xmlns:a16="http://schemas.microsoft.com/office/drawing/2014/main" val="1570542568"/>
                  </a:ext>
                </a:extLst>
              </a:tr>
            </a:tbl>
          </a:graphicData>
        </a:graphic>
      </p:graphicFrame>
    </p:spTree>
    <p:extLst>
      <p:ext uri="{BB962C8B-B14F-4D97-AF65-F5344CB8AC3E}">
        <p14:creationId xmlns:p14="http://schemas.microsoft.com/office/powerpoint/2010/main" val="781259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1C73-AF15-5F86-0C93-BEBE77173C40}"/>
              </a:ext>
            </a:extLst>
          </p:cNvPr>
          <p:cNvSpPr>
            <a:spLocks noGrp="1"/>
          </p:cNvSpPr>
          <p:nvPr>
            <p:ph type="title"/>
          </p:nvPr>
        </p:nvSpPr>
        <p:spPr/>
        <p:txBody>
          <a:bodyPr/>
          <a:lstStyle/>
          <a:p>
            <a:r>
              <a:rPr lang="en-US" dirty="0"/>
              <a:t>Vertical Scaling</a:t>
            </a:r>
          </a:p>
        </p:txBody>
      </p:sp>
      <p:sp>
        <p:nvSpPr>
          <p:cNvPr id="3" name="Text Placeholder 2">
            <a:extLst>
              <a:ext uri="{FF2B5EF4-FFF2-40B4-BE49-F238E27FC236}">
                <a16:creationId xmlns:a16="http://schemas.microsoft.com/office/drawing/2014/main" id="{703EA9C9-035A-6A8C-6FAE-0D1F541660AF}"/>
              </a:ext>
            </a:extLst>
          </p:cNvPr>
          <p:cNvSpPr>
            <a:spLocks noGrp="1"/>
          </p:cNvSpPr>
          <p:nvPr>
            <p:ph type="body" idx="1"/>
          </p:nvPr>
        </p:nvSpPr>
        <p:spPr/>
        <p:txBody>
          <a:bodyPr/>
          <a:lstStyle/>
          <a:p>
            <a:r>
              <a:rPr lang="en-US" dirty="0"/>
              <a:t>Pros</a:t>
            </a:r>
          </a:p>
        </p:txBody>
      </p:sp>
      <p:graphicFrame>
        <p:nvGraphicFramePr>
          <p:cNvPr id="7" name="Content Placeholder 6">
            <a:extLst>
              <a:ext uri="{FF2B5EF4-FFF2-40B4-BE49-F238E27FC236}">
                <a16:creationId xmlns:a16="http://schemas.microsoft.com/office/drawing/2014/main" id="{C7F9FED3-E200-8F91-AD94-76EFFA4E8A46}"/>
              </a:ext>
            </a:extLst>
          </p:cNvPr>
          <p:cNvGraphicFramePr>
            <a:graphicFrameLocks noGrp="1"/>
          </p:cNvGraphicFramePr>
          <p:nvPr>
            <p:ph sz="half" idx="2"/>
          </p:nvPr>
        </p:nvGraphicFramePr>
        <p:xfrm>
          <a:off x="1141410" y="3073397"/>
          <a:ext cx="4878391" cy="2717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87066B18-849B-400C-3906-C57A720A6870}"/>
              </a:ext>
            </a:extLst>
          </p:cNvPr>
          <p:cNvSpPr>
            <a:spLocks noGrp="1"/>
          </p:cNvSpPr>
          <p:nvPr>
            <p:ph type="body" sz="quarter" idx="3"/>
          </p:nvPr>
        </p:nvSpPr>
        <p:spPr/>
        <p:txBody>
          <a:bodyPr/>
          <a:lstStyle/>
          <a:p>
            <a:r>
              <a:rPr lang="en-US" dirty="0"/>
              <a:t>Cons</a:t>
            </a:r>
          </a:p>
        </p:txBody>
      </p:sp>
      <p:graphicFrame>
        <p:nvGraphicFramePr>
          <p:cNvPr id="8" name="Content Placeholder 7">
            <a:extLst>
              <a:ext uri="{FF2B5EF4-FFF2-40B4-BE49-F238E27FC236}">
                <a16:creationId xmlns:a16="http://schemas.microsoft.com/office/drawing/2014/main" id="{74BAA5C5-DBB5-D5AA-14CA-1D5368F0A379}"/>
              </a:ext>
            </a:extLst>
          </p:cNvPr>
          <p:cNvGraphicFramePr>
            <a:graphicFrameLocks noGrp="1"/>
          </p:cNvGraphicFramePr>
          <p:nvPr>
            <p:ph sz="quarter" idx="4"/>
          </p:nvPr>
        </p:nvGraphicFramePr>
        <p:xfrm>
          <a:off x="6172200" y="3073397"/>
          <a:ext cx="4875210" cy="27178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37977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7ECA-3B1C-9F2F-0DD9-76B28BB5E97B}"/>
              </a:ext>
            </a:extLst>
          </p:cNvPr>
          <p:cNvSpPr>
            <a:spLocks noGrp="1"/>
          </p:cNvSpPr>
          <p:nvPr>
            <p:ph type="title"/>
          </p:nvPr>
        </p:nvSpPr>
        <p:spPr/>
        <p:txBody>
          <a:bodyPr/>
          <a:lstStyle/>
          <a:p>
            <a:r>
              <a:rPr lang="en-US" dirty="0"/>
              <a:t>Horizontal Scaling</a:t>
            </a:r>
          </a:p>
        </p:txBody>
      </p:sp>
      <p:sp>
        <p:nvSpPr>
          <p:cNvPr id="3" name="Text Placeholder 2">
            <a:extLst>
              <a:ext uri="{FF2B5EF4-FFF2-40B4-BE49-F238E27FC236}">
                <a16:creationId xmlns:a16="http://schemas.microsoft.com/office/drawing/2014/main" id="{02B89507-634D-1EC7-BF87-F3C8E57FCBA9}"/>
              </a:ext>
            </a:extLst>
          </p:cNvPr>
          <p:cNvSpPr>
            <a:spLocks noGrp="1"/>
          </p:cNvSpPr>
          <p:nvPr>
            <p:ph type="body" idx="1"/>
          </p:nvPr>
        </p:nvSpPr>
        <p:spPr/>
        <p:txBody>
          <a:bodyPr/>
          <a:lstStyle/>
          <a:p>
            <a:r>
              <a:rPr lang="en-US" dirty="0"/>
              <a:t>Pros</a:t>
            </a:r>
          </a:p>
        </p:txBody>
      </p:sp>
      <p:graphicFrame>
        <p:nvGraphicFramePr>
          <p:cNvPr id="7" name="Content Placeholder 6">
            <a:extLst>
              <a:ext uri="{FF2B5EF4-FFF2-40B4-BE49-F238E27FC236}">
                <a16:creationId xmlns:a16="http://schemas.microsoft.com/office/drawing/2014/main" id="{12388401-29C4-A4A5-2C80-366F7D9BE2EA}"/>
              </a:ext>
            </a:extLst>
          </p:cNvPr>
          <p:cNvGraphicFramePr>
            <a:graphicFrameLocks noGrp="1"/>
          </p:cNvGraphicFramePr>
          <p:nvPr>
            <p:ph sz="half" idx="2"/>
          </p:nvPr>
        </p:nvGraphicFramePr>
        <p:xfrm>
          <a:off x="1141410" y="3073397"/>
          <a:ext cx="4878391" cy="2717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61038988-43F8-FE4A-2853-DA4458DA3608}"/>
              </a:ext>
            </a:extLst>
          </p:cNvPr>
          <p:cNvSpPr>
            <a:spLocks noGrp="1"/>
          </p:cNvSpPr>
          <p:nvPr>
            <p:ph type="body" sz="quarter" idx="3"/>
          </p:nvPr>
        </p:nvSpPr>
        <p:spPr/>
        <p:txBody>
          <a:bodyPr/>
          <a:lstStyle/>
          <a:p>
            <a:r>
              <a:rPr lang="en-US" dirty="0"/>
              <a:t>Cons</a:t>
            </a:r>
          </a:p>
        </p:txBody>
      </p:sp>
      <p:graphicFrame>
        <p:nvGraphicFramePr>
          <p:cNvPr id="8" name="Content Placeholder 7">
            <a:extLst>
              <a:ext uri="{FF2B5EF4-FFF2-40B4-BE49-F238E27FC236}">
                <a16:creationId xmlns:a16="http://schemas.microsoft.com/office/drawing/2014/main" id="{00064EB9-4448-1FAD-0709-C16DC917A894}"/>
              </a:ext>
            </a:extLst>
          </p:cNvPr>
          <p:cNvGraphicFramePr>
            <a:graphicFrameLocks noGrp="1"/>
          </p:cNvGraphicFramePr>
          <p:nvPr>
            <p:ph sz="quarter" idx="4"/>
          </p:nvPr>
        </p:nvGraphicFramePr>
        <p:xfrm>
          <a:off x="6172200" y="3073397"/>
          <a:ext cx="4875210" cy="19437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100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7210-EC0D-E754-63FC-04D5B8D652E1}"/>
              </a:ext>
            </a:extLst>
          </p:cNvPr>
          <p:cNvSpPr>
            <a:spLocks noGrp="1"/>
          </p:cNvSpPr>
          <p:nvPr>
            <p:ph type="title"/>
          </p:nvPr>
        </p:nvSpPr>
        <p:spPr/>
        <p:txBody>
          <a:bodyPr/>
          <a:lstStyle/>
          <a:p>
            <a:r>
              <a:rPr lang="en-US" dirty="0"/>
              <a:t>Scaling Relational Vs. Non-Relational Databases</a:t>
            </a:r>
          </a:p>
        </p:txBody>
      </p:sp>
      <p:sp>
        <p:nvSpPr>
          <p:cNvPr id="3" name="Content Placeholder 2">
            <a:extLst>
              <a:ext uri="{FF2B5EF4-FFF2-40B4-BE49-F238E27FC236}">
                <a16:creationId xmlns:a16="http://schemas.microsoft.com/office/drawing/2014/main" id="{02F0A91E-3304-C984-AE48-20B9E964F073}"/>
              </a:ext>
            </a:extLst>
          </p:cNvPr>
          <p:cNvSpPr>
            <a:spLocks noGrp="1"/>
          </p:cNvSpPr>
          <p:nvPr>
            <p:ph idx="1"/>
          </p:nvPr>
        </p:nvSpPr>
        <p:spPr/>
        <p:txBody>
          <a:bodyPr/>
          <a:lstStyle/>
          <a:p>
            <a:r>
              <a:rPr lang="en-US" dirty="0"/>
              <a:t>Relational and non-relational databases have different considerations when scaling.</a:t>
            </a:r>
          </a:p>
          <a:p>
            <a:r>
              <a:rPr lang="en-US" dirty="0"/>
              <a:t>To scale SQL (relational) databases we must very carefully manage indices.</a:t>
            </a:r>
          </a:p>
          <a:p>
            <a:pPr lvl="1"/>
            <a:r>
              <a:rPr lang="en-US" dirty="0"/>
              <a:t>Recall the idea of database sharding from MIS531</a:t>
            </a:r>
          </a:p>
          <a:p>
            <a:r>
              <a:rPr lang="en-US" dirty="0"/>
              <a:t>In NoSQL databases, scaling can be handled in a very different way...</a:t>
            </a:r>
          </a:p>
        </p:txBody>
      </p:sp>
    </p:spTree>
    <p:extLst>
      <p:ext uri="{BB962C8B-B14F-4D97-AF65-F5344CB8AC3E}">
        <p14:creationId xmlns:p14="http://schemas.microsoft.com/office/powerpoint/2010/main" val="2248151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FB4D-F267-757D-3728-34B4CC613953}"/>
              </a:ext>
            </a:extLst>
          </p:cNvPr>
          <p:cNvSpPr>
            <a:spLocks noGrp="1"/>
          </p:cNvSpPr>
          <p:nvPr>
            <p:ph type="title"/>
          </p:nvPr>
        </p:nvSpPr>
        <p:spPr/>
        <p:txBody>
          <a:bodyPr/>
          <a:lstStyle/>
          <a:p>
            <a:r>
              <a:rPr lang="en-US" dirty="0"/>
              <a:t>Scaling Databases</a:t>
            </a:r>
          </a:p>
        </p:txBody>
      </p:sp>
      <p:sp>
        <p:nvSpPr>
          <p:cNvPr id="3" name="Text Placeholder 2">
            <a:extLst>
              <a:ext uri="{FF2B5EF4-FFF2-40B4-BE49-F238E27FC236}">
                <a16:creationId xmlns:a16="http://schemas.microsoft.com/office/drawing/2014/main" id="{AD42E49E-3BAB-25AB-293A-718FD971415F}"/>
              </a:ext>
            </a:extLst>
          </p:cNvPr>
          <p:cNvSpPr>
            <a:spLocks noGrp="1"/>
          </p:cNvSpPr>
          <p:nvPr>
            <p:ph type="body" idx="1"/>
          </p:nvPr>
        </p:nvSpPr>
        <p:spPr>
          <a:xfrm>
            <a:off x="1370017" y="1685131"/>
            <a:ext cx="4649783" cy="823912"/>
          </a:xfrm>
        </p:spPr>
        <p:txBody>
          <a:bodyPr/>
          <a:lstStyle/>
          <a:p>
            <a:r>
              <a:rPr lang="en-US" dirty="0"/>
              <a:t>Relational</a:t>
            </a:r>
          </a:p>
        </p:txBody>
      </p:sp>
      <p:sp>
        <p:nvSpPr>
          <p:cNvPr id="5" name="Text Placeholder 4">
            <a:extLst>
              <a:ext uri="{FF2B5EF4-FFF2-40B4-BE49-F238E27FC236}">
                <a16:creationId xmlns:a16="http://schemas.microsoft.com/office/drawing/2014/main" id="{A62285AD-C90E-4DA4-DB02-86ECF3ACC6FF}"/>
              </a:ext>
            </a:extLst>
          </p:cNvPr>
          <p:cNvSpPr>
            <a:spLocks noGrp="1"/>
          </p:cNvSpPr>
          <p:nvPr>
            <p:ph type="body" sz="quarter" idx="3"/>
          </p:nvPr>
        </p:nvSpPr>
        <p:spPr>
          <a:xfrm>
            <a:off x="6400809" y="1725160"/>
            <a:ext cx="4646602" cy="823912"/>
          </a:xfrm>
        </p:spPr>
        <p:txBody>
          <a:bodyPr/>
          <a:lstStyle/>
          <a:p>
            <a:r>
              <a:rPr lang="en-US" dirty="0"/>
              <a:t>Non-Relational</a:t>
            </a:r>
          </a:p>
        </p:txBody>
      </p:sp>
      <p:pic>
        <p:nvPicPr>
          <p:cNvPr id="3074" name="Picture 2">
            <a:extLst>
              <a:ext uri="{FF2B5EF4-FFF2-40B4-BE49-F238E27FC236}">
                <a16:creationId xmlns:a16="http://schemas.microsoft.com/office/drawing/2014/main" id="{E60AEA0E-B8E4-7876-64EF-74CB674651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47501" y="2721480"/>
            <a:ext cx="5528702" cy="27781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A6CAA7C-13B1-3522-D3F9-141135C521AB}"/>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016486" y="2719203"/>
            <a:ext cx="6102137" cy="278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59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5F9B-F5FF-EB0A-B221-2FBD8E86273D}"/>
              </a:ext>
            </a:extLst>
          </p:cNvPr>
          <p:cNvSpPr>
            <a:spLocks noGrp="1"/>
          </p:cNvSpPr>
          <p:nvPr>
            <p:ph type="title"/>
          </p:nvPr>
        </p:nvSpPr>
        <p:spPr/>
        <p:txBody>
          <a:bodyPr/>
          <a:lstStyle/>
          <a:p>
            <a:r>
              <a:rPr lang="en-US" dirty="0"/>
              <a:t>Cloud Databases</a:t>
            </a:r>
          </a:p>
        </p:txBody>
      </p:sp>
    </p:spTree>
    <p:extLst>
      <p:ext uri="{BB962C8B-B14F-4D97-AF65-F5344CB8AC3E}">
        <p14:creationId xmlns:p14="http://schemas.microsoft.com/office/powerpoint/2010/main" val="26034790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DCE5A-B006-6780-9D0E-140461D7A721}"/>
              </a:ext>
            </a:extLst>
          </p:cNvPr>
          <p:cNvSpPr>
            <a:spLocks noGrp="1"/>
          </p:cNvSpPr>
          <p:nvPr>
            <p:ph type="title"/>
          </p:nvPr>
        </p:nvSpPr>
        <p:spPr>
          <a:xfrm>
            <a:off x="1143001" y="326685"/>
            <a:ext cx="9905998" cy="485570"/>
          </a:xfrm>
        </p:spPr>
        <p:txBody>
          <a:bodyPr>
            <a:normAutofit fontScale="90000"/>
          </a:bodyPr>
          <a:lstStyle/>
          <a:p>
            <a:r>
              <a:rPr lang="en-US" dirty="0"/>
              <a:t>Cloud Databases: Full Picture</a:t>
            </a:r>
          </a:p>
        </p:txBody>
      </p:sp>
      <p:sp>
        <p:nvSpPr>
          <p:cNvPr id="3" name="Rounded Rectangle 2">
            <a:extLst>
              <a:ext uri="{FF2B5EF4-FFF2-40B4-BE49-F238E27FC236}">
                <a16:creationId xmlns:a16="http://schemas.microsoft.com/office/drawing/2014/main" id="{BF0A3E63-43B5-2455-67C3-B9F9AB0B8004}"/>
              </a:ext>
            </a:extLst>
          </p:cNvPr>
          <p:cNvSpPr/>
          <p:nvPr/>
        </p:nvSpPr>
        <p:spPr>
          <a:xfrm>
            <a:off x="2191430" y="1209660"/>
            <a:ext cx="2802886" cy="7802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50" dirty="0">
                <a:ln w="0"/>
                <a:solidFill>
                  <a:schemeClr val="bg2"/>
                </a:solidFill>
                <a:effectLst>
                  <a:innerShdw blurRad="63500" dist="50800" dir="13500000">
                    <a:srgbClr val="000000">
                      <a:alpha val="50000"/>
                    </a:srgbClr>
                  </a:innerShdw>
                </a:effectLst>
                <a:latin typeface="Roboto" panose="02000000000000000000" pitchFamily="2" charset="0"/>
              </a:rPr>
              <a:t>SELF-MANAGED</a:t>
            </a:r>
          </a:p>
        </p:txBody>
      </p:sp>
      <p:sp>
        <p:nvSpPr>
          <p:cNvPr id="4" name="Rounded Rectangle 3">
            <a:extLst>
              <a:ext uri="{FF2B5EF4-FFF2-40B4-BE49-F238E27FC236}">
                <a16:creationId xmlns:a16="http://schemas.microsoft.com/office/drawing/2014/main" id="{8E913C72-DE1B-C9AA-B793-3B5045246E9D}"/>
              </a:ext>
            </a:extLst>
          </p:cNvPr>
          <p:cNvSpPr/>
          <p:nvPr/>
        </p:nvSpPr>
        <p:spPr>
          <a:xfrm>
            <a:off x="6965646" y="1195169"/>
            <a:ext cx="2802886" cy="7802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50" dirty="0">
                <a:ln w="0"/>
                <a:solidFill>
                  <a:schemeClr val="bg2"/>
                </a:solidFill>
                <a:effectLst>
                  <a:innerShdw blurRad="63500" dist="50800" dir="13500000">
                    <a:srgbClr val="000000">
                      <a:alpha val="50000"/>
                    </a:srgbClr>
                  </a:innerShdw>
                </a:effectLst>
                <a:latin typeface="Roboto" panose="02000000000000000000" pitchFamily="2" charset="0"/>
              </a:rPr>
              <a:t>(CLOUD) MANAGED</a:t>
            </a:r>
          </a:p>
        </p:txBody>
      </p:sp>
      <p:sp>
        <p:nvSpPr>
          <p:cNvPr id="5" name="Rounded Rectangle 4">
            <a:extLst>
              <a:ext uri="{FF2B5EF4-FFF2-40B4-BE49-F238E27FC236}">
                <a16:creationId xmlns:a16="http://schemas.microsoft.com/office/drawing/2014/main" id="{4A7E9AED-72DC-BDC7-BF85-F47DE531064B}"/>
              </a:ext>
            </a:extLst>
          </p:cNvPr>
          <p:cNvSpPr/>
          <p:nvPr/>
        </p:nvSpPr>
        <p:spPr>
          <a:xfrm>
            <a:off x="1332172" y="3570668"/>
            <a:ext cx="1484288" cy="48557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latin typeface="Roboto" panose="02000000000000000000" pitchFamily="2" charset="0"/>
              </a:rPr>
              <a:t>SQL</a:t>
            </a:r>
          </a:p>
        </p:txBody>
      </p:sp>
      <p:sp>
        <p:nvSpPr>
          <p:cNvPr id="6" name="Rounded Rectangle 5">
            <a:extLst>
              <a:ext uri="{FF2B5EF4-FFF2-40B4-BE49-F238E27FC236}">
                <a16:creationId xmlns:a16="http://schemas.microsoft.com/office/drawing/2014/main" id="{AA28B054-3597-4901-3582-BEF541399FE5}"/>
              </a:ext>
            </a:extLst>
          </p:cNvPr>
          <p:cNvSpPr/>
          <p:nvPr/>
        </p:nvSpPr>
        <p:spPr>
          <a:xfrm>
            <a:off x="4097923" y="3561135"/>
            <a:ext cx="1462389" cy="48557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latin typeface="Roboto" panose="02000000000000000000" pitchFamily="2" charset="0"/>
              </a:rPr>
              <a:t>NoSQL</a:t>
            </a:r>
          </a:p>
        </p:txBody>
      </p:sp>
      <p:sp>
        <p:nvSpPr>
          <p:cNvPr id="7" name="Rounded Rectangle 6">
            <a:extLst>
              <a:ext uri="{FF2B5EF4-FFF2-40B4-BE49-F238E27FC236}">
                <a16:creationId xmlns:a16="http://schemas.microsoft.com/office/drawing/2014/main" id="{805A37ED-3DF2-18A6-B262-82D1D1876DD6}"/>
              </a:ext>
            </a:extLst>
          </p:cNvPr>
          <p:cNvSpPr/>
          <p:nvPr/>
        </p:nvSpPr>
        <p:spPr>
          <a:xfrm>
            <a:off x="2623244" y="2588566"/>
            <a:ext cx="1939257" cy="48557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Roboto" panose="02000000000000000000" pitchFamily="2" charset="0"/>
              </a:rPr>
              <a:t>TRADITIONAL</a:t>
            </a:r>
          </a:p>
        </p:txBody>
      </p:sp>
      <p:cxnSp>
        <p:nvCxnSpPr>
          <p:cNvPr id="11" name="Straight Arrow Connector 10">
            <a:extLst>
              <a:ext uri="{FF2B5EF4-FFF2-40B4-BE49-F238E27FC236}">
                <a16:creationId xmlns:a16="http://schemas.microsoft.com/office/drawing/2014/main" id="{C7652A49-85EB-88F1-C731-2F4EF9579433}"/>
              </a:ext>
            </a:extLst>
          </p:cNvPr>
          <p:cNvCxnSpPr>
            <a:stCxn id="3" idx="2"/>
            <a:endCxn id="7" idx="0"/>
          </p:cNvCxnSpPr>
          <p:nvPr/>
        </p:nvCxnSpPr>
        <p:spPr>
          <a:xfrm>
            <a:off x="3592873" y="1989892"/>
            <a:ext cx="0" cy="598674"/>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A2C2709F-C98C-88E9-D66F-C9BE2574E2ED}"/>
              </a:ext>
            </a:extLst>
          </p:cNvPr>
          <p:cNvCxnSpPr>
            <a:stCxn id="7" idx="2"/>
            <a:endCxn id="5" idx="0"/>
          </p:cNvCxnSpPr>
          <p:nvPr/>
        </p:nvCxnSpPr>
        <p:spPr>
          <a:xfrm flipH="1">
            <a:off x="2074316" y="3074136"/>
            <a:ext cx="1518557" cy="496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9072096A-38A5-CADD-C187-17F4EE705905}"/>
              </a:ext>
            </a:extLst>
          </p:cNvPr>
          <p:cNvCxnSpPr>
            <a:stCxn id="7" idx="2"/>
            <a:endCxn id="6" idx="0"/>
          </p:cNvCxnSpPr>
          <p:nvPr/>
        </p:nvCxnSpPr>
        <p:spPr>
          <a:xfrm>
            <a:off x="3592873" y="3074136"/>
            <a:ext cx="1236245" cy="4869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CC12D623-C5AB-14B5-9A53-3868A706C7C6}"/>
              </a:ext>
            </a:extLst>
          </p:cNvPr>
          <p:cNvCxnSpPr>
            <a:cxnSpLocks/>
            <a:stCxn id="4" idx="2"/>
            <a:endCxn id="7" idx="0"/>
          </p:cNvCxnSpPr>
          <p:nvPr/>
        </p:nvCxnSpPr>
        <p:spPr>
          <a:xfrm flipH="1">
            <a:off x="3592873" y="1975401"/>
            <a:ext cx="4774216" cy="6131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Rounded Rectangle 38">
            <a:extLst>
              <a:ext uri="{FF2B5EF4-FFF2-40B4-BE49-F238E27FC236}">
                <a16:creationId xmlns:a16="http://schemas.microsoft.com/office/drawing/2014/main" id="{3C43E548-6893-8CA9-DA53-AF3B3AF81443}"/>
              </a:ext>
            </a:extLst>
          </p:cNvPr>
          <p:cNvSpPr/>
          <p:nvPr/>
        </p:nvSpPr>
        <p:spPr>
          <a:xfrm>
            <a:off x="1137689" y="4445998"/>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MySQL</a:t>
            </a:r>
          </a:p>
        </p:txBody>
      </p:sp>
      <p:sp>
        <p:nvSpPr>
          <p:cNvPr id="40" name="Rounded Rectangle 39">
            <a:extLst>
              <a:ext uri="{FF2B5EF4-FFF2-40B4-BE49-F238E27FC236}">
                <a16:creationId xmlns:a16="http://schemas.microsoft.com/office/drawing/2014/main" id="{E6B31FC9-E87F-D4BF-7545-180AB6E496F1}"/>
              </a:ext>
            </a:extLst>
          </p:cNvPr>
          <p:cNvSpPr/>
          <p:nvPr/>
        </p:nvSpPr>
        <p:spPr>
          <a:xfrm>
            <a:off x="1137688" y="4847492"/>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SQL Server</a:t>
            </a:r>
          </a:p>
        </p:txBody>
      </p:sp>
      <p:sp>
        <p:nvSpPr>
          <p:cNvPr id="41" name="Rounded Rectangle 40">
            <a:extLst>
              <a:ext uri="{FF2B5EF4-FFF2-40B4-BE49-F238E27FC236}">
                <a16:creationId xmlns:a16="http://schemas.microsoft.com/office/drawing/2014/main" id="{F08FFB1D-F125-045D-1924-CEC590E937EF}"/>
              </a:ext>
            </a:extLst>
          </p:cNvPr>
          <p:cNvSpPr/>
          <p:nvPr/>
        </p:nvSpPr>
        <p:spPr>
          <a:xfrm>
            <a:off x="1135871" y="5240214"/>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Oracle</a:t>
            </a:r>
          </a:p>
        </p:txBody>
      </p:sp>
      <p:sp>
        <p:nvSpPr>
          <p:cNvPr id="42" name="Rounded Rectangle 41">
            <a:extLst>
              <a:ext uri="{FF2B5EF4-FFF2-40B4-BE49-F238E27FC236}">
                <a16:creationId xmlns:a16="http://schemas.microsoft.com/office/drawing/2014/main" id="{DA49A703-7421-921C-2191-FE5A23C04FD5}"/>
              </a:ext>
            </a:extLst>
          </p:cNvPr>
          <p:cNvSpPr/>
          <p:nvPr/>
        </p:nvSpPr>
        <p:spPr>
          <a:xfrm>
            <a:off x="1137688" y="5652391"/>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PostgreSQL</a:t>
            </a:r>
          </a:p>
        </p:txBody>
      </p:sp>
      <p:sp>
        <p:nvSpPr>
          <p:cNvPr id="43" name="Rounded Rectangle 42">
            <a:extLst>
              <a:ext uri="{FF2B5EF4-FFF2-40B4-BE49-F238E27FC236}">
                <a16:creationId xmlns:a16="http://schemas.microsoft.com/office/drawing/2014/main" id="{916D47C9-9F88-1405-3232-10172535632A}"/>
              </a:ext>
            </a:extLst>
          </p:cNvPr>
          <p:cNvSpPr/>
          <p:nvPr/>
        </p:nvSpPr>
        <p:spPr>
          <a:xfrm>
            <a:off x="1116416" y="6054312"/>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MariaDB</a:t>
            </a:r>
          </a:p>
        </p:txBody>
      </p:sp>
      <p:cxnSp>
        <p:nvCxnSpPr>
          <p:cNvPr id="45" name="Straight Arrow Connector 44">
            <a:extLst>
              <a:ext uri="{FF2B5EF4-FFF2-40B4-BE49-F238E27FC236}">
                <a16:creationId xmlns:a16="http://schemas.microsoft.com/office/drawing/2014/main" id="{088997AE-87CF-BB7A-0224-D6E92B1CE7E7}"/>
              </a:ext>
            </a:extLst>
          </p:cNvPr>
          <p:cNvCxnSpPr>
            <a:stCxn id="5" idx="2"/>
            <a:endCxn id="39" idx="0"/>
          </p:cNvCxnSpPr>
          <p:nvPr/>
        </p:nvCxnSpPr>
        <p:spPr>
          <a:xfrm>
            <a:off x="2074316" y="4056238"/>
            <a:ext cx="9388" cy="3897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ounded Rectangle 7">
            <a:extLst>
              <a:ext uri="{FF2B5EF4-FFF2-40B4-BE49-F238E27FC236}">
                <a16:creationId xmlns:a16="http://schemas.microsoft.com/office/drawing/2014/main" id="{1DBF7DCF-92E8-F479-BBD8-5696B56442E2}"/>
              </a:ext>
            </a:extLst>
          </p:cNvPr>
          <p:cNvSpPr/>
          <p:nvPr/>
        </p:nvSpPr>
        <p:spPr>
          <a:xfrm>
            <a:off x="7316044" y="2629465"/>
            <a:ext cx="2105509" cy="4446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Roboto" panose="02000000000000000000" pitchFamily="2" charset="0"/>
              </a:rPr>
              <a:t>CLOUD-NATIVE</a:t>
            </a:r>
          </a:p>
        </p:txBody>
      </p:sp>
      <p:sp>
        <p:nvSpPr>
          <p:cNvPr id="9" name="Rounded Rectangle 8">
            <a:extLst>
              <a:ext uri="{FF2B5EF4-FFF2-40B4-BE49-F238E27FC236}">
                <a16:creationId xmlns:a16="http://schemas.microsoft.com/office/drawing/2014/main" id="{7B28FAEA-CE8E-93B6-633E-C265E7AC053F}"/>
              </a:ext>
            </a:extLst>
          </p:cNvPr>
          <p:cNvSpPr/>
          <p:nvPr/>
        </p:nvSpPr>
        <p:spPr>
          <a:xfrm>
            <a:off x="6682452" y="3602033"/>
            <a:ext cx="1611536" cy="44467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latin typeface="Roboto" panose="02000000000000000000" pitchFamily="2" charset="0"/>
              </a:rPr>
              <a:t>SQL</a:t>
            </a:r>
          </a:p>
        </p:txBody>
      </p:sp>
      <p:sp>
        <p:nvSpPr>
          <p:cNvPr id="10" name="Rounded Rectangle 9">
            <a:extLst>
              <a:ext uri="{FF2B5EF4-FFF2-40B4-BE49-F238E27FC236}">
                <a16:creationId xmlns:a16="http://schemas.microsoft.com/office/drawing/2014/main" id="{1398DBB7-D381-6FBE-8007-AE8E01E86E9F}"/>
              </a:ext>
            </a:extLst>
          </p:cNvPr>
          <p:cNvSpPr/>
          <p:nvPr/>
        </p:nvSpPr>
        <p:spPr>
          <a:xfrm>
            <a:off x="9130292" y="3617243"/>
            <a:ext cx="1587760" cy="44467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latin typeface="Roboto" panose="02000000000000000000" pitchFamily="2" charset="0"/>
              </a:rPr>
              <a:t>NoSQL</a:t>
            </a:r>
          </a:p>
        </p:txBody>
      </p:sp>
      <p:cxnSp>
        <p:nvCxnSpPr>
          <p:cNvPr id="12" name="Straight Arrow Connector 11">
            <a:extLst>
              <a:ext uri="{FF2B5EF4-FFF2-40B4-BE49-F238E27FC236}">
                <a16:creationId xmlns:a16="http://schemas.microsoft.com/office/drawing/2014/main" id="{C0CF676B-7B00-CC22-047F-4CBE110F8648}"/>
              </a:ext>
            </a:extLst>
          </p:cNvPr>
          <p:cNvCxnSpPr>
            <a:cxnSpLocks/>
            <a:stCxn id="4" idx="2"/>
            <a:endCxn id="8" idx="0"/>
          </p:cNvCxnSpPr>
          <p:nvPr/>
        </p:nvCxnSpPr>
        <p:spPr>
          <a:xfrm>
            <a:off x="8367089" y="1975401"/>
            <a:ext cx="1710" cy="6540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E74B746-5303-8220-A48C-97A2926D1DDC}"/>
              </a:ext>
            </a:extLst>
          </p:cNvPr>
          <p:cNvCxnSpPr>
            <a:stCxn id="8" idx="2"/>
            <a:endCxn id="9" idx="0"/>
          </p:cNvCxnSpPr>
          <p:nvPr/>
        </p:nvCxnSpPr>
        <p:spPr>
          <a:xfrm flipH="1">
            <a:off x="7488220" y="3074136"/>
            <a:ext cx="880579" cy="5278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CEF20EF0-6229-804C-E480-8B9041412FCF}"/>
              </a:ext>
            </a:extLst>
          </p:cNvPr>
          <p:cNvCxnSpPr>
            <a:stCxn id="8" idx="2"/>
            <a:endCxn id="10" idx="0"/>
          </p:cNvCxnSpPr>
          <p:nvPr/>
        </p:nvCxnSpPr>
        <p:spPr>
          <a:xfrm>
            <a:off x="8368799" y="3074136"/>
            <a:ext cx="1555373" cy="5431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C2DA0590-D634-C4AF-A8A9-3702FF00A3EA}"/>
              </a:ext>
            </a:extLst>
          </p:cNvPr>
          <p:cNvCxnSpPr>
            <a:cxnSpLocks/>
          </p:cNvCxnSpPr>
          <p:nvPr/>
        </p:nvCxnSpPr>
        <p:spPr>
          <a:xfrm>
            <a:off x="7464344" y="4046704"/>
            <a:ext cx="6388" cy="3897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ounded Rectangle 18">
            <a:extLst>
              <a:ext uri="{FF2B5EF4-FFF2-40B4-BE49-F238E27FC236}">
                <a16:creationId xmlns:a16="http://schemas.microsoft.com/office/drawing/2014/main" id="{009AE2F8-EE30-13F4-3A05-F0B87009AE02}"/>
              </a:ext>
            </a:extLst>
          </p:cNvPr>
          <p:cNvSpPr/>
          <p:nvPr/>
        </p:nvSpPr>
        <p:spPr>
          <a:xfrm>
            <a:off x="3936014" y="4481668"/>
            <a:ext cx="1892029" cy="33074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Roboto" panose="02000000000000000000" pitchFamily="2" charset="0"/>
              </a:rPr>
              <a:t>MongoDB</a:t>
            </a:r>
          </a:p>
        </p:txBody>
      </p:sp>
      <p:sp>
        <p:nvSpPr>
          <p:cNvPr id="20" name="Rounded Rectangle 19">
            <a:extLst>
              <a:ext uri="{FF2B5EF4-FFF2-40B4-BE49-F238E27FC236}">
                <a16:creationId xmlns:a16="http://schemas.microsoft.com/office/drawing/2014/main" id="{5F4BDFD4-5E8B-6D79-EF46-397F1C5784DC}"/>
              </a:ext>
            </a:extLst>
          </p:cNvPr>
          <p:cNvSpPr/>
          <p:nvPr/>
        </p:nvSpPr>
        <p:spPr>
          <a:xfrm>
            <a:off x="3936014" y="4904120"/>
            <a:ext cx="1892029" cy="33074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Roboto" panose="02000000000000000000" pitchFamily="2" charset="0"/>
              </a:rPr>
              <a:t>Cassandra</a:t>
            </a:r>
          </a:p>
        </p:txBody>
      </p:sp>
      <p:sp>
        <p:nvSpPr>
          <p:cNvPr id="21" name="Rounded Rectangle 20">
            <a:extLst>
              <a:ext uri="{FF2B5EF4-FFF2-40B4-BE49-F238E27FC236}">
                <a16:creationId xmlns:a16="http://schemas.microsoft.com/office/drawing/2014/main" id="{A5EA7FD3-3213-A77F-D044-5725F45239A5}"/>
              </a:ext>
            </a:extLst>
          </p:cNvPr>
          <p:cNvSpPr/>
          <p:nvPr/>
        </p:nvSpPr>
        <p:spPr>
          <a:xfrm>
            <a:off x="3971684" y="5328895"/>
            <a:ext cx="1892029" cy="33074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Roboto" panose="02000000000000000000" pitchFamily="2" charset="0"/>
              </a:rPr>
              <a:t>CouchDB</a:t>
            </a:r>
          </a:p>
        </p:txBody>
      </p:sp>
      <p:cxnSp>
        <p:nvCxnSpPr>
          <p:cNvPr id="25" name="Straight Arrow Connector 24">
            <a:extLst>
              <a:ext uri="{FF2B5EF4-FFF2-40B4-BE49-F238E27FC236}">
                <a16:creationId xmlns:a16="http://schemas.microsoft.com/office/drawing/2014/main" id="{B141D9BD-19B8-4D50-E73E-E0F6BB6BDD09}"/>
              </a:ext>
            </a:extLst>
          </p:cNvPr>
          <p:cNvCxnSpPr>
            <a:stCxn id="6" idx="2"/>
          </p:cNvCxnSpPr>
          <p:nvPr/>
        </p:nvCxnSpPr>
        <p:spPr>
          <a:xfrm flipH="1">
            <a:off x="4829117" y="4046705"/>
            <a:ext cx="1" cy="459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45353092-91C2-F12C-253D-EE073F959C88}"/>
              </a:ext>
            </a:extLst>
          </p:cNvPr>
          <p:cNvCxnSpPr>
            <a:cxnSpLocks/>
            <a:stCxn id="10" idx="2"/>
          </p:cNvCxnSpPr>
          <p:nvPr/>
        </p:nvCxnSpPr>
        <p:spPr>
          <a:xfrm>
            <a:off x="9924172" y="4061914"/>
            <a:ext cx="8746" cy="4197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Rounded Rectangle 21">
            <a:extLst>
              <a:ext uri="{FF2B5EF4-FFF2-40B4-BE49-F238E27FC236}">
                <a16:creationId xmlns:a16="http://schemas.microsoft.com/office/drawing/2014/main" id="{3DDF9DF1-D8A7-F49A-BF03-E5BD4B9D5567}"/>
              </a:ext>
            </a:extLst>
          </p:cNvPr>
          <p:cNvSpPr/>
          <p:nvPr/>
        </p:nvSpPr>
        <p:spPr>
          <a:xfrm>
            <a:off x="8986903" y="4481668"/>
            <a:ext cx="1892029" cy="51523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Roboto" panose="02000000000000000000" pitchFamily="2" charset="0"/>
              </a:rPr>
              <a:t>CosmosDB (Azure)</a:t>
            </a:r>
          </a:p>
        </p:txBody>
      </p:sp>
      <p:sp>
        <p:nvSpPr>
          <p:cNvPr id="31" name="Rounded Rectangle 30">
            <a:extLst>
              <a:ext uri="{FF2B5EF4-FFF2-40B4-BE49-F238E27FC236}">
                <a16:creationId xmlns:a16="http://schemas.microsoft.com/office/drawing/2014/main" id="{502D17FB-6EBD-8B4E-2833-BD4B379E298C}"/>
              </a:ext>
            </a:extLst>
          </p:cNvPr>
          <p:cNvSpPr/>
          <p:nvPr/>
        </p:nvSpPr>
        <p:spPr>
          <a:xfrm>
            <a:off x="8978157" y="5036691"/>
            <a:ext cx="1892029" cy="59865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latin typeface="Roboto" panose="02000000000000000000" pitchFamily="2" charset="0"/>
              </a:rPr>
              <a:t>DynamoDB (AWS)</a:t>
            </a:r>
          </a:p>
        </p:txBody>
      </p:sp>
      <p:sp>
        <p:nvSpPr>
          <p:cNvPr id="37" name="Rounded Rectangle 36">
            <a:extLst>
              <a:ext uri="{FF2B5EF4-FFF2-40B4-BE49-F238E27FC236}">
                <a16:creationId xmlns:a16="http://schemas.microsoft.com/office/drawing/2014/main" id="{E6F35E04-D9F8-8666-1375-CD18037C636E}"/>
              </a:ext>
            </a:extLst>
          </p:cNvPr>
          <p:cNvSpPr/>
          <p:nvPr/>
        </p:nvSpPr>
        <p:spPr>
          <a:xfrm>
            <a:off x="6524717" y="4516033"/>
            <a:ext cx="1892029" cy="5986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Azure SQL</a:t>
            </a:r>
          </a:p>
        </p:txBody>
      </p:sp>
      <p:sp>
        <p:nvSpPr>
          <p:cNvPr id="38" name="Rounded Rectangle 37">
            <a:extLst>
              <a:ext uri="{FF2B5EF4-FFF2-40B4-BE49-F238E27FC236}">
                <a16:creationId xmlns:a16="http://schemas.microsoft.com/office/drawing/2014/main" id="{198D8EC0-53AE-ECB0-4431-25B640E1F8CF}"/>
              </a:ext>
            </a:extLst>
          </p:cNvPr>
          <p:cNvSpPr/>
          <p:nvPr/>
        </p:nvSpPr>
        <p:spPr>
          <a:xfrm>
            <a:off x="6542205" y="5173071"/>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Aurora (AWS)</a:t>
            </a:r>
          </a:p>
        </p:txBody>
      </p:sp>
      <p:sp>
        <p:nvSpPr>
          <p:cNvPr id="44" name="Rounded Rectangle 43">
            <a:extLst>
              <a:ext uri="{FF2B5EF4-FFF2-40B4-BE49-F238E27FC236}">
                <a16:creationId xmlns:a16="http://schemas.microsoft.com/office/drawing/2014/main" id="{438F6ACE-3768-923A-4758-7FE2109778D1}"/>
              </a:ext>
            </a:extLst>
          </p:cNvPr>
          <p:cNvSpPr/>
          <p:nvPr/>
        </p:nvSpPr>
        <p:spPr>
          <a:xfrm>
            <a:off x="6542205" y="5901492"/>
            <a:ext cx="1892029" cy="64150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Cloud Spanner (GCP)</a:t>
            </a:r>
          </a:p>
        </p:txBody>
      </p:sp>
      <p:sp>
        <p:nvSpPr>
          <p:cNvPr id="46" name="Rounded Rectangle 45">
            <a:extLst>
              <a:ext uri="{FF2B5EF4-FFF2-40B4-BE49-F238E27FC236}">
                <a16:creationId xmlns:a16="http://schemas.microsoft.com/office/drawing/2014/main" id="{341768D9-3098-F638-05B4-4C95B42D73B3}"/>
              </a:ext>
            </a:extLst>
          </p:cNvPr>
          <p:cNvSpPr/>
          <p:nvPr/>
        </p:nvSpPr>
        <p:spPr>
          <a:xfrm>
            <a:off x="6542205" y="5531018"/>
            <a:ext cx="1892029" cy="33074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latin typeface="Roboto" panose="02000000000000000000" pitchFamily="2" charset="0"/>
              </a:rPr>
              <a:t>RDS  (AWS)</a:t>
            </a:r>
          </a:p>
        </p:txBody>
      </p:sp>
      <p:sp>
        <p:nvSpPr>
          <p:cNvPr id="47" name="Rounded Rectangle 46">
            <a:extLst>
              <a:ext uri="{FF2B5EF4-FFF2-40B4-BE49-F238E27FC236}">
                <a16:creationId xmlns:a16="http://schemas.microsoft.com/office/drawing/2014/main" id="{0FABF4ED-CCEF-EA60-FD4E-537CB019E1F6}"/>
              </a:ext>
            </a:extLst>
          </p:cNvPr>
          <p:cNvSpPr/>
          <p:nvPr/>
        </p:nvSpPr>
        <p:spPr>
          <a:xfrm>
            <a:off x="8990196" y="5671309"/>
            <a:ext cx="1892029" cy="107223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bg1"/>
                </a:solidFill>
                <a:latin typeface="Roboto" panose="02000000000000000000" pitchFamily="2" charset="0"/>
              </a:rPr>
              <a:t>BigTable</a:t>
            </a:r>
            <a:r>
              <a:rPr lang="en-US" sz="1400" dirty="0">
                <a:solidFill>
                  <a:schemeClr val="bg1"/>
                </a:solidFill>
                <a:latin typeface="Roboto" panose="02000000000000000000" pitchFamily="2" charset="0"/>
              </a:rPr>
              <a:t>, </a:t>
            </a:r>
            <a:r>
              <a:rPr lang="en-US" sz="1400" dirty="0" err="1">
                <a:solidFill>
                  <a:schemeClr val="bg1"/>
                </a:solidFill>
                <a:latin typeface="Roboto" panose="02000000000000000000" pitchFamily="2" charset="0"/>
              </a:rPr>
              <a:t>Firestore</a:t>
            </a:r>
            <a:r>
              <a:rPr lang="en-US" sz="1400" dirty="0">
                <a:solidFill>
                  <a:schemeClr val="bg1"/>
                </a:solidFill>
                <a:latin typeface="Roboto" panose="02000000000000000000" pitchFamily="2" charset="0"/>
              </a:rPr>
              <a:t>, </a:t>
            </a:r>
            <a:r>
              <a:rPr lang="en-US" sz="1400" dirty="0" err="1">
                <a:solidFill>
                  <a:schemeClr val="bg1"/>
                </a:solidFill>
                <a:latin typeface="Roboto" panose="02000000000000000000" pitchFamily="2" charset="0"/>
              </a:rPr>
              <a:t>Memorystore</a:t>
            </a:r>
            <a:r>
              <a:rPr lang="en-US" sz="1400" dirty="0">
                <a:solidFill>
                  <a:schemeClr val="bg1"/>
                </a:solidFill>
                <a:latin typeface="Roboto" panose="02000000000000000000" pitchFamily="2" charset="0"/>
              </a:rPr>
              <a:t>, (GCP)</a:t>
            </a:r>
          </a:p>
        </p:txBody>
      </p:sp>
      <p:sp>
        <p:nvSpPr>
          <p:cNvPr id="23" name="TextBox 22">
            <a:extLst>
              <a:ext uri="{FF2B5EF4-FFF2-40B4-BE49-F238E27FC236}">
                <a16:creationId xmlns:a16="http://schemas.microsoft.com/office/drawing/2014/main" id="{8C44CFBE-CE41-8E38-B86B-D74CB49D6AC5}"/>
              </a:ext>
            </a:extLst>
          </p:cNvPr>
          <p:cNvSpPr txBox="1"/>
          <p:nvPr/>
        </p:nvSpPr>
        <p:spPr>
          <a:xfrm>
            <a:off x="3040981" y="3244334"/>
            <a:ext cx="6106026"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3671213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A547-87F6-7E5F-82BB-F4CD925BCDFF}"/>
              </a:ext>
            </a:extLst>
          </p:cNvPr>
          <p:cNvSpPr>
            <a:spLocks noGrp="1"/>
          </p:cNvSpPr>
          <p:nvPr>
            <p:ph type="title"/>
          </p:nvPr>
        </p:nvSpPr>
        <p:spPr/>
        <p:txBody>
          <a:bodyPr/>
          <a:lstStyle/>
          <a:p>
            <a:r>
              <a:rPr lang="en-US" dirty="0"/>
              <a:t>Network Address Translation (NAT)</a:t>
            </a:r>
          </a:p>
        </p:txBody>
      </p:sp>
      <p:pic>
        <p:nvPicPr>
          <p:cNvPr id="15362" name="Picture 2" descr="undefined">
            <a:extLst>
              <a:ext uri="{FF2B5EF4-FFF2-40B4-BE49-F238E27FC236}">
                <a16:creationId xmlns:a16="http://schemas.microsoft.com/office/drawing/2014/main" id="{598D8AAC-0EC6-235E-F236-627256B04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1654088"/>
            <a:ext cx="9905998" cy="4585394"/>
          </a:xfrm>
          <a:prstGeom prst="rect">
            <a:avLst/>
          </a:prstGeom>
          <a:solidFill>
            <a:schemeClr val="tx1"/>
          </a:solidFill>
        </p:spPr>
      </p:pic>
    </p:spTree>
    <p:extLst>
      <p:ext uri="{BB962C8B-B14F-4D97-AF65-F5344CB8AC3E}">
        <p14:creationId xmlns:p14="http://schemas.microsoft.com/office/powerpoint/2010/main" val="1202536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DC7A-EEF1-D0B1-1B68-01AF50388218}"/>
              </a:ext>
            </a:extLst>
          </p:cNvPr>
          <p:cNvSpPr>
            <a:spLocks noGrp="1"/>
          </p:cNvSpPr>
          <p:nvPr>
            <p:ph type="title"/>
          </p:nvPr>
        </p:nvSpPr>
        <p:spPr/>
        <p:txBody>
          <a:bodyPr/>
          <a:lstStyle/>
          <a:p>
            <a:r>
              <a:rPr lang="en-US" dirty="0"/>
              <a:t>Network access control lists</a:t>
            </a:r>
          </a:p>
        </p:txBody>
      </p:sp>
      <p:pic>
        <p:nvPicPr>
          <p:cNvPr id="4098" name="Picture 2" descr="Control subnet traffic with network access control lists - Amazon Virtual  Private Cloud">
            <a:extLst>
              <a:ext uri="{FF2B5EF4-FFF2-40B4-BE49-F238E27FC236}">
                <a16:creationId xmlns:a16="http://schemas.microsoft.com/office/drawing/2014/main" id="{9543019E-2D7F-1C9A-095D-DB6E9022A8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1978" y="2359322"/>
            <a:ext cx="5061078" cy="3880160"/>
          </a:xfrm>
          <a:prstGeom prst="rect">
            <a:avLst/>
          </a:prstGeom>
          <a:solidFill>
            <a:schemeClr val="tx1"/>
          </a:solidFill>
        </p:spPr>
      </p:pic>
      <p:sp>
        <p:nvSpPr>
          <p:cNvPr id="4" name="TextBox 3">
            <a:extLst>
              <a:ext uri="{FF2B5EF4-FFF2-40B4-BE49-F238E27FC236}">
                <a16:creationId xmlns:a16="http://schemas.microsoft.com/office/drawing/2014/main" id="{A2519B21-CB0A-1B4D-F475-73B9BA9A75C1}"/>
              </a:ext>
            </a:extLst>
          </p:cNvPr>
          <p:cNvSpPr txBox="1"/>
          <p:nvPr/>
        </p:nvSpPr>
        <p:spPr>
          <a:xfrm>
            <a:off x="6491978" y="6317050"/>
            <a:ext cx="1379673" cy="369332"/>
          </a:xfrm>
          <a:prstGeom prst="rect">
            <a:avLst/>
          </a:prstGeom>
          <a:noFill/>
        </p:spPr>
        <p:txBody>
          <a:bodyPr wrap="none" rtlCol="0">
            <a:spAutoFit/>
          </a:bodyPr>
          <a:lstStyle/>
          <a:p>
            <a:r>
              <a:rPr lang="en-US" dirty="0"/>
              <a:t>Source: AWS</a:t>
            </a:r>
          </a:p>
        </p:txBody>
      </p:sp>
      <p:sp>
        <p:nvSpPr>
          <p:cNvPr id="5" name="TextBox 4">
            <a:extLst>
              <a:ext uri="{FF2B5EF4-FFF2-40B4-BE49-F238E27FC236}">
                <a16:creationId xmlns:a16="http://schemas.microsoft.com/office/drawing/2014/main" id="{0D514B57-09A2-6A2A-9F3C-9F080C73DCC3}"/>
              </a:ext>
            </a:extLst>
          </p:cNvPr>
          <p:cNvSpPr txBox="1"/>
          <p:nvPr/>
        </p:nvSpPr>
        <p:spPr>
          <a:xfrm>
            <a:off x="908957" y="2359322"/>
            <a:ext cx="5061078" cy="3785652"/>
          </a:xfrm>
          <a:prstGeom prst="rect">
            <a:avLst/>
          </a:prstGeom>
          <a:noFill/>
        </p:spPr>
        <p:txBody>
          <a:bodyPr wrap="square">
            <a:spAutoFit/>
          </a:bodyPr>
          <a:lstStyle/>
          <a:p>
            <a:pPr marL="285750" indent="-285750">
              <a:buFont typeface="Arial" panose="020B0604020202020204" pitchFamily="34" charset="0"/>
              <a:buChar char="•"/>
            </a:pPr>
            <a:r>
              <a:rPr lang="en-US" sz="2400" dirty="0"/>
              <a:t>NACLs are an optional software firewall that controls inbound and outbound traffic for each </a:t>
            </a:r>
            <a:r>
              <a:rPr lang="en-US" sz="2400" dirty="0">
                <a:solidFill>
                  <a:schemeClr val="accent1"/>
                </a:solidFill>
              </a:rPr>
              <a:t>subnet</a:t>
            </a:r>
            <a:r>
              <a:rPr lang="en-US" sz="2400" dirty="0"/>
              <a:t> within the VPC</a:t>
            </a:r>
          </a:p>
          <a:p>
            <a:pPr marL="285750" indent="-285750">
              <a:buFont typeface="Arial" panose="020B0604020202020204" pitchFamily="34" charset="0"/>
              <a:buChar char="•"/>
            </a:pPr>
            <a:r>
              <a:rPr lang="en-US" sz="2400" dirty="0"/>
              <a:t>Each NACL contains a set of inbound and outbound subnet traffic rules</a:t>
            </a:r>
          </a:p>
          <a:p>
            <a:pPr marL="285750" indent="-285750">
              <a:buFont typeface="Arial" panose="020B0604020202020204" pitchFamily="34" charset="0"/>
              <a:buChar char="•"/>
            </a:pPr>
            <a:r>
              <a:rPr lang="en-US" sz="2400" dirty="0"/>
              <a:t>A custom NACL can be associated with any subnet</a:t>
            </a:r>
          </a:p>
          <a:p>
            <a:pPr marL="285750" indent="-285750">
              <a:buFont typeface="Arial" panose="020B0604020202020204" pitchFamily="34" charset="0"/>
              <a:buChar char="•"/>
            </a:pPr>
            <a:r>
              <a:rPr lang="en-US" sz="2400" dirty="0"/>
              <a:t>A subnet can only be associated with one ACL</a:t>
            </a:r>
          </a:p>
        </p:txBody>
      </p:sp>
    </p:spTree>
    <p:extLst>
      <p:ext uri="{BB962C8B-B14F-4D97-AF65-F5344CB8AC3E}">
        <p14:creationId xmlns:p14="http://schemas.microsoft.com/office/powerpoint/2010/main" val="16972516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4DE9-9843-4E29-A04D-D593C9B470C3}"/>
              </a:ext>
            </a:extLst>
          </p:cNvPr>
          <p:cNvSpPr>
            <a:spLocks noGrp="1"/>
          </p:cNvSpPr>
          <p:nvPr>
            <p:ph type="title"/>
          </p:nvPr>
        </p:nvSpPr>
        <p:spPr>
          <a:xfrm>
            <a:off x="1141413" y="179573"/>
            <a:ext cx="9905998" cy="1478570"/>
          </a:xfrm>
        </p:spPr>
        <p:txBody>
          <a:bodyPr/>
          <a:lstStyle/>
          <a:p>
            <a:r>
              <a:rPr lang="en-US" dirty="0"/>
              <a:t>DNS Servers</a:t>
            </a:r>
          </a:p>
        </p:txBody>
      </p:sp>
      <p:graphicFrame>
        <p:nvGraphicFramePr>
          <p:cNvPr id="5" name="Content Placeholder 4">
            <a:extLst>
              <a:ext uri="{FF2B5EF4-FFF2-40B4-BE49-F238E27FC236}">
                <a16:creationId xmlns:a16="http://schemas.microsoft.com/office/drawing/2014/main" id="{96742F4A-5F99-E25A-B33F-7056336CCDA4}"/>
              </a:ext>
            </a:extLst>
          </p:cNvPr>
          <p:cNvGraphicFramePr>
            <a:graphicFrameLocks noGrp="1"/>
          </p:cNvGraphicFramePr>
          <p:nvPr>
            <p:ph idx="1"/>
          </p:nvPr>
        </p:nvGraphicFramePr>
        <p:xfrm>
          <a:off x="1141413" y="1348194"/>
          <a:ext cx="9905998" cy="3189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DNS Record Request Sequence - DNS query reaches authoritative nameserver for cloudflare.com">
            <a:extLst>
              <a:ext uri="{FF2B5EF4-FFF2-40B4-BE49-F238E27FC236}">
                <a16:creationId xmlns:a16="http://schemas.microsoft.com/office/drawing/2014/main" id="{A058A3D9-01BF-5265-8484-56FFF3AB80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450" b="15138"/>
          <a:stretch/>
        </p:blipFill>
        <p:spPr bwMode="auto">
          <a:xfrm>
            <a:off x="2373445" y="4730044"/>
            <a:ext cx="6916614" cy="204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23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AEFF-DA98-9211-4B18-3075FBDE2E80}"/>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9CD66F84-5B51-6061-19E0-F5193EBD94A4}"/>
              </a:ext>
            </a:extLst>
          </p:cNvPr>
          <p:cNvSpPr>
            <a:spLocks noGrp="1"/>
          </p:cNvSpPr>
          <p:nvPr>
            <p:ph idx="1"/>
          </p:nvPr>
        </p:nvSpPr>
        <p:spPr>
          <a:xfrm>
            <a:off x="1141412" y="2249486"/>
            <a:ext cx="9905999" cy="3989995"/>
          </a:xfrm>
        </p:spPr>
        <p:txBody>
          <a:bodyPr>
            <a:normAutofit lnSpcReduction="10000"/>
          </a:bodyPr>
          <a:lstStyle/>
          <a:p>
            <a:pPr marL="0" indent="0">
              <a:buNone/>
            </a:pPr>
            <a:r>
              <a:rPr lang="en-US" sz="3200" dirty="0">
                <a:solidFill>
                  <a:schemeClr val="accent1"/>
                </a:solidFill>
              </a:rPr>
              <a:t>MULTITENANCY</a:t>
            </a:r>
            <a:endParaRPr lang="en-US" dirty="0">
              <a:solidFill>
                <a:schemeClr val="accent1"/>
              </a:solidFill>
            </a:endParaRPr>
          </a:p>
          <a:p>
            <a:pPr marL="0" indent="0">
              <a:buNone/>
            </a:pPr>
            <a:r>
              <a:rPr lang="en-US" dirty="0"/>
              <a:t>Multiple customers can share physical resources using a multi-tenant model. </a:t>
            </a:r>
          </a:p>
          <a:p>
            <a:pPr marL="0" indent="0">
              <a:buNone/>
            </a:pPr>
            <a:r>
              <a:rPr lang="en-US" dirty="0"/>
              <a:t>This model assigns and reassigns physical and virtual resources based on demand. </a:t>
            </a:r>
          </a:p>
          <a:p>
            <a:pPr marL="0" indent="0">
              <a:buNone/>
            </a:pPr>
            <a:r>
              <a:rPr lang="en-US" dirty="0"/>
              <a:t>Multi-tenancy allows customers to </a:t>
            </a:r>
            <a:r>
              <a:rPr lang="en-US" dirty="0">
                <a:solidFill>
                  <a:schemeClr val="accent1"/>
                </a:solidFill>
              </a:rPr>
              <a:t>share the same infrastructure </a:t>
            </a:r>
            <a:r>
              <a:rPr lang="en-US" dirty="0"/>
              <a:t>while maintaining privacy and security. </a:t>
            </a:r>
          </a:p>
          <a:p>
            <a:pPr marL="0" indent="0">
              <a:buNone/>
            </a:pPr>
            <a:r>
              <a:rPr lang="en-US" dirty="0"/>
              <a:t>A cloud provider pools its IT resources to serve multiple customers by using multitenancy models that rely on the use of </a:t>
            </a:r>
            <a:r>
              <a:rPr lang="en-US" dirty="0">
                <a:solidFill>
                  <a:schemeClr val="accent1"/>
                </a:solidFill>
              </a:rPr>
              <a:t>virtualization technologies. </a:t>
            </a:r>
          </a:p>
          <a:p>
            <a:pPr marL="0" indent="0">
              <a:buNone/>
            </a:pPr>
            <a:endParaRPr lang="en-US" dirty="0"/>
          </a:p>
        </p:txBody>
      </p:sp>
    </p:spTree>
    <p:extLst>
      <p:ext uri="{BB962C8B-B14F-4D97-AF65-F5344CB8AC3E}">
        <p14:creationId xmlns:p14="http://schemas.microsoft.com/office/powerpoint/2010/main" val="3037962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F8A1-A25E-E726-021B-3225AF8E96D1}"/>
              </a:ext>
            </a:extLst>
          </p:cNvPr>
          <p:cNvSpPr>
            <a:spLocks noGrp="1"/>
          </p:cNvSpPr>
          <p:nvPr>
            <p:ph type="title"/>
          </p:nvPr>
        </p:nvSpPr>
        <p:spPr/>
        <p:txBody>
          <a:bodyPr/>
          <a:lstStyle/>
          <a:p>
            <a:r>
              <a:rPr lang="en-US" dirty="0"/>
              <a:t>What is a Subnet</a:t>
            </a:r>
          </a:p>
        </p:txBody>
      </p:sp>
      <p:sp>
        <p:nvSpPr>
          <p:cNvPr id="3" name="Content Placeholder 2">
            <a:extLst>
              <a:ext uri="{FF2B5EF4-FFF2-40B4-BE49-F238E27FC236}">
                <a16:creationId xmlns:a16="http://schemas.microsoft.com/office/drawing/2014/main" id="{5976B5DB-CE29-43E9-D612-B54E37ADA71D}"/>
              </a:ext>
            </a:extLst>
          </p:cNvPr>
          <p:cNvSpPr>
            <a:spLocks noGrp="1"/>
          </p:cNvSpPr>
          <p:nvPr>
            <p:ph idx="1"/>
          </p:nvPr>
        </p:nvSpPr>
        <p:spPr/>
        <p:txBody>
          <a:bodyPr/>
          <a:lstStyle/>
          <a:p>
            <a:r>
              <a:rPr lang="en-US" dirty="0"/>
              <a:t>A </a:t>
            </a:r>
            <a:r>
              <a:rPr lang="en-US" dirty="0">
                <a:solidFill>
                  <a:schemeClr val="accent1"/>
                </a:solidFill>
              </a:rPr>
              <a:t>subnet</a:t>
            </a:r>
            <a:r>
              <a:rPr lang="en-US" dirty="0"/>
              <a:t> is a way of logically isolating resources within a VPC. </a:t>
            </a:r>
          </a:p>
          <a:p>
            <a:r>
              <a:rPr lang="en-US" dirty="0"/>
              <a:t>Subnets allow you to have more granular control over which resources can communicate with each other, and which resources are accessible from the public internet. </a:t>
            </a:r>
          </a:p>
          <a:p>
            <a:r>
              <a:rPr lang="en-US" dirty="0"/>
              <a:t>For example, you can ensure that your databases do not have a direct root to the public internet by placing your database in a </a:t>
            </a:r>
            <a:r>
              <a:rPr lang="en-US" i="1" dirty="0"/>
              <a:t>private</a:t>
            </a:r>
            <a:r>
              <a:rPr lang="en-US" dirty="0"/>
              <a:t> subnet.</a:t>
            </a:r>
          </a:p>
        </p:txBody>
      </p:sp>
    </p:spTree>
    <p:extLst>
      <p:ext uri="{BB962C8B-B14F-4D97-AF65-F5344CB8AC3E}">
        <p14:creationId xmlns:p14="http://schemas.microsoft.com/office/powerpoint/2010/main" val="1886586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ED20-2331-FA15-874F-D0CE2480065D}"/>
              </a:ext>
            </a:extLst>
          </p:cNvPr>
          <p:cNvSpPr>
            <a:spLocks noGrp="1"/>
          </p:cNvSpPr>
          <p:nvPr>
            <p:ph type="title"/>
          </p:nvPr>
        </p:nvSpPr>
        <p:spPr/>
        <p:txBody>
          <a:bodyPr/>
          <a:lstStyle/>
          <a:p>
            <a:r>
              <a:rPr lang="en-US" dirty="0"/>
              <a:t>Subnetting in VPCs</a:t>
            </a:r>
          </a:p>
        </p:txBody>
      </p:sp>
      <p:sp>
        <p:nvSpPr>
          <p:cNvPr id="3" name="Content Placeholder 2">
            <a:extLst>
              <a:ext uri="{FF2B5EF4-FFF2-40B4-BE49-F238E27FC236}">
                <a16:creationId xmlns:a16="http://schemas.microsoft.com/office/drawing/2014/main" id="{21BAC8C0-98EE-BB5E-EA58-BB23D543E4D1}"/>
              </a:ext>
            </a:extLst>
          </p:cNvPr>
          <p:cNvSpPr>
            <a:spLocks noGrp="1"/>
          </p:cNvSpPr>
          <p:nvPr>
            <p:ph idx="1"/>
          </p:nvPr>
        </p:nvSpPr>
        <p:spPr>
          <a:xfrm>
            <a:off x="571397" y="2097087"/>
            <a:ext cx="5900656" cy="4535207"/>
          </a:xfrm>
        </p:spPr>
        <p:txBody>
          <a:bodyPr/>
          <a:lstStyle/>
          <a:p>
            <a:r>
              <a:rPr lang="en-US" i="1" dirty="0">
                <a:solidFill>
                  <a:schemeClr val="accent1"/>
                </a:solidFill>
              </a:rPr>
              <a:t>Public subnets</a:t>
            </a:r>
            <a:r>
              <a:rPr lang="en-US" dirty="0">
                <a:solidFill>
                  <a:schemeClr val="accent1"/>
                </a:solidFill>
              </a:rPr>
              <a:t>: </a:t>
            </a:r>
            <a:r>
              <a:rPr lang="en-US" dirty="0"/>
              <a:t>For all resources that need to be reachable from the internet</a:t>
            </a:r>
          </a:p>
          <a:p>
            <a:r>
              <a:rPr lang="en-US" i="1" dirty="0">
                <a:solidFill>
                  <a:schemeClr val="accent1"/>
                </a:solidFill>
              </a:rPr>
              <a:t>Private subnets</a:t>
            </a:r>
            <a:r>
              <a:rPr lang="en-US" dirty="0">
                <a:solidFill>
                  <a:schemeClr val="accent1"/>
                </a:solidFill>
              </a:rPr>
              <a:t>: </a:t>
            </a:r>
            <a:r>
              <a:rPr lang="en-US" dirty="0"/>
              <a:t>For all resources that should not be reachable from the internet</a:t>
            </a:r>
          </a:p>
          <a:p>
            <a:r>
              <a:rPr lang="en-US" dirty="0"/>
              <a:t>Key differences:</a:t>
            </a:r>
          </a:p>
          <a:p>
            <a:pPr lvl="1"/>
            <a:r>
              <a:rPr lang="en-US" dirty="0"/>
              <a:t>A public subnet has a route to the internet</a:t>
            </a:r>
          </a:p>
          <a:p>
            <a:pPr lvl="1"/>
            <a:r>
              <a:rPr lang="en-US" dirty="0"/>
              <a:t>A private subnet does not</a:t>
            </a:r>
          </a:p>
        </p:txBody>
      </p:sp>
      <p:pic>
        <p:nvPicPr>
          <p:cNvPr id="5" name="Picture 4" descr="A screen shot of a computer&#10;&#10;Description automatically generated">
            <a:extLst>
              <a:ext uri="{FF2B5EF4-FFF2-40B4-BE49-F238E27FC236}">
                <a16:creationId xmlns:a16="http://schemas.microsoft.com/office/drawing/2014/main" id="{0E79C0BD-EF6B-9C46-ED07-978B0A2B0FC9}"/>
              </a:ext>
            </a:extLst>
          </p:cNvPr>
          <p:cNvPicPr>
            <a:picLocks noChangeAspect="1"/>
          </p:cNvPicPr>
          <p:nvPr/>
        </p:nvPicPr>
        <p:blipFill rotWithShape="1">
          <a:blip r:embed="rId2"/>
          <a:srcRect r="43043"/>
          <a:stretch/>
        </p:blipFill>
        <p:spPr>
          <a:xfrm>
            <a:off x="6783387" y="982377"/>
            <a:ext cx="5408613" cy="5771136"/>
          </a:xfrm>
          <a:prstGeom prst="rect">
            <a:avLst/>
          </a:prstGeom>
        </p:spPr>
      </p:pic>
    </p:spTree>
    <p:extLst>
      <p:ext uri="{BB962C8B-B14F-4D97-AF65-F5344CB8AC3E}">
        <p14:creationId xmlns:p14="http://schemas.microsoft.com/office/powerpoint/2010/main" val="3374514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D0AB-8AFB-6A9A-556E-B43DE8C3E733}"/>
              </a:ext>
            </a:extLst>
          </p:cNvPr>
          <p:cNvSpPr>
            <a:spLocks noGrp="1"/>
          </p:cNvSpPr>
          <p:nvPr>
            <p:ph type="title"/>
          </p:nvPr>
        </p:nvSpPr>
        <p:spPr>
          <a:xfrm>
            <a:off x="1141413" y="850747"/>
            <a:ext cx="9905998" cy="702282"/>
          </a:xfrm>
        </p:spPr>
        <p:txBody>
          <a:bodyPr/>
          <a:lstStyle/>
          <a:p>
            <a:r>
              <a:rPr lang="en-US" dirty="0"/>
              <a:t>Subnetting in VPCs</a:t>
            </a:r>
          </a:p>
        </p:txBody>
      </p:sp>
      <p:sp>
        <p:nvSpPr>
          <p:cNvPr id="3" name="Content Placeholder 2">
            <a:extLst>
              <a:ext uri="{FF2B5EF4-FFF2-40B4-BE49-F238E27FC236}">
                <a16:creationId xmlns:a16="http://schemas.microsoft.com/office/drawing/2014/main" id="{B3AAFDA6-03B7-8054-8675-419ED92051D4}"/>
              </a:ext>
            </a:extLst>
          </p:cNvPr>
          <p:cNvSpPr>
            <a:spLocks noGrp="1"/>
          </p:cNvSpPr>
          <p:nvPr>
            <p:ph idx="1"/>
          </p:nvPr>
        </p:nvSpPr>
        <p:spPr>
          <a:xfrm>
            <a:off x="1141413" y="1948428"/>
            <a:ext cx="9905999" cy="3541714"/>
          </a:xfrm>
        </p:spPr>
        <p:txBody>
          <a:bodyPr/>
          <a:lstStyle/>
          <a:p>
            <a:pPr marL="0" indent="0">
              <a:buNone/>
            </a:pPr>
            <a:r>
              <a:rPr lang="en-US" dirty="0"/>
              <a:t>Creating a VPC in AWS using the wizard gives four options:</a:t>
            </a:r>
          </a:p>
          <a:p>
            <a:pPr marL="0" indent="0">
              <a:buNone/>
            </a:pPr>
            <a:r>
              <a:rPr lang="en-US" dirty="0">
                <a:solidFill>
                  <a:schemeClr val="accent1"/>
                </a:solidFill>
              </a:rPr>
              <a:t>1. VPC with a single public subnet</a:t>
            </a:r>
          </a:p>
          <a:p>
            <a:pPr marL="0" indent="0">
              <a:buNone/>
            </a:pPr>
            <a:r>
              <a:rPr lang="en-US" dirty="0">
                <a:solidFill>
                  <a:schemeClr val="accent1"/>
                </a:solidFill>
              </a:rPr>
              <a:t>2. VPC with public and private subnets</a:t>
            </a:r>
          </a:p>
          <a:p>
            <a:pPr marL="0" indent="0">
              <a:buNone/>
            </a:pPr>
            <a:r>
              <a:rPr lang="en-US" dirty="0"/>
              <a:t>3. VPC with public and private subnets and hardware VPN access</a:t>
            </a:r>
          </a:p>
          <a:p>
            <a:pPr marL="0" indent="0">
              <a:buNone/>
            </a:pPr>
            <a:r>
              <a:rPr lang="en-US" dirty="0"/>
              <a:t>4. VPC with a private subnet only and hardware VPN access</a:t>
            </a:r>
          </a:p>
        </p:txBody>
      </p:sp>
    </p:spTree>
    <p:extLst>
      <p:ext uri="{BB962C8B-B14F-4D97-AF65-F5344CB8AC3E}">
        <p14:creationId xmlns:p14="http://schemas.microsoft.com/office/powerpoint/2010/main" val="3188965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D0AB-8AFB-6A9A-556E-B43DE8C3E733}"/>
              </a:ext>
            </a:extLst>
          </p:cNvPr>
          <p:cNvSpPr>
            <a:spLocks noGrp="1"/>
          </p:cNvSpPr>
          <p:nvPr>
            <p:ph type="title"/>
          </p:nvPr>
        </p:nvSpPr>
        <p:spPr>
          <a:xfrm>
            <a:off x="1141413" y="850747"/>
            <a:ext cx="9905998" cy="702282"/>
          </a:xfrm>
        </p:spPr>
        <p:txBody>
          <a:bodyPr/>
          <a:lstStyle/>
          <a:p>
            <a:r>
              <a:rPr lang="en-US" dirty="0"/>
              <a:t>Subnetting in VPCs</a:t>
            </a:r>
          </a:p>
        </p:txBody>
      </p:sp>
      <p:graphicFrame>
        <p:nvGraphicFramePr>
          <p:cNvPr id="6" name="Table 6">
            <a:extLst>
              <a:ext uri="{FF2B5EF4-FFF2-40B4-BE49-F238E27FC236}">
                <a16:creationId xmlns:a16="http://schemas.microsoft.com/office/drawing/2014/main" id="{A1D1E753-6A20-5E5A-0E6B-FE30F3E4BF16}"/>
              </a:ext>
            </a:extLst>
          </p:cNvPr>
          <p:cNvGraphicFramePr>
            <a:graphicFrameLocks noGrp="1"/>
          </p:cNvGraphicFramePr>
          <p:nvPr>
            <p:ph idx="1"/>
          </p:nvPr>
        </p:nvGraphicFramePr>
        <p:xfrm>
          <a:off x="823118" y="1741488"/>
          <a:ext cx="10542587" cy="4394200"/>
        </p:xfrm>
        <a:graphic>
          <a:graphicData uri="http://schemas.openxmlformats.org/drawingml/2006/table">
            <a:tbl>
              <a:tblPr firstRow="1" bandRow="1">
                <a:tableStyleId>{5C22544A-7EE6-4342-B048-85BDC9FD1C3A}</a:tableStyleId>
              </a:tblPr>
              <a:tblGrid>
                <a:gridCol w="2656267">
                  <a:extLst>
                    <a:ext uri="{9D8B030D-6E8A-4147-A177-3AD203B41FA5}">
                      <a16:colId xmlns:a16="http://schemas.microsoft.com/office/drawing/2014/main" val="38899534"/>
                    </a:ext>
                  </a:extLst>
                </a:gridCol>
                <a:gridCol w="3943160">
                  <a:extLst>
                    <a:ext uri="{9D8B030D-6E8A-4147-A177-3AD203B41FA5}">
                      <a16:colId xmlns:a16="http://schemas.microsoft.com/office/drawing/2014/main" val="1469700856"/>
                    </a:ext>
                  </a:extLst>
                </a:gridCol>
                <a:gridCol w="3943160">
                  <a:extLst>
                    <a:ext uri="{9D8B030D-6E8A-4147-A177-3AD203B41FA5}">
                      <a16:colId xmlns:a16="http://schemas.microsoft.com/office/drawing/2014/main" val="3114152090"/>
                    </a:ext>
                  </a:extLst>
                </a:gridCol>
              </a:tblGrid>
              <a:tr h="370840">
                <a:tc>
                  <a:txBody>
                    <a:bodyPr/>
                    <a:lstStyle/>
                    <a:p>
                      <a:r>
                        <a:rPr lang="en-US" dirty="0"/>
                        <a:t>Subnet Schema</a:t>
                      </a:r>
                    </a:p>
                  </a:txBody>
                  <a:tcPr/>
                </a:tc>
                <a:tc>
                  <a:txBody>
                    <a:bodyPr/>
                    <a:lstStyle/>
                    <a:p>
                      <a:r>
                        <a:rPr lang="en-US" dirty="0"/>
                        <a:t>Why you might want it</a:t>
                      </a:r>
                    </a:p>
                  </a:txBody>
                  <a:tcPr/>
                </a:tc>
                <a:tc>
                  <a:txBody>
                    <a:bodyPr/>
                    <a:lstStyle/>
                    <a:p>
                      <a:r>
                        <a:rPr lang="en-US" dirty="0"/>
                        <a:t>Use cases</a:t>
                      </a:r>
                    </a:p>
                  </a:txBody>
                  <a:tcPr/>
                </a:tc>
                <a:extLst>
                  <a:ext uri="{0D108BD9-81ED-4DB2-BD59-A6C34878D82A}">
                    <a16:rowId xmlns:a16="http://schemas.microsoft.com/office/drawing/2014/main" val="172541741"/>
                  </a:ext>
                </a:extLst>
              </a:tr>
              <a:tr h="370840">
                <a:tc>
                  <a:txBody>
                    <a:bodyPr/>
                    <a:lstStyle/>
                    <a:p>
                      <a:r>
                        <a:rPr lang="en-US" dirty="0"/>
                        <a:t>VPC with single public subnet</a:t>
                      </a:r>
                    </a:p>
                  </a:txBody>
                  <a:tcPr/>
                </a:tc>
                <a:tc>
                  <a:txBody>
                    <a:bodyPr/>
                    <a:lstStyle/>
                    <a:p>
                      <a:r>
                        <a:rPr lang="en-US" dirty="0"/>
                        <a:t>You want to run your instance in an isolated environment of AWS Cloud. However, you want to access those instances using the internet.</a:t>
                      </a:r>
                    </a:p>
                  </a:txBody>
                  <a:tcPr/>
                </a:tc>
                <a:tc>
                  <a:txBody>
                    <a:bodyPr/>
                    <a:lstStyle/>
                    <a:p>
                      <a:pPr marL="285750" indent="-285750">
                        <a:buFont typeface="Arial" panose="020B0604020202020204" pitchFamily="34" charset="0"/>
                        <a:buChar char="•"/>
                      </a:pPr>
                      <a:r>
                        <a:rPr lang="en-US" dirty="0"/>
                        <a:t>Simple test environment</a:t>
                      </a:r>
                    </a:p>
                    <a:p>
                      <a:pPr marL="285750" indent="-285750">
                        <a:buFont typeface="Arial" panose="020B0604020202020204" pitchFamily="34" charset="0"/>
                        <a:buChar char="•"/>
                      </a:pPr>
                      <a:r>
                        <a:rPr lang="en-US" dirty="0"/>
                        <a:t>Public-facing software as a service app</a:t>
                      </a:r>
                    </a:p>
                    <a:p>
                      <a:pPr marL="285750" indent="-285750">
                        <a:buFont typeface="Arial" panose="020B0604020202020204" pitchFamily="34" charset="0"/>
                        <a:buChar char="•"/>
                      </a:pPr>
                      <a:r>
                        <a:rPr lang="en-US" dirty="0"/>
                        <a:t>Design with multiple VPCs for controlling incoming traffic flow through a transit network</a:t>
                      </a:r>
                    </a:p>
                  </a:txBody>
                  <a:tcPr/>
                </a:tc>
                <a:extLst>
                  <a:ext uri="{0D108BD9-81ED-4DB2-BD59-A6C34878D82A}">
                    <a16:rowId xmlns:a16="http://schemas.microsoft.com/office/drawing/2014/main" val="3181904224"/>
                  </a:ext>
                </a:extLst>
              </a:tr>
              <a:tr h="370840">
                <a:tc>
                  <a:txBody>
                    <a:bodyPr/>
                    <a:lstStyle/>
                    <a:p>
                      <a:r>
                        <a:rPr lang="en-US" dirty="0"/>
                        <a:t>VPC with public and private subnets</a:t>
                      </a:r>
                    </a:p>
                  </a:txBody>
                  <a:tcPr/>
                </a:tc>
                <a:tc>
                  <a:txBody>
                    <a:bodyPr/>
                    <a:lstStyle/>
                    <a:p>
                      <a:r>
                        <a:rPr lang="en-US" dirty="0"/>
                        <a:t>You want to run your instance in an isolated environment of AWS. You want to access those instances using the internet. You also want to have an instance that can’t be accessed directly from the internet but that can be accessed from the public subnet.</a:t>
                      </a:r>
                    </a:p>
                  </a:txBody>
                  <a:tcPr/>
                </a:tc>
                <a:tc>
                  <a:txBody>
                    <a:bodyPr/>
                    <a:lstStyle/>
                    <a:p>
                      <a:pPr marL="285750" indent="-285750">
                        <a:buFont typeface="Arial" panose="020B0604020202020204" pitchFamily="34" charset="0"/>
                        <a:buChar char="•"/>
                      </a:pPr>
                      <a:r>
                        <a:rPr lang="en-US" dirty="0"/>
                        <a:t>Multi-tier application</a:t>
                      </a:r>
                    </a:p>
                    <a:p>
                      <a:pPr marL="285750" indent="-285750">
                        <a:buFont typeface="Arial" panose="020B0604020202020204" pitchFamily="34" charset="0"/>
                        <a:buChar char="•"/>
                      </a:pPr>
                      <a:r>
                        <a:rPr lang="en-US" dirty="0"/>
                        <a:t>Public subnets would be utilized for NAT servers or additional public-facing services like load-balancing services</a:t>
                      </a:r>
                    </a:p>
                    <a:p>
                      <a:pPr marL="285750" indent="-285750">
                        <a:buFont typeface="Arial" panose="020B0604020202020204" pitchFamily="34" charset="0"/>
                        <a:buChar char="•"/>
                      </a:pPr>
                      <a:r>
                        <a:rPr lang="en-US" dirty="0"/>
                        <a:t>Multiple private subnets could be created and used for hosting, web and app servers, database servers</a:t>
                      </a:r>
                    </a:p>
                  </a:txBody>
                  <a:tcPr/>
                </a:tc>
                <a:extLst>
                  <a:ext uri="{0D108BD9-81ED-4DB2-BD59-A6C34878D82A}">
                    <a16:rowId xmlns:a16="http://schemas.microsoft.com/office/drawing/2014/main" val="3950906382"/>
                  </a:ext>
                </a:extLst>
              </a:tr>
            </a:tbl>
          </a:graphicData>
        </a:graphic>
      </p:graphicFrame>
    </p:spTree>
    <p:extLst>
      <p:ext uri="{BB962C8B-B14F-4D97-AF65-F5344CB8AC3E}">
        <p14:creationId xmlns:p14="http://schemas.microsoft.com/office/powerpoint/2010/main" val="1939851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CCEC-7A34-EE1E-2E18-511E367F7A5A}"/>
              </a:ext>
            </a:extLst>
          </p:cNvPr>
          <p:cNvSpPr>
            <a:spLocks noGrp="1"/>
          </p:cNvSpPr>
          <p:nvPr>
            <p:ph type="title"/>
          </p:nvPr>
        </p:nvSpPr>
        <p:spPr/>
        <p:txBody>
          <a:bodyPr/>
          <a:lstStyle/>
          <a:p>
            <a:r>
              <a:rPr lang="en-US" dirty="0"/>
              <a:t>NAT Gateways</a:t>
            </a:r>
          </a:p>
        </p:txBody>
      </p:sp>
      <p:sp>
        <p:nvSpPr>
          <p:cNvPr id="3" name="Content Placeholder 2">
            <a:extLst>
              <a:ext uri="{FF2B5EF4-FFF2-40B4-BE49-F238E27FC236}">
                <a16:creationId xmlns:a16="http://schemas.microsoft.com/office/drawing/2014/main" id="{9CD159F8-9C1E-468C-0CF4-B1A6AA229714}"/>
              </a:ext>
            </a:extLst>
          </p:cNvPr>
          <p:cNvSpPr>
            <a:spLocks noGrp="1"/>
          </p:cNvSpPr>
          <p:nvPr>
            <p:ph idx="1"/>
          </p:nvPr>
        </p:nvSpPr>
        <p:spPr>
          <a:xfrm>
            <a:off x="428892" y="1913141"/>
            <a:ext cx="6506297" cy="3541714"/>
          </a:xfrm>
        </p:spPr>
        <p:txBody>
          <a:bodyPr>
            <a:normAutofit fontScale="92500"/>
          </a:bodyPr>
          <a:lstStyle/>
          <a:p>
            <a:r>
              <a:rPr lang="en-US" dirty="0"/>
              <a:t>Always placed in a public subnet and configured with an </a:t>
            </a:r>
            <a:r>
              <a:rPr lang="en-US" dirty="0">
                <a:solidFill>
                  <a:schemeClr val="accent1"/>
                </a:solidFill>
              </a:rPr>
              <a:t>Elastic IP </a:t>
            </a:r>
            <a:r>
              <a:rPr lang="en-US" dirty="0"/>
              <a:t>address (static public IP address)</a:t>
            </a:r>
          </a:p>
          <a:p>
            <a:pPr lvl="1"/>
            <a:r>
              <a:rPr lang="en-US" dirty="0"/>
              <a:t>Elastic IP is for public communications, and the private IP is for the private communications with the private subnets.</a:t>
            </a:r>
          </a:p>
          <a:p>
            <a:r>
              <a:rPr lang="en-US" dirty="0"/>
              <a:t>NAT Gateways are created in each AZ and ensure the </a:t>
            </a:r>
            <a:r>
              <a:rPr lang="en-US" dirty="0">
                <a:solidFill>
                  <a:schemeClr val="accent2"/>
                </a:solidFill>
              </a:rPr>
              <a:t>route tables </a:t>
            </a:r>
            <a:r>
              <a:rPr lang="en-US" dirty="0"/>
              <a:t>in each private subnet point the EC2 instances to the correct gateway location</a:t>
            </a:r>
          </a:p>
          <a:p>
            <a:endParaRPr lang="en-US" dirty="0"/>
          </a:p>
        </p:txBody>
      </p:sp>
      <p:pic>
        <p:nvPicPr>
          <p:cNvPr id="5" name="Picture 4" descr="A diagram of a computer&#10;&#10;Description automatically generated">
            <a:extLst>
              <a:ext uri="{FF2B5EF4-FFF2-40B4-BE49-F238E27FC236}">
                <a16:creationId xmlns:a16="http://schemas.microsoft.com/office/drawing/2014/main" id="{A24F649D-D231-799A-73C4-615D558C935E}"/>
              </a:ext>
            </a:extLst>
          </p:cNvPr>
          <p:cNvPicPr>
            <a:picLocks noChangeAspect="1"/>
          </p:cNvPicPr>
          <p:nvPr/>
        </p:nvPicPr>
        <p:blipFill rotWithShape="1">
          <a:blip r:embed="rId2"/>
          <a:srcRect r="43043"/>
          <a:stretch/>
        </p:blipFill>
        <p:spPr>
          <a:xfrm>
            <a:off x="6935189" y="1248841"/>
            <a:ext cx="5256811" cy="5609159"/>
          </a:xfrm>
          <a:prstGeom prst="rect">
            <a:avLst/>
          </a:prstGeom>
        </p:spPr>
      </p:pic>
    </p:spTree>
    <p:extLst>
      <p:ext uri="{BB962C8B-B14F-4D97-AF65-F5344CB8AC3E}">
        <p14:creationId xmlns:p14="http://schemas.microsoft.com/office/powerpoint/2010/main" val="1219998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2937-2011-D1A6-76DC-8110EE9FEEA1}"/>
              </a:ext>
            </a:extLst>
          </p:cNvPr>
          <p:cNvSpPr>
            <a:spLocks noGrp="1"/>
          </p:cNvSpPr>
          <p:nvPr>
            <p:ph type="title"/>
          </p:nvPr>
        </p:nvSpPr>
        <p:spPr/>
        <p:txBody>
          <a:bodyPr/>
          <a:lstStyle/>
          <a:p>
            <a:r>
              <a:rPr lang="en-US" dirty="0"/>
              <a:t>Elastic IP addresses</a:t>
            </a:r>
          </a:p>
        </p:txBody>
      </p:sp>
      <p:sp>
        <p:nvSpPr>
          <p:cNvPr id="3" name="Content Placeholder 2">
            <a:extLst>
              <a:ext uri="{FF2B5EF4-FFF2-40B4-BE49-F238E27FC236}">
                <a16:creationId xmlns:a16="http://schemas.microsoft.com/office/drawing/2014/main" id="{5F352207-530C-ADCF-7E02-D20CEE612A12}"/>
              </a:ext>
            </a:extLst>
          </p:cNvPr>
          <p:cNvSpPr>
            <a:spLocks noGrp="1"/>
          </p:cNvSpPr>
          <p:nvPr>
            <p:ph idx="1"/>
          </p:nvPr>
        </p:nvSpPr>
        <p:spPr/>
        <p:txBody>
          <a:bodyPr>
            <a:normAutofit fontScale="92500"/>
          </a:bodyPr>
          <a:lstStyle/>
          <a:p>
            <a:r>
              <a:rPr lang="en-US" dirty="0"/>
              <a:t>AWS-assigned public IP address is detached when an EC2 instance is turned off. </a:t>
            </a:r>
          </a:p>
          <a:p>
            <a:r>
              <a:rPr lang="en-US" dirty="0"/>
              <a:t>Once the instance is turned back on, AWS assigns a </a:t>
            </a:r>
            <a:r>
              <a:rPr lang="en-US" i="1" dirty="0"/>
              <a:t>new</a:t>
            </a:r>
            <a:r>
              <a:rPr lang="en-US" dirty="0"/>
              <a:t> public IP address. </a:t>
            </a:r>
          </a:p>
          <a:p>
            <a:r>
              <a:rPr lang="en-US" dirty="0"/>
              <a:t>If you need the same public IP address to persist, use an </a:t>
            </a:r>
            <a:r>
              <a:rPr lang="en-US" dirty="0">
                <a:solidFill>
                  <a:schemeClr val="accent1"/>
                </a:solidFill>
              </a:rPr>
              <a:t>Elastic IP (EIP) </a:t>
            </a:r>
            <a:r>
              <a:rPr lang="en-US" dirty="0"/>
              <a:t>address.</a:t>
            </a:r>
          </a:p>
          <a:p>
            <a:pPr lvl="1"/>
            <a:r>
              <a:rPr lang="en-US" dirty="0"/>
              <a:t>Public elastic IP address is a </a:t>
            </a:r>
            <a:r>
              <a:rPr lang="en-US" dirty="0">
                <a:solidFill>
                  <a:schemeClr val="accent2"/>
                </a:solidFill>
              </a:rPr>
              <a:t>static IP address </a:t>
            </a:r>
            <a:r>
              <a:rPr lang="en-US" dirty="0"/>
              <a:t>that after creation is assigned to your account at AWS.</a:t>
            </a:r>
          </a:p>
          <a:p>
            <a:pPr lvl="1"/>
            <a:r>
              <a:rPr lang="en-US" dirty="0"/>
              <a:t>If you turn your instance off and back on, the EIP is still assigned</a:t>
            </a:r>
          </a:p>
          <a:p>
            <a:pPr lvl="1"/>
            <a:r>
              <a:rPr lang="en-US" dirty="0"/>
              <a:t>If you don’t assign the EIP after you receive it, you’re still charged.</a:t>
            </a:r>
          </a:p>
        </p:txBody>
      </p:sp>
    </p:spTree>
    <p:extLst>
      <p:ext uri="{BB962C8B-B14F-4D97-AF65-F5344CB8AC3E}">
        <p14:creationId xmlns:p14="http://schemas.microsoft.com/office/powerpoint/2010/main" val="20177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58A3-E850-4B88-552F-D22DCA1704BA}"/>
              </a:ext>
            </a:extLst>
          </p:cNvPr>
          <p:cNvSpPr>
            <a:spLocks noGrp="1"/>
          </p:cNvSpPr>
          <p:nvPr>
            <p:ph type="title"/>
          </p:nvPr>
        </p:nvSpPr>
        <p:spPr/>
        <p:txBody>
          <a:bodyPr/>
          <a:lstStyle/>
          <a:p>
            <a:r>
              <a:rPr lang="en-US" dirty="0"/>
              <a:t>Elastic IP addresses</a:t>
            </a:r>
          </a:p>
        </p:txBody>
      </p:sp>
      <p:sp>
        <p:nvSpPr>
          <p:cNvPr id="3" name="Content Placeholder 2">
            <a:extLst>
              <a:ext uri="{FF2B5EF4-FFF2-40B4-BE49-F238E27FC236}">
                <a16:creationId xmlns:a16="http://schemas.microsoft.com/office/drawing/2014/main" id="{9703874B-EBC7-160F-E227-300CCCAAF9B2}"/>
              </a:ext>
            </a:extLst>
          </p:cNvPr>
          <p:cNvSpPr>
            <a:spLocks noGrp="1"/>
          </p:cNvSpPr>
          <p:nvPr>
            <p:ph idx="1"/>
          </p:nvPr>
        </p:nvSpPr>
        <p:spPr/>
        <p:txBody>
          <a:bodyPr/>
          <a:lstStyle/>
          <a:p>
            <a:r>
              <a:rPr lang="en-US" dirty="0"/>
              <a:t>Each EC2 instance that receives a public IP address at AWS is also provided with an </a:t>
            </a:r>
            <a:r>
              <a:rPr lang="en-US" dirty="0">
                <a:solidFill>
                  <a:schemeClr val="accent1"/>
                </a:solidFill>
              </a:rPr>
              <a:t>external DNS hostname</a:t>
            </a:r>
            <a:r>
              <a:rPr lang="en-US" dirty="0"/>
              <a:t>. </a:t>
            </a:r>
          </a:p>
          <a:p>
            <a:r>
              <a:rPr lang="en-US" dirty="0"/>
              <a:t>The external DNS hostname is resolved to the public IP address of the EC2 instance when queries are external to AWS. </a:t>
            </a:r>
          </a:p>
          <a:p>
            <a:pPr marL="0" indent="0">
              <a:buNone/>
            </a:pPr>
            <a:endParaRPr lang="en-US" dirty="0"/>
          </a:p>
        </p:txBody>
      </p:sp>
    </p:spTree>
    <p:extLst>
      <p:ext uri="{BB962C8B-B14F-4D97-AF65-F5344CB8AC3E}">
        <p14:creationId xmlns:p14="http://schemas.microsoft.com/office/powerpoint/2010/main" val="4099640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B53B-A869-24A8-5652-FA81A855F71E}"/>
              </a:ext>
            </a:extLst>
          </p:cNvPr>
          <p:cNvSpPr>
            <a:spLocks noGrp="1"/>
          </p:cNvSpPr>
          <p:nvPr>
            <p:ph type="title"/>
          </p:nvPr>
        </p:nvSpPr>
        <p:spPr/>
        <p:txBody>
          <a:bodyPr/>
          <a:lstStyle/>
          <a:p>
            <a:r>
              <a:rPr lang="en-US" dirty="0"/>
              <a:t>Cloud Networking</a:t>
            </a:r>
          </a:p>
        </p:txBody>
      </p:sp>
    </p:spTree>
    <p:extLst>
      <p:ext uri="{BB962C8B-B14F-4D97-AF65-F5344CB8AC3E}">
        <p14:creationId xmlns:p14="http://schemas.microsoft.com/office/powerpoint/2010/main" val="1741876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88DB-AE9E-5F32-EF31-D7E29D61BF82}"/>
              </a:ext>
            </a:extLst>
          </p:cNvPr>
          <p:cNvSpPr>
            <a:spLocks noGrp="1"/>
          </p:cNvSpPr>
          <p:nvPr>
            <p:ph type="title"/>
          </p:nvPr>
        </p:nvSpPr>
        <p:spPr>
          <a:xfrm>
            <a:off x="1141413" y="618518"/>
            <a:ext cx="9905998" cy="1478570"/>
          </a:xfrm>
        </p:spPr>
        <p:txBody>
          <a:bodyPr>
            <a:normAutofit/>
          </a:bodyPr>
          <a:lstStyle/>
          <a:p>
            <a:r>
              <a:rPr lang="en-US"/>
              <a:t>When to Use Elastic IP</a:t>
            </a:r>
            <a:endParaRPr lang="en-US" dirty="0"/>
          </a:p>
        </p:txBody>
      </p:sp>
      <p:graphicFrame>
        <p:nvGraphicFramePr>
          <p:cNvPr id="75" name="Content Placeholder 2">
            <a:extLst>
              <a:ext uri="{FF2B5EF4-FFF2-40B4-BE49-F238E27FC236}">
                <a16:creationId xmlns:a16="http://schemas.microsoft.com/office/drawing/2014/main" id="{135B212E-9862-CB4B-D85C-EC8A51F5D675}"/>
              </a:ext>
            </a:extLst>
          </p:cNvPr>
          <p:cNvGraphicFramePr>
            <a:graphicFrameLocks noGrp="1"/>
          </p:cNvGraphicFramePr>
          <p:nvPr>
            <p:ph idx="1"/>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47929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63BA9-7B31-0B36-23BD-857B794446DF}"/>
              </a:ext>
            </a:extLst>
          </p:cNvPr>
          <p:cNvSpPr>
            <a:spLocks noGrp="1"/>
          </p:cNvSpPr>
          <p:nvPr>
            <p:ph type="title"/>
          </p:nvPr>
        </p:nvSpPr>
        <p:spPr/>
        <p:txBody>
          <a:bodyPr/>
          <a:lstStyle/>
          <a:p>
            <a:r>
              <a:rPr lang="en-US" dirty="0"/>
              <a:t>Route Tables</a:t>
            </a:r>
          </a:p>
        </p:txBody>
      </p:sp>
      <p:sp>
        <p:nvSpPr>
          <p:cNvPr id="3" name="Content Placeholder 2">
            <a:extLst>
              <a:ext uri="{FF2B5EF4-FFF2-40B4-BE49-F238E27FC236}">
                <a16:creationId xmlns:a16="http://schemas.microsoft.com/office/drawing/2014/main" id="{0D8EA7B9-197F-5004-A83D-B5A8DB2D0971}"/>
              </a:ext>
            </a:extLst>
          </p:cNvPr>
          <p:cNvSpPr>
            <a:spLocks noGrp="1"/>
          </p:cNvSpPr>
          <p:nvPr>
            <p:ph idx="1"/>
          </p:nvPr>
        </p:nvSpPr>
        <p:spPr>
          <a:xfrm>
            <a:off x="549579" y="2249487"/>
            <a:ext cx="6910058" cy="3541714"/>
          </a:xfrm>
        </p:spPr>
        <p:txBody>
          <a:bodyPr>
            <a:normAutofit fontScale="92500" lnSpcReduction="10000"/>
          </a:bodyPr>
          <a:lstStyle/>
          <a:p>
            <a:pPr marL="0" indent="0">
              <a:buNone/>
            </a:pPr>
            <a:r>
              <a:rPr lang="en-US" dirty="0"/>
              <a:t>Public subnet route table</a:t>
            </a:r>
          </a:p>
          <a:p>
            <a:r>
              <a:rPr lang="en-US" dirty="0"/>
              <a:t>Public-facing infrastructure routing table:</a:t>
            </a:r>
          </a:p>
          <a:p>
            <a:pPr lvl="1"/>
            <a:r>
              <a:rPr lang="en-US" dirty="0"/>
              <a:t>ELB, NAT gateway services</a:t>
            </a:r>
          </a:p>
          <a:p>
            <a:pPr lvl="1"/>
            <a:r>
              <a:rPr lang="en-US" dirty="0"/>
              <a:t>Add a route for the IGW enabling public network traffic between network interfaces hosted on the public subnets and the attached internet gateway</a:t>
            </a:r>
          </a:p>
          <a:p>
            <a:pPr lvl="1"/>
            <a:r>
              <a:rPr lang="en-US" dirty="0"/>
              <a:t>Internet gateway routes are set with a destination route of 0.0.0.0/0 because the destination may be anywhere on the public internet.</a:t>
            </a:r>
          </a:p>
        </p:txBody>
      </p:sp>
      <p:pic>
        <p:nvPicPr>
          <p:cNvPr id="4" name="Picture 3" descr="A screenshot of a computer&#10;&#10;Description automatically generated">
            <a:extLst>
              <a:ext uri="{FF2B5EF4-FFF2-40B4-BE49-F238E27FC236}">
                <a16:creationId xmlns:a16="http://schemas.microsoft.com/office/drawing/2014/main" id="{5D87F9F5-CFAB-45EF-DE85-A8CE5D0437FF}"/>
              </a:ext>
            </a:extLst>
          </p:cNvPr>
          <p:cNvPicPr>
            <a:picLocks noChangeAspect="1"/>
          </p:cNvPicPr>
          <p:nvPr/>
        </p:nvPicPr>
        <p:blipFill>
          <a:blip r:embed="rId2"/>
          <a:stretch>
            <a:fillRect/>
          </a:stretch>
        </p:blipFill>
        <p:spPr>
          <a:xfrm>
            <a:off x="7459637" y="2249487"/>
            <a:ext cx="4368186" cy="2211394"/>
          </a:xfrm>
          <a:prstGeom prst="rect">
            <a:avLst/>
          </a:prstGeom>
        </p:spPr>
      </p:pic>
      <p:sp>
        <p:nvSpPr>
          <p:cNvPr id="5" name="Rectangle 4">
            <a:extLst>
              <a:ext uri="{FF2B5EF4-FFF2-40B4-BE49-F238E27FC236}">
                <a16:creationId xmlns:a16="http://schemas.microsoft.com/office/drawing/2014/main" id="{78D6E00E-4F29-BD18-85BB-7A6B9623A3AB}"/>
              </a:ext>
            </a:extLst>
          </p:cNvPr>
          <p:cNvSpPr/>
          <p:nvPr/>
        </p:nvSpPr>
        <p:spPr>
          <a:xfrm>
            <a:off x="7552706" y="3752603"/>
            <a:ext cx="4168239" cy="26774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31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76A1-CF3F-6598-A958-0DC1A138076D}"/>
              </a:ext>
            </a:extLst>
          </p:cNvPr>
          <p:cNvSpPr>
            <a:spLocks noGrp="1"/>
          </p:cNvSpPr>
          <p:nvPr>
            <p:ph type="title"/>
          </p:nvPr>
        </p:nvSpPr>
        <p:spPr/>
        <p:txBody>
          <a:bodyPr/>
          <a:lstStyle/>
          <a:p>
            <a:r>
              <a:rPr lang="en-US" dirty="0"/>
              <a:t>DEFINING CLOUD COMPUTING</a:t>
            </a:r>
          </a:p>
        </p:txBody>
      </p:sp>
      <p:sp>
        <p:nvSpPr>
          <p:cNvPr id="3" name="Content Placeholder 2">
            <a:extLst>
              <a:ext uri="{FF2B5EF4-FFF2-40B4-BE49-F238E27FC236}">
                <a16:creationId xmlns:a16="http://schemas.microsoft.com/office/drawing/2014/main" id="{2CC5013A-C297-7241-21B0-02382E6A529B}"/>
              </a:ext>
            </a:extLst>
          </p:cNvPr>
          <p:cNvSpPr>
            <a:spLocks noGrp="1"/>
          </p:cNvSpPr>
          <p:nvPr>
            <p:ph idx="1"/>
          </p:nvPr>
        </p:nvSpPr>
        <p:spPr/>
        <p:txBody>
          <a:bodyPr/>
          <a:lstStyle/>
          <a:p>
            <a:pPr marL="0" indent="0">
              <a:buNone/>
            </a:pPr>
            <a:r>
              <a:rPr lang="en-US" sz="3200" dirty="0">
                <a:solidFill>
                  <a:schemeClr val="accent1"/>
                </a:solidFill>
              </a:rPr>
              <a:t>ELASTICITY</a:t>
            </a:r>
            <a:endParaRPr lang="en-US" dirty="0">
              <a:solidFill>
                <a:schemeClr val="accent1"/>
              </a:solidFill>
            </a:endParaRPr>
          </a:p>
          <a:p>
            <a:pPr marL="0" indent="0">
              <a:buNone/>
            </a:pPr>
            <a:r>
              <a:rPr lang="en-US" dirty="0"/>
              <a:t>The automated ability of a cloud to </a:t>
            </a:r>
            <a:r>
              <a:rPr lang="en-US" dirty="0">
                <a:solidFill>
                  <a:schemeClr val="accent1"/>
                </a:solidFill>
              </a:rPr>
              <a:t>scale resources </a:t>
            </a:r>
            <a:r>
              <a:rPr lang="en-US" dirty="0"/>
              <a:t>as needed in response to runtime conditions or as predetermined by the cloud consumer or cloud provider. </a:t>
            </a:r>
          </a:p>
        </p:txBody>
      </p:sp>
    </p:spTree>
    <p:extLst>
      <p:ext uri="{BB962C8B-B14F-4D97-AF65-F5344CB8AC3E}">
        <p14:creationId xmlns:p14="http://schemas.microsoft.com/office/powerpoint/2010/main" val="688426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485-B7EE-5C8B-D267-54681E985267}"/>
              </a:ext>
            </a:extLst>
          </p:cNvPr>
          <p:cNvSpPr>
            <a:spLocks noGrp="1"/>
          </p:cNvSpPr>
          <p:nvPr>
            <p:ph type="title"/>
          </p:nvPr>
        </p:nvSpPr>
        <p:spPr/>
        <p:txBody>
          <a:bodyPr/>
          <a:lstStyle/>
          <a:p>
            <a:r>
              <a:rPr lang="en-US" dirty="0"/>
              <a:t>Route Tables</a:t>
            </a:r>
          </a:p>
        </p:txBody>
      </p:sp>
      <p:sp>
        <p:nvSpPr>
          <p:cNvPr id="3" name="Content Placeholder 2">
            <a:extLst>
              <a:ext uri="{FF2B5EF4-FFF2-40B4-BE49-F238E27FC236}">
                <a16:creationId xmlns:a16="http://schemas.microsoft.com/office/drawing/2014/main" id="{C818B2AD-D109-9765-97C6-0C73CB904521}"/>
              </a:ext>
            </a:extLst>
          </p:cNvPr>
          <p:cNvSpPr>
            <a:spLocks noGrp="1"/>
          </p:cNvSpPr>
          <p:nvPr>
            <p:ph idx="1"/>
          </p:nvPr>
        </p:nvSpPr>
        <p:spPr>
          <a:xfrm>
            <a:off x="1141413" y="2249487"/>
            <a:ext cx="6482546" cy="3541714"/>
          </a:xfrm>
        </p:spPr>
        <p:txBody>
          <a:bodyPr/>
          <a:lstStyle/>
          <a:p>
            <a:pPr marL="0" indent="0">
              <a:buNone/>
            </a:pPr>
            <a:r>
              <a:rPr lang="en-US" dirty="0"/>
              <a:t>Private subnet:</a:t>
            </a:r>
          </a:p>
          <a:p>
            <a:r>
              <a:rPr lang="en-US" dirty="0"/>
              <a:t>Application and database tiers routing table</a:t>
            </a:r>
          </a:p>
          <a:p>
            <a:pPr lvl="1"/>
            <a:r>
              <a:rPr lang="en-US" dirty="0"/>
              <a:t>To enable EC2 instances on a private subnet to connect to the internet and receive updates, the NAT gateway service will be hosted on public subnets within each AZ.</a:t>
            </a:r>
          </a:p>
          <a:p>
            <a:pPr lvl="1"/>
            <a:r>
              <a:rPr lang="en-US" dirty="0"/>
              <a:t>Routes pointing to the NAT gateway service must be defined in the route table associated with the private subnets. </a:t>
            </a:r>
          </a:p>
        </p:txBody>
      </p:sp>
      <p:pic>
        <p:nvPicPr>
          <p:cNvPr id="5" name="Picture 4" descr="A white box with black text&#10;&#10;Description automatically generated">
            <a:extLst>
              <a:ext uri="{FF2B5EF4-FFF2-40B4-BE49-F238E27FC236}">
                <a16:creationId xmlns:a16="http://schemas.microsoft.com/office/drawing/2014/main" id="{31D7DD4F-5BED-CE8A-FB53-5FB15D101650}"/>
              </a:ext>
            </a:extLst>
          </p:cNvPr>
          <p:cNvPicPr>
            <a:picLocks noChangeAspect="1"/>
          </p:cNvPicPr>
          <p:nvPr/>
        </p:nvPicPr>
        <p:blipFill>
          <a:blip r:embed="rId2"/>
          <a:stretch>
            <a:fillRect/>
          </a:stretch>
        </p:blipFill>
        <p:spPr>
          <a:xfrm>
            <a:off x="7711373" y="3283744"/>
            <a:ext cx="4013200" cy="1473200"/>
          </a:xfrm>
          <a:prstGeom prst="rect">
            <a:avLst/>
          </a:prstGeom>
        </p:spPr>
      </p:pic>
    </p:spTree>
    <p:extLst>
      <p:ext uri="{BB962C8B-B14F-4D97-AF65-F5344CB8AC3E}">
        <p14:creationId xmlns:p14="http://schemas.microsoft.com/office/powerpoint/2010/main" val="41101869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D2E7-F893-0007-881F-C2B669480726}"/>
              </a:ext>
            </a:extLst>
          </p:cNvPr>
          <p:cNvSpPr>
            <a:spLocks noGrp="1"/>
          </p:cNvSpPr>
          <p:nvPr>
            <p:ph type="title"/>
          </p:nvPr>
        </p:nvSpPr>
        <p:spPr/>
        <p:txBody>
          <a:bodyPr/>
          <a:lstStyle/>
          <a:p>
            <a:r>
              <a:rPr lang="en-US" dirty="0"/>
              <a:t>Internet Gateway (IGW)</a:t>
            </a:r>
          </a:p>
        </p:txBody>
      </p:sp>
      <p:sp>
        <p:nvSpPr>
          <p:cNvPr id="3" name="Content Placeholder 2">
            <a:extLst>
              <a:ext uri="{FF2B5EF4-FFF2-40B4-BE49-F238E27FC236}">
                <a16:creationId xmlns:a16="http://schemas.microsoft.com/office/drawing/2014/main" id="{08E66C5A-7F0D-DB67-60AC-40A1235D5EC2}"/>
              </a:ext>
            </a:extLst>
          </p:cNvPr>
          <p:cNvSpPr>
            <a:spLocks noGrp="1"/>
          </p:cNvSpPr>
          <p:nvPr>
            <p:ph idx="1"/>
          </p:nvPr>
        </p:nvSpPr>
        <p:spPr>
          <a:xfrm>
            <a:off x="832654" y="2097088"/>
            <a:ext cx="6102536" cy="4142394"/>
          </a:xfrm>
        </p:spPr>
        <p:txBody>
          <a:bodyPr>
            <a:normAutofit fontScale="92500" lnSpcReduction="20000"/>
          </a:bodyPr>
          <a:lstStyle/>
          <a:p>
            <a:r>
              <a:rPr lang="en-US" dirty="0">
                <a:solidFill>
                  <a:schemeClr val="accent2"/>
                </a:solidFill>
              </a:rPr>
              <a:t>Must attach an IGW to the VPC before traffic can flow to or from the internet</a:t>
            </a:r>
          </a:p>
          <a:p>
            <a:r>
              <a:rPr lang="en-US" dirty="0"/>
              <a:t>After creating the IGW, associate it with the desired VPC</a:t>
            </a:r>
          </a:p>
          <a:p>
            <a:pPr lvl="1"/>
            <a:r>
              <a:rPr lang="en-US" dirty="0"/>
              <a:t>Update the route tables to allow subnets to send their public traffic to the IGW</a:t>
            </a:r>
          </a:p>
          <a:p>
            <a:r>
              <a:rPr lang="en-US" dirty="0"/>
              <a:t>Default destination route assigned to an IGW is 0.0.0.0/0</a:t>
            </a:r>
          </a:p>
          <a:p>
            <a:pPr lvl="1"/>
            <a:r>
              <a:rPr lang="en-US" dirty="0"/>
              <a:t>Can limit to a specific IP range (company HQ, DC, etc.) or other EIP, BYOIP</a:t>
            </a:r>
          </a:p>
          <a:p>
            <a:r>
              <a:rPr lang="en-US" dirty="0"/>
              <a:t>NAT is performed on all outgoing public traffic</a:t>
            </a:r>
          </a:p>
        </p:txBody>
      </p:sp>
      <p:pic>
        <p:nvPicPr>
          <p:cNvPr id="5" name="Picture 4" descr="A diagram of a computer&#10;&#10;Description automatically generated">
            <a:extLst>
              <a:ext uri="{FF2B5EF4-FFF2-40B4-BE49-F238E27FC236}">
                <a16:creationId xmlns:a16="http://schemas.microsoft.com/office/drawing/2014/main" id="{36DE4BFD-B695-811E-5762-D7B72271CECE}"/>
              </a:ext>
            </a:extLst>
          </p:cNvPr>
          <p:cNvPicPr>
            <a:picLocks noChangeAspect="1"/>
          </p:cNvPicPr>
          <p:nvPr/>
        </p:nvPicPr>
        <p:blipFill rotWithShape="1">
          <a:blip r:embed="rId2"/>
          <a:srcRect r="43196"/>
          <a:stretch/>
        </p:blipFill>
        <p:spPr>
          <a:xfrm>
            <a:off x="7139646" y="1056904"/>
            <a:ext cx="5052354" cy="5405498"/>
          </a:xfrm>
          <a:prstGeom prst="rect">
            <a:avLst/>
          </a:prstGeom>
        </p:spPr>
      </p:pic>
    </p:spTree>
    <p:extLst>
      <p:ext uri="{BB962C8B-B14F-4D97-AF65-F5344CB8AC3E}">
        <p14:creationId xmlns:p14="http://schemas.microsoft.com/office/powerpoint/2010/main" val="374190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07AC705-61FF-BAFB-FBC1-A0D58866B678}"/>
              </a:ext>
            </a:extLst>
          </p:cNvPr>
          <p:cNvSpPr/>
          <p:nvPr/>
        </p:nvSpPr>
        <p:spPr>
          <a:xfrm>
            <a:off x="7893971" y="2518285"/>
            <a:ext cx="3829942" cy="31278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51B6A17-FC96-6A74-3376-53FA2363F3C0}"/>
              </a:ext>
            </a:extLst>
          </p:cNvPr>
          <p:cNvSpPr>
            <a:spLocks noGrp="1"/>
          </p:cNvSpPr>
          <p:nvPr>
            <p:ph type="title"/>
          </p:nvPr>
        </p:nvSpPr>
        <p:spPr>
          <a:xfrm>
            <a:off x="1141413" y="618518"/>
            <a:ext cx="6892244" cy="1478570"/>
          </a:xfrm>
        </p:spPr>
        <p:txBody>
          <a:bodyPr/>
          <a:lstStyle/>
          <a:p>
            <a:r>
              <a:rPr lang="en-US" dirty="0"/>
              <a:t>Load Balancers</a:t>
            </a:r>
          </a:p>
        </p:txBody>
      </p:sp>
      <p:sp>
        <p:nvSpPr>
          <p:cNvPr id="3" name="Content Placeholder 2">
            <a:extLst>
              <a:ext uri="{FF2B5EF4-FFF2-40B4-BE49-F238E27FC236}">
                <a16:creationId xmlns:a16="http://schemas.microsoft.com/office/drawing/2014/main" id="{F3E64846-9476-DDBB-A1F6-44997FCCCEB2}"/>
              </a:ext>
            </a:extLst>
          </p:cNvPr>
          <p:cNvSpPr>
            <a:spLocks noGrp="1"/>
          </p:cNvSpPr>
          <p:nvPr>
            <p:ph idx="1"/>
          </p:nvPr>
        </p:nvSpPr>
        <p:spPr>
          <a:xfrm>
            <a:off x="1141412" y="2249487"/>
            <a:ext cx="6304417" cy="3541714"/>
          </a:xfrm>
        </p:spPr>
        <p:txBody>
          <a:bodyPr/>
          <a:lstStyle/>
          <a:p>
            <a:r>
              <a:rPr lang="en-US" dirty="0"/>
              <a:t>Modern applications process millions of users simultaneously </a:t>
            </a:r>
          </a:p>
          <a:p>
            <a:r>
              <a:rPr lang="en-US" dirty="0"/>
              <a:t>High-traffic necessitates many redundant resource servers with duplicate data and software to serve the users</a:t>
            </a:r>
          </a:p>
          <a:p>
            <a:r>
              <a:rPr lang="en-US" dirty="0"/>
              <a:t>Load balancers distribute appropriate workloads/traffic/requests to redundant servers</a:t>
            </a:r>
          </a:p>
        </p:txBody>
      </p:sp>
      <p:pic>
        <p:nvPicPr>
          <p:cNvPr id="7" name="Graphic 6" descr="Server outline">
            <a:extLst>
              <a:ext uri="{FF2B5EF4-FFF2-40B4-BE49-F238E27FC236}">
                <a16:creationId xmlns:a16="http://schemas.microsoft.com/office/drawing/2014/main" id="{FA1C58A9-6525-86B3-B620-4B927AD99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7857" y="4048013"/>
            <a:ext cx="914400" cy="914400"/>
          </a:xfrm>
          <a:prstGeom prst="rect">
            <a:avLst/>
          </a:prstGeom>
        </p:spPr>
      </p:pic>
      <p:pic>
        <p:nvPicPr>
          <p:cNvPr id="8" name="Graphic 7" descr="Server outline">
            <a:extLst>
              <a:ext uri="{FF2B5EF4-FFF2-40B4-BE49-F238E27FC236}">
                <a16:creationId xmlns:a16="http://schemas.microsoft.com/office/drawing/2014/main" id="{B5AE92C4-6C9B-56E5-242D-0911034B0F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8743" y="3846513"/>
            <a:ext cx="914400" cy="914400"/>
          </a:xfrm>
          <a:prstGeom prst="rect">
            <a:avLst/>
          </a:prstGeom>
        </p:spPr>
      </p:pic>
      <p:pic>
        <p:nvPicPr>
          <p:cNvPr id="9" name="Graphic 8" descr="Server outline">
            <a:extLst>
              <a:ext uri="{FF2B5EF4-FFF2-40B4-BE49-F238E27FC236}">
                <a16:creationId xmlns:a16="http://schemas.microsoft.com/office/drawing/2014/main" id="{3A757FC7-0400-6E5A-178B-0D9B8C79B4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6038" y="3846513"/>
            <a:ext cx="914400" cy="914400"/>
          </a:xfrm>
          <a:prstGeom prst="rect">
            <a:avLst/>
          </a:prstGeom>
        </p:spPr>
      </p:pic>
      <p:sp>
        <p:nvSpPr>
          <p:cNvPr id="12" name="Rectangle 11">
            <a:extLst>
              <a:ext uri="{FF2B5EF4-FFF2-40B4-BE49-F238E27FC236}">
                <a16:creationId xmlns:a16="http://schemas.microsoft.com/office/drawing/2014/main" id="{66A38E66-B3DA-2F88-873C-5D1675ECC5BA}"/>
              </a:ext>
            </a:extLst>
          </p:cNvPr>
          <p:cNvSpPr/>
          <p:nvPr/>
        </p:nvSpPr>
        <p:spPr>
          <a:xfrm>
            <a:off x="8350723" y="3171939"/>
            <a:ext cx="3001695" cy="283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pic>
        <p:nvPicPr>
          <p:cNvPr id="14" name="Graphic 13" descr="Users outline">
            <a:extLst>
              <a:ext uri="{FF2B5EF4-FFF2-40B4-BE49-F238E27FC236}">
                <a16:creationId xmlns:a16="http://schemas.microsoft.com/office/drawing/2014/main" id="{88D64736-A4A0-F187-9094-BEE3BD46BC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7857" y="801688"/>
            <a:ext cx="914400" cy="914400"/>
          </a:xfrm>
          <a:prstGeom prst="rect">
            <a:avLst/>
          </a:prstGeom>
        </p:spPr>
      </p:pic>
      <p:sp>
        <p:nvSpPr>
          <p:cNvPr id="15" name="Rectangle 14">
            <a:extLst>
              <a:ext uri="{FF2B5EF4-FFF2-40B4-BE49-F238E27FC236}">
                <a16:creationId xmlns:a16="http://schemas.microsoft.com/office/drawing/2014/main" id="{AE72A15C-EC1E-14DE-25A8-FA41F58A2E31}"/>
              </a:ext>
            </a:extLst>
          </p:cNvPr>
          <p:cNvSpPr/>
          <p:nvPr/>
        </p:nvSpPr>
        <p:spPr>
          <a:xfrm>
            <a:off x="9128971" y="2358515"/>
            <a:ext cx="1445200" cy="319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myapp.com</a:t>
            </a:r>
            <a:endParaRPr lang="en-US" dirty="0"/>
          </a:p>
        </p:txBody>
      </p:sp>
      <p:cxnSp>
        <p:nvCxnSpPr>
          <p:cNvPr id="17" name="Elbow Connector 16">
            <a:extLst>
              <a:ext uri="{FF2B5EF4-FFF2-40B4-BE49-F238E27FC236}">
                <a16:creationId xmlns:a16="http://schemas.microsoft.com/office/drawing/2014/main" id="{4005EB79-E7A1-8BA5-233F-EAA1AA50246B}"/>
              </a:ext>
            </a:extLst>
          </p:cNvPr>
          <p:cNvCxnSpPr>
            <a:cxnSpLocks/>
            <a:stCxn id="14" idx="1"/>
          </p:cNvCxnSpPr>
          <p:nvPr/>
        </p:nvCxnSpPr>
        <p:spPr>
          <a:xfrm rot="10800000" flipV="1">
            <a:off x="9303143" y="1258887"/>
            <a:ext cx="104714" cy="1062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19E5AC3-2F2B-5245-2E4D-C3A104F9F53C}"/>
              </a:ext>
            </a:extLst>
          </p:cNvPr>
          <p:cNvCxnSpPr>
            <a:cxnSpLocks/>
            <a:stCxn id="14" idx="3"/>
          </p:cNvCxnSpPr>
          <p:nvPr/>
        </p:nvCxnSpPr>
        <p:spPr>
          <a:xfrm>
            <a:off x="10322257" y="1258888"/>
            <a:ext cx="104714" cy="1062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386EA87-793A-ADA1-BF30-D65F481B18D8}"/>
              </a:ext>
            </a:extLst>
          </p:cNvPr>
          <p:cNvCxnSpPr>
            <a:cxnSpLocks/>
            <a:endCxn id="15" idx="0"/>
          </p:cNvCxnSpPr>
          <p:nvPr/>
        </p:nvCxnSpPr>
        <p:spPr>
          <a:xfrm>
            <a:off x="9851570" y="1567542"/>
            <a:ext cx="1" cy="79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41B78B5-252F-88F1-61C9-CF7D9F34DE8C}"/>
              </a:ext>
            </a:extLst>
          </p:cNvPr>
          <p:cNvCxnSpPr>
            <a:stCxn id="15" idx="2"/>
            <a:endCxn id="12" idx="0"/>
          </p:cNvCxnSpPr>
          <p:nvPr/>
        </p:nvCxnSpPr>
        <p:spPr>
          <a:xfrm>
            <a:off x="9851571" y="2678056"/>
            <a:ext cx="0" cy="49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393DCD-9E78-3469-5408-76AC4967C19B}"/>
              </a:ext>
            </a:extLst>
          </p:cNvPr>
          <p:cNvCxnSpPr>
            <a:stCxn id="12" idx="2"/>
          </p:cNvCxnSpPr>
          <p:nvPr/>
        </p:nvCxnSpPr>
        <p:spPr>
          <a:xfrm flipH="1">
            <a:off x="8845943" y="3454968"/>
            <a:ext cx="1005628" cy="391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315CC660-A434-47E8-1263-B0B8C9E678D8}"/>
              </a:ext>
            </a:extLst>
          </p:cNvPr>
          <p:cNvCxnSpPr>
            <a:stCxn id="12" idx="2"/>
            <a:endCxn id="9" idx="0"/>
          </p:cNvCxnSpPr>
          <p:nvPr/>
        </p:nvCxnSpPr>
        <p:spPr>
          <a:xfrm>
            <a:off x="9851571" y="3454968"/>
            <a:ext cx="1081667" cy="391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5E9DF80E-B195-2DCE-B70E-AFFEAA4526F2}"/>
              </a:ext>
            </a:extLst>
          </p:cNvPr>
          <p:cNvCxnSpPr>
            <a:stCxn id="12" idx="2"/>
            <a:endCxn id="7" idx="0"/>
          </p:cNvCxnSpPr>
          <p:nvPr/>
        </p:nvCxnSpPr>
        <p:spPr>
          <a:xfrm>
            <a:off x="9851571" y="3454968"/>
            <a:ext cx="13486" cy="5930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9A7BBE30-4BFE-EE25-FEFA-4A25A41287C4}"/>
              </a:ext>
            </a:extLst>
          </p:cNvPr>
          <p:cNvSpPr txBox="1"/>
          <p:nvPr/>
        </p:nvSpPr>
        <p:spPr>
          <a:xfrm>
            <a:off x="7893971" y="4697271"/>
            <a:ext cx="1331510" cy="338554"/>
          </a:xfrm>
          <a:prstGeom prst="rect">
            <a:avLst/>
          </a:prstGeom>
          <a:noFill/>
        </p:spPr>
        <p:txBody>
          <a:bodyPr wrap="square" rtlCol="0">
            <a:spAutoFit/>
          </a:bodyPr>
          <a:lstStyle/>
          <a:p>
            <a:r>
              <a:rPr lang="en-US" sz="1600" dirty="0"/>
              <a:t>App Server 1</a:t>
            </a:r>
          </a:p>
        </p:txBody>
      </p:sp>
      <p:sp>
        <p:nvSpPr>
          <p:cNvPr id="40" name="TextBox 39">
            <a:extLst>
              <a:ext uri="{FF2B5EF4-FFF2-40B4-BE49-F238E27FC236}">
                <a16:creationId xmlns:a16="http://schemas.microsoft.com/office/drawing/2014/main" id="{615D40C8-0279-3E10-AF6E-235A75BC854A}"/>
              </a:ext>
            </a:extLst>
          </p:cNvPr>
          <p:cNvSpPr txBox="1"/>
          <p:nvPr/>
        </p:nvSpPr>
        <p:spPr>
          <a:xfrm>
            <a:off x="9211835" y="4919539"/>
            <a:ext cx="1330939" cy="338554"/>
          </a:xfrm>
          <a:prstGeom prst="rect">
            <a:avLst/>
          </a:prstGeom>
          <a:noFill/>
        </p:spPr>
        <p:txBody>
          <a:bodyPr wrap="square" rtlCol="0">
            <a:spAutoFit/>
          </a:bodyPr>
          <a:lstStyle/>
          <a:p>
            <a:r>
              <a:rPr lang="en-US" sz="1600" dirty="0"/>
              <a:t>App Server 2</a:t>
            </a:r>
          </a:p>
        </p:txBody>
      </p:sp>
      <p:sp>
        <p:nvSpPr>
          <p:cNvPr id="41" name="TextBox 40">
            <a:extLst>
              <a:ext uri="{FF2B5EF4-FFF2-40B4-BE49-F238E27FC236}">
                <a16:creationId xmlns:a16="http://schemas.microsoft.com/office/drawing/2014/main" id="{E95C2248-C762-FC4B-2A55-F4050C81B4D4}"/>
              </a:ext>
            </a:extLst>
          </p:cNvPr>
          <p:cNvSpPr txBox="1"/>
          <p:nvPr/>
        </p:nvSpPr>
        <p:spPr>
          <a:xfrm>
            <a:off x="10392404" y="4697271"/>
            <a:ext cx="1331510" cy="338554"/>
          </a:xfrm>
          <a:prstGeom prst="rect">
            <a:avLst/>
          </a:prstGeom>
          <a:noFill/>
        </p:spPr>
        <p:txBody>
          <a:bodyPr wrap="square" rtlCol="0">
            <a:spAutoFit/>
          </a:bodyPr>
          <a:lstStyle/>
          <a:p>
            <a:r>
              <a:rPr lang="en-US" sz="1600" dirty="0"/>
              <a:t>App Server 3</a:t>
            </a:r>
          </a:p>
        </p:txBody>
      </p:sp>
    </p:spTree>
    <p:extLst>
      <p:ext uri="{BB962C8B-B14F-4D97-AF65-F5344CB8AC3E}">
        <p14:creationId xmlns:p14="http://schemas.microsoft.com/office/powerpoint/2010/main" val="3773972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E22F-8D05-E8DE-3F8D-B8AC13BF615F}"/>
              </a:ext>
            </a:extLst>
          </p:cNvPr>
          <p:cNvSpPr>
            <a:spLocks noGrp="1"/>
          </p:cNvSpPr>
          <p:nvPr>
            <p:ph type="title"/>
          </p:nvPr>
        </p:nvSpPr>
        <p:spPr/>
        <p:txBody>
          <a:bodyPr/>
          <a:lstStyle/>
          <a:p>
            <a:r>
              <a:rPr lang="en-US" dirty="0"/>
              <a:t>Why Use Load Balancing?</a:t>
            </a:r>
          </a:p>
        </p:txBody>
      </p:sp>
      <p:graphicFrame>
        <p:nvGraphicFramePr>
          <p:cNvPr id="4" name="Content Placeholder 3">
            <a:extLst>
              <a:ext uri="{FF2B5EF4-FFF2-40B4-BE49-F238E27FC236}">
                <a16:creationId xmlns:a16="http://schemas.microsoft.com/office/drawing/2014/main" id="{6383527D-019C-E006-6308-AACC489906EC}"/>
              </a:ext>
            </a:extLst>
          </p:cNvPr>
          <p:cNvGraphicFramePr>
            <a:graphicFrameLocks noGrp="1"/>
          </p:cNvGraphicFramePr>
          <p:nvPr>
            <p:ph idx="1"/>
          </p:nvPr>
        </p:nvGraphicFramePr>
        <p:xfrm>
          <a:off x="544287" y="1959430"/>
          <a:ext cx="10688182" cy="4452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122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1318-17A3-69CB-7EB1-12815ADB3136}"/>
              </a:ext>
            </a:extLst>
          </p:cNvPr>
          <p:cNvSpPr>
            <a:spLocks noGrp="1"/>
          </p:cNvSpPr>
          <p:nvPr>
            <p:ph type="title"/>
          </p:nvPr>
        </p:nvSpPr>
        <p:spPr>
          <a:xfrm>
            <a:off x="1141413" y="618518"/>
            <a:ext cx="6752558" cy="1478570"/>
          </a:xfrm>
        </p:spPr>
        <p:txBody>
          <a:bodyPr/>
          <a:lstStyle/>
          <a:p>
            <a:r>
              <a:rPr lang="en-US" dirty="0"/>
              <a:t>Load Balancing Benefits</a:t>
            </a:r>
          </a:p>
        </p:txBody>
      </p:sp>
      <p:grpSp>
        <p:nvGrpSpPr>
          <p:cNvPr id="26" name="Group 25">
            <a:extLst>
              <a:ext uri="{FF2B5EF4-FFF2-40B4-BE49-F238E27FC236}">
                <a16:creationId xmlns:a16="http://schemas.microsoft.com/office/drawing/2014/main" id="{F57A0912-DDA5-1184-8A81-D2509029AA36}"/>
              </a:ext>
            </a:extLst>
          </p:cNvPr>
          <p:cNvGrpSpPr/>
          <p:nvPr/>
        </p:nvGrpSpPr>
        <p:grpSpPr>
          <a:xfrm>
            <a:off x="1451715" y="2679525"/>
            <a:ext cx="5687166" cy="3538774"/>
            <a:chOff x="1451715" y="2679525"/>
            <a:chExt cx="5687166" cy="3538774"/>
          </a:xfrm>
        </p:grpSpPr>
        <p:sp>
          <p:nvSpPr>
            <p:cNvPr id="29" name="Rectangle 28" descr="Processor">
              <a:extLst>
                <a:ext uri="{FF2B5EF4-FFF2-40B4-BE49-F238E27FC236}">
                  <a16:creationId xmlns:a16="http://schemas.microsoft.com/office/drawing/2014/main" id="{BF383421-CD7E-8909-27B7-F8B4E5E1CDD9}"/>
                </a:ext>
              </a:extLst>
            </p:cNvPr>
            <p:cNvSpPr/>
            <p:nvPr/>
          </p:nvSpPr>
          <p:spPr>
            <a:xfrm>
              <a:off x="1451715" y="2847152"/>
              <a:ext cx="409752" cy="4097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0" name="Freeform 29">
              <a:extLst>
                <a:ext uri="{FF2B5EF4-FFF2-40B4-BE49-F238E27FC236}">
                  <a16:creationId xmlns:a16="http://schemas.microsoft.com/office/drawing/2014/main" id="{786CF032-65E8-48FB-849B-CEA61EFBD47E}"/>
                </a:ext>
              </a:extLst>
            </p:cNvPr>
            <p:cNvSpPr/>
            <p:nvPr/>
          </p:nvSpPr>
          <p:spPr>
            <a:xfrm>
              <a:off x="2086831" y="2679525"/>
              <a:ext cx="5052050" cy="745005"/>
            </a:xfrm>
            <a:custGeom>
              <a:avLst/>
              <a:gdLst>
                <a:gd name="connsiteX0" fmla="*/ 0 w 5052050"/>
                <a:gd name="connsiteY0" fmla="*/ 0 h 745005"/>
                <a:gd name="connsiteX1" fmla="*/ 5052050 w 5052050"/>
                <a:gd name="connsiteY1" fmla="*/ 0 h 745005"/>
                <a:gd name="connsiteX2" fmla="*/ 5052050 w 5052050"/>
                <a:gd name="connsiteY2" fmla="*/ 745005 h 745005"/>
                <a:gd name="connsiteX3" fmla="*/ 0 w 5052050"/>
                <a:gd name="connsiteY3" fmla="*/ 745005 h 745005"/>
                <a:gd name="connsiteX4" fmla="*/ 0 w 5052050"/>
                <a:gd name="connsiteY4" fmla="*/ 0 h 74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2050" h="745005">
                  <a:moveTo>
                    <a:pt x="0" y="0"/>
                  </a:moveTo>
                  <a:lnTo>
                    <a:pt x="5052050" y="0"/>
                  </a:lnTo>
                  <a:lnTo>
                    <a:pt x="5052050" y="745005"/>
                  </a:lnTo>
                  <a:lnTo>
                    <a:pt x="0" y="7450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846" tIns="78846" rIns="78846" bIns="78846" numCol="1" spcCol="1270" anchor="ctr" anchorCtr="0">
              <a:noAutofit/>
            </a:bodyPr>
            <a:lstStyle/>
            <a:p>
              <a:pPr marL="0" lvl="0" indent="0" algn="l" defTabSz="622300">
                <a:lnSpc>
                  <a:spcPct val="100000"/>
                </a:lnSpc>
                <a:spcBef>
                  <a:spcPct val="0"/>
                </a:spcBef>
                <a:spcAft>
                  <a:spcPct val="35000"/>
                </a:spcAft>
                <a:buNone/>
              </a:pPr>
              <a:r>
                <a:rPr lang="en-US" sz="1600" kern="1200" dirty="0"/>
                <a:t>Increase fault tolerance of systems by automatically detecting server problems and redirecting client traffic to available servers</a:t>
              </a:r>
            </a:p>
          </p:txBody>
        </p:sp>
        <p:sp>
          <p:nvSpPr>
            <p:cNvPr id="32" name="Rectangle 31" descr="Computer">
              <a:extLst>
                <a:ext uri="{FF2B5EF4-FFF2-40B4-BE49-F238E27FC236}">
                  <a16:creationId xmlns:a16="http://schemas.microsoft.com/office/drawing/2014/main" id="{64C5479F-C2F5-F77A-56B9-16BBDE64DBFC}"/>
                </a:ext>
              </a:extLst>
            </p:cNvPr>
            <p:cNvSpPr/>
            <p:nvPr/>
          </p:nvSpPr>
          <p:spPr>
            <a:xfrm>
              <a:off x="1451715" y="3778408"/>
              <a:ext cx="409752" cy="40975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3" name="Freeform 32">
              <a:extLst>
                <a:ext uri="{FF2B5EF4-FFF2-40B4-BE49-F238E27FC236}">
                  <a16:creationId xmlns:a16="http://schemas.microsoft.com/office/drawing/2014/main" id="{0F77663E-1BAB-2E38-F4D1-68E554B6EE78}"/>
                </a:ext>
              </a:extLst>
            </p:cNvPr>
            <p:cNvSpPr/>
            <p:nvPr/>
          </p:nvSpPr>
          <p:spPr>
            <a:xfrm>
              <a:off x="2086831" y="3610782"/>
              <a:ext cx="5052050" cy="745005"/>
            </a:xfrm>
            <a:custGeom>
              <a:avLst/>
              <a:gdLst>
                <a:gd name="connsiteX0" fmla="*/ 0 w 5052050"/>
                <a:gd name="connsiteY0" fmla="*/ 0 h 745005"/>
                <a:gd name="connsiteX1" fmla="*/ 5052050 w 5052050"/>
                <a:gd name="connsiteY1" fmla="*/ 0 h 745005"/>
                <a:gd name="connsiteX2" fmla="*/ 5052050 w 5052050"/>
                <a:gd name="connsiteY2" fmla="*/ 745005 h 745005"/>
                <a:gd name="connsiteX3" fmla="*/ 0 w 5052050"/>
                <a:gd name="connsiteY3" fmla="*/ 745005 h 745005"/>
                <a:gd name="connsiteX4" fmla="*/ 0 w 5052050"/>
                <a:gd name="connsiteY4" fmla="*/ 0 h 74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2050" h="745005">
                  <a:moveTo>
                    <a:pt x="0" y="0"/>
                  </a:moveTo>
                  <a:lnTo>
                    <a:pt x="5052050" y="0"/>
                  </a:lnTo>
                  <a:lnTo>
                    <a:pt x="5052050" y="745005"/>
                  </a:lnTo>
                  <a:lnTo>
                    <a:pt x="0" y="7450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846" tIns="78846" rIns="78846" bIns="78846" numCol="1" spcCol="1270" anchor="ctr" anchorCtr="0">
              <a:noAutofit/>
            </a:bodyPr>
            <a:lstStyle/>
            <a:p>
              <a:pPr marL="0" lvl="0" indent="0" algn="l" defTabSz="622300">
                <a:lnSpc>
                  <a:spcPct val="100000"/>
                </a:lnSpc>
                <a:spcBef>
                  <a:spcPct val="0"/>
                </a:spcBef>
                <a:spcAft>
                  <a:spcPct val="35000"/>
                </a:spcAft>
                <a:buNone/>
              </a:pPr>
              <a:r>
                <a:rPr lang="en-US" sz="1600" kern="1200" dirty="0"/>
                <a:t>Run application server maintenance or upgrades without application downtime</a:t>
              </a:r>
            </a:p>
          </p:txBody>
        </p:sp>
        <p:sp>
          <p:nvSpPr>
            <p:cNvPr id="35" name="Rectangle 34" descr="Database">
              <a:extLst>
                <a:ext uri="{FF2B5EF4-FFF2-40B4-BE49-F238E27FC236}">
                  <a16:creationId xmlns:a16="http://schemas.microsoft.com/office/drawing/2014/main" id="{4A417B85-6179-D1C9-BBCD-211C960EC858}"/>
                </a:ext>
              </a:extLst>
            </p:cNvPr>
            <p:cNvSpPr/>
            <p:nvPr/>
          </p:nvSpPr>
          <p:spPr>
            <a:xfrm>
              <a:off x="1451715" y="4709664"/>
              <a:ext cx="409752" cy="40975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6" name="Freeform 35">
              <a:extLst>
                <a:ext uri="{FF2B5EF4-FFF2-40B4-BE49-F238E27FC236}">
                  <a16:creationId xmlns:a16="http://schemas.microsoft.com/office/drawing/2014/main" id="{BCE43E78-B9D8-B6F3-6FE5-532DC0686A23}"/>
                </a:ext>
              </a:extLst>
            </p:cNvPr>
            <p:cNvSpPr/>
            <p:nvPr/>
          </p:nvSpPr>
          <p:spPr>
            <a:xfrm>
              <a:off x="2086831" y="4542038"/>
              <a:ext cx="5052050" cy="745005"/>
            </a:xfrm>
            <a:custGeom>
              <a:avLst/>
              <a:gdLst>
                <a:gd name="connsiteX0" fmla="*/ 0 w 5052050"/>
                <a:gd name="connsiteY0" fmla="*/ 0 h 745005"/>
                <a:gd name="connsiteX1" fmla="*/ 5052050 w 5052050"/>
                <a:gd name="connsiteY1" fmla="*/ 0 h 745005"/>
                <a:gd name="connsiteX2" fmla="*/ 5052050 w 5052050"/>
                <a:gd name="connsiteY2" fmla="*/ 745005 h 745005"/>
                <a:gd name="connsiteX3" fmla="*/ 0 w 5052050"/>
                <a:gd name="connsiteY3" fmla="*/ 745005 h 745005"/>
                <a:gd name="connsiteX4" fmla="*/ 0 w 5052050"/>
                <a:gd name="connsiteY4" fmla="*/ 0 h 74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2050" h="745005">
                  <a:moveTo>
                    <a:pt x="0" y="0"/>
                  </a:moveTo>
                  <a:lnTo>
                    <a:pt x="5052050" y="0"/>
                  </a:lnTo>
                  <a:lnTo>
                    <a:pt x="5052050" y="745005"/>
                  </a:lnTo>
                  <a:lnTo>
                    <a:pt x="0" y="7450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846" tIns="78846" rIns="78846" bIns="78846" numCol="1" spcCol="1270" anchor="ctr" anchorCtr="0">
              <a:noAutofit/>
            </a:bodyPr>
            <a:lstStyle/>
            <a:p>
              <a:pPr marL="0" lvl="0" indent="0" algn="l" defTabSz="622300">
                <a:lnSpc>
                  <a:spcPct val="100000"/>
                </a:lnSpc>
                <a:spcBef>
                  <a:spcPct val="0"/>
                </a:spcBef>
                <a:spcAft>
                  <a:spcPct val="35000"/>
                </a:spcAft>
                <a:buNone/>
              </a:pPr>
              <a:r>
                <a:rPr lang="en-US" kern="1200" dirty="0"/>
                <a:t>Provide automatic disaster recovery to backup sites</a:t>
              </a:r>
            </a:p>
          </p:txBody>
        </p:sp>
        <p:sp>
          <p:nvSpPr>
            <p:cNvPr id="38" name="Rectangle 37" descr="Medical">
              <a:extLst>
                <a:ext uri="{FF2B5EF4-FFF2-40B4-BE49-F238E27FC236}">
                  <a16:creationId xmlns:a16="http://schemas.microsoft.com/office/drawing/2014/main" id="{E6BC8546-2719-DB1C-8441-7F20BC28CB77}"/>
                </a:ext>
              </a:extLst>
            </p:cNvPr>
            <p:cNvSpPr/>
            <p:nvPr/>
          </p:nvSpPr>
          <p:spPr>
            <a:xfrm>
              <a:off x="1451715" y="5640921"/>
              <a:ext cx="409752" cy="40975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9" name="Freeform 38">
              <a:extLst>
                <a:ext uri="{FF2B5EF4-FFF2-40B4-BE49-F238E27FC236}">
                  <a16:creationId xmlns:a16="http://schemas.microsoft.com/office/drawing/2014/main" id="{D9599689-61B7-9C01-BA6D-E08F0BFA8C0E}"/>
                </a:ext>
              </a:extLst>
            </p:cNvPr>
            <p:cNvSpPr/>
            <p:nvPr/>
          </p:nvSpPr>
          <p:spPr>
            <a:xfrm>
              <a:off x="2086831" y="5473294"/>
              <a:ext cx="5052050" cy="745005"/>
            </a:xfrm>
            <a:custGeom>
              <a:avLst/>
              <a:gdLst>
                <a:gd name="connsiteX0" fmla="*/ 0 w 5052050"/>
                <a:gd name="connsiteY0" fmla="*/ 0 h 745005"/>
                <a:gd name="connsiteX1" fmla="*/ 5052050 w 5052050"/>
                <a:gd name="connsiteY1" fmla="*/ 0 h 745005"/>
                <a:gd name="connsiteX2" fmla="*/ 5052050 w 5052050"/>
                <a:gd name="connsiteY2" fmla="*/ 745005 h 745005"/>
                <a:gd name="connsiteX3" fmla="*/ 0 w 5052050"/>
                <a:gd name="connsiteY3" fmla="*/ 745005 h 745005"/>
                <a:gd name="connsiteX4" fmla="*/ 0 w 5052050"/>
                <a:gd name="connsiteY4" fmla="*/ 0 h 74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2050" h="745005">
                  <a:moveTo>
                    <a:pt x="0" y="0"/>
                  </a:moveTo>
                  <a:lnTo>
                    <a:pt x="5052050" y="0"/>
                  </a:lnTo>
                  <a:lnTo>
                    <a:pt x="5052050" y="745005"/>
                  </a:lnTo>
                  <a:lnTo>
                    <a:pt x="0" y="7450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846" tIns="78846" rIns="78846" bIns="78846" numCol="1" spcCol="1270" anchor="ctr" anchorCtr="0">
              <a:noAutofit/>
            </a:bodyPr>
            <a:lstStyle/>
            <a:p>
              <a:pPr marL="0" lvl="0" indent="0" algn="l" defTabSz="622300">
                <a:lnSpc>
                  <a:spcPct val="100000"/>
                </a:lnSpc>
                <a:spcBef>
                  <a:spcPct val="0"/>
                </a:spcBef>
                <a:spcAft>
                  <a:spcPct val="35000"/>
                </a:spcAft>
                <a:buNone/>
              </a:pPr>
              <a:r>
                <a:rPr lang="en-US" sz="1600" kern="1200" dirty="0"/>
                <a:t>Perform health checks and prevent issues that can cause downtime		</a:t>
              </a:r>
            </a:p>
          </p:txBody>
        </p:sp>
      </p:grpSp>
      <p:sp>
        <p:nvSpPr>
          <p:cNvPr id="4" name="Rectangle 3">
            <a:extLst>
              <a:ext uri="{FF2B5EF4-FFF2-40B4-BE49-F238E27FC236}">
                <a16:creationId xmlns:a16="http://schemas.microsoft.com/office/drawing/2014/main" id="{7027F49D-7D3B-84D2-39E8-1082E8545ADB}"/>
              </a:ext>
            </a:extLst>
          </p:cNvPr>
          <p:cNvSpPr/>
          <p:nvPr/>
        </p:nvSpPr>
        <p:spPr>
          <a:xfrm>
            <a:off x="7893971" y="2518285"/>
            <a:ext cx="3829942" cy="31278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Graphic 4" descr="Server outline">
            <a:extLst>
              <a:ext uri="{FF2B5EF4-FFF2-40B4-BE49-F238E27FC236}">
                <a16:creationId xmlns:a16="http://schemas.microsoft.com/office/drawing/2014/main" id="{D3F39CD1-B84F-5656-F61C-645B718B1A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07857" y="4048013"/>
            <a:ext cx="914400" cy="914400"/>
          </a:xfrm>
          <a:prstGeom prst="rect">
            <a:avLst/>
          </a:prstGeom>
        </p:spPr>
      </p:pic>
      <p:pic>
        <p:nvPicPr>
          <p:cNvPr id="6" name="Graphic 5" descr="Server outline">
            <a:extLst>
              <a:ext uri="{FF2B5EF4-FFF2-40B4-BE49-F238E27FC236}">
                <a16:creationId xmlns:a16="http://schemas.microsoft.com/office/drawing/2014/main" id="{A10EA6A8-97FC-DFB2-0CED-145640C8B2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88743" y="3846513"/>
            <a:ext cx="914400" cy="914400"/>
          </a:xfrm>
          <a:prstGeom prst="rect">
            <a:avLst/>
          </a:prstGeom>
        </p:spPr>
      </p:pic>
      <p:pic>
        <p:nvPicPr>
          <p:cNvPr id="7" name="Graphic 6" descr="Server outline">
            <a:extLst>
              <a:ext uri="{FF2B5EF4-FFF2-40B4-BE49-F238E27FC236}">
                <a16:creationId xmlns:a16="http://schemas.microsoft.com/office/drawing/2014/main" id="{4BDB1449-AD58-00A7-7041-93B196BAC1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76038" y="3846513"/>
            <a:ext cx="914400" cy="914400"/>
          </a:xfrm>
          <a:prstGeom prst="rect">
            <a:avLst/>
          </a:prstGeom>
        </p:spPr>
      </p:pic>
      <p:sp>
        <p:nvSpPr>
          <p:cNvPr id="8" name="Rectangle 7">
            <a:extLst>
              <a:ext uri="{FF2B5EF4-FFF2-40B4-BE49-F238E27FC236}">
                <a16:creationId xmlns:a16="http://schemas.microsoft.com/office/drawing/2014/main" id="{B52D492D-C912-6199-0002-AACBD839ACF3}"/>
              </a:ext>
            </a:extLst>
          </p:cNvPr>
          <p:cNvSpPr/>
          <p:nvPr/>
        </p:nvSpPr>
        <p:spPr>
          <a:xfrm>
            <a:off x="8350723" y="3171939"/>
            <a:ext cx="3001695" cy="283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8">
            <a:extLst>
              <a:ext uri="{FF2B5EF4-FFF2-40B4-BE49-F238E27FC236}">
                <a16:creationId xmlns:a16="http://schemas.microsoft.com/office/drawing/2014/main" id="{83F21A49-E869-FC49-2965-805E0BDB4CFB}"/>
              </a:ext>
            </a:extLst>
          </p:cNvPr>
          <p:cNvSpPr/>
          <p:nvPr/>
        </p:nvSpPr>
        <p:spPr>
          <a:xfrm>
            <a:off x="9128971" y="2358515"/>
            <a:ext cx="1445200" cy="319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myapp.com</a:t>
            </a:r>
            <a:endParaRPr lang="en-US" dirty="0"/>
          </a:p>
        </p:txBody>
      </p:sp>
      <p:cxnSp>
        <p:nvCxnSpPr>
          <p:cNvPr id="10" name="Elbow Connector 9">
            <a:extLst>
              <a:ext uri="{FF2B5EF4-FFF2-40B4-BE49-F238E27FC236}">
                <a16:creationId xmlns:a16="http://schemas.microsoft.com/office/drawing/2014/main" id="{5C7F7322-64BF-6EB9-3ADE-98C5377921F6}"/>
              </a:ext>
            </a:extLst>
          </p:cNvPr>
          <p:cNvCxnSpPr>
            <a:cxnSpLocks/>
          </p:cNvCxnSpPr>
          <p:nvPr/>
        </p:nvCxnSpPr>
        <p:spPr>
          <a:xfrm rot="10800000" flipV="1">
            <a:off x="9303143" y="1258887"/>
            <a:ext cx="104714" cy="1062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2656226A-1FB7-3523-F2A8-E1BE5316F732}"/>
              </a:ext>
            </a:extLst>
          </p:cNvPr>
          <p:cNvCxnSpPr>
            <a:cxnSpLocks/>
          </p:cNvCxnSpPr>
          <p:nvPr/>
        </p:nvCxnSpPr>
        <p:spPr>
          <a:xfrm>
            <a:off x="10322257" y="1258888"/>
            <a:ext cx="104714" cy="1062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CB0002-BACB-4D96-A0D0-D06199CDA6FB}"/>
              </a:ext>
            </a:extLst>
          </p:cNvPr>
          <p:cNvCxnSpPr>
            <a:cxnSpLocks/>
            <a:endCxn id="9" idx="0"/>
          </p:cNvCxnSpPr>
          <p:nvPr/>
        </p:nvCxnSpPr>
        <p:spPr>
          <a:xfrm>
            <a:off x="9851570" y="1567542"/>
            <a:ext cx="1" cy="79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0CFE5B-0C6C-FC47-C5AD-ECDAB9DE9E22}"/>
              </a:ext>
            </a:extLst>
          </p:cNvPr>
          <p:cNvCxnSpPr>
            <a:stCxn id="9" idx="2"/>
            <a:endCxn id="8" idx="0"/>
          </p:cNvCxnSpPr>
          <p:nvPr/>
        </p:nvCxnSpPr>
        <p:spPr>
          <a:xfrm>
            <a:off x="9851571" y="2678056"/>
            <a:ext cx="0" cy="49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929818-AB94-587F-0635-2674F8323358}"/>
              </a:ext>
            </a:extLst>
          </p:cNvPr>
          <p:cNvCxnSpPr>
            <a:stCxn id="8" idx="2"/>
            <a:endCxn id="7" idx="0"/>
          </p:cNvCxnSpPr>
          <p:nvPr/>
        </p:nvCxnSpPr>
        <p:spPr>
          <a:xfrm>
            <a:off x="9851571" y="3454968"/>
            <a:ext cx="1081667" cy="391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0400638-C1CF-D67B-5B2C-D0BFD602270B}"/>
              </a:ext>
            </a:extLst>
          </p:cNvPr>
          <p:cNvCxnSpPr>
            <a:stCxn id="8" idx="2"/>
            <a:endCxn id="5" idx="0"/>
          </p:cNvCxnSpPr>
          <p:nvPr/>
        </p:nvCxnSpPr>
        <p:spPr>
          <a:xfrm>
            <a:off x="9851571" y="3454968"/>
            <a:ext cx="13486" cy="5930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4A58714E-1D2A-3EB7-C21A-940662AA70B1}"/>
              </a:ext>
            </a:extLst>
          </p:cNvPr>
          <p:cNvSpPr txBox="1"/>
          <p:nvPr/>
        </p:nvSpPr>
        <p:spPr>
          <a:xfrm>
            <a:off x="8234512" y="4607616"/>
            <a:ext cx="1331510" cy="338554"/>
          </a:xfrm>
          <a:prstGeom prst="rect">
            <a:avLst/>
          </a:prstGeom>
          <a:noFill/>
        </p:spPr>
        <p:txBody>
          <a:bodyPr wrap="square" rtlCol="0">
            <a:spAutoFit/>
          </a:bodyPr>
          <a:lstStyle/>
          <a:p>
            <a:r>
              <a:rPr lang="en-US" sz="1600" dirty="0">
                <a:solidFill>
                  <a:schemeClr val="accent4"/>
                </a:solidFill>
              </a:rPr>
              <a:t>App Server 1</a:t>
            </a:r>
          </a:p>
        </p:txBody>
      </p:sp>
      <p:sp>
        <p:nvSpPr>
          <p:cNvPr id="18" name="TextBox 17">
            <a:extLst>
              <a:ext uri="{FF2B5EF4-FFF2-40B4-BE49-F238E27FC236}">
                <a16:creationId xmlns:a16="http://schemas.microsoft.com/office/drawing/2014/main" id="{BE23BB72-83E5-DF99-67C8-37AA1534AF5A}"/>
              </a:ext>
            </a:extLst>
          </p:cNvPr>
          <p:cNvSpPr txBox="1"/>
          <p:nvPr/>
        </p:nvSpPr>
        <p:spPr>
          <a:xfrm>
            <a:off x="9243232" y="4843556"/>
            <a:ext cx="1330939" cy="338554"/>
          </a:xfrm>
          <a:prstGeom prst="rect">
            <a:avLst/>
          </a:prstGeom>
          <a:noFill/>
        </p:spPr>
        <p:txBody>
          <a:bodyPr wrap="square" rtlCol="0">
            <a:spAutoFit/>
          </a:bodyPr>
          <a:lstStyle/>
          <a:p>
            <a:r>
              <a:rPr lang="en-US" sz="1600" dirty="0"/>
              <a:t>App Server 2</a:t>
            </a:r>
          </a:p>
        </p:txBody>
      </p:sp>
      <p:sp>
        <p:nvSpPr>
          <p:cNvPr id="19" name="TextBox 18">
            <a:extLst>
              <a:ext uri="{FF2B5EF4-FFF2-40B4-BE49-F238E27FC236}">
                <a16:creationId xmlns:a16="http://schemas.microsoft.com/office/drawing/2014/main" id="{94854054-E6DB-40F7-2B38-E42F529A9B53}"/>
              </a:ext>
            </a:extLst>
          </p:cNvPr>
          <p:cNvSpPr txBox="1"/>
          <p:nvPr/>
        </p:nvSpPr>
        <p:spPr>
          <a:xfrm>
            <a:off x="10381656" y="4632601"/>
            <a:ext cx="1331510" cy="338554"/>
          </a:xfrm>
          <a:prstGeom prst="rect">
            <a:avLst/>
          </a:prstGeom>
          <a:noFill/>
        </p:spPr>
        <p:txBody>
          <a:bodyPr wrap="square" rtlCol="0">
            <a:spAutoFit/>
          </a:bodyPr>
          <a:lstStyle/>
          <a:p>
            <a:r>
              <a:rPr lang="en-US" sz="1600" dirty="0"/>
              <a:t>App Server 3</a:t>
            </a:r>
          </a:p>
        </p:txBody>
      </p:sp>
      <p:pic>
        <p:nvPicPr>
          <p:cNvPr id="20" name="Graphic 19" descr="Users outline">
            <a:extLst>
              <a:ext uri="{FF2B5EF4-FFF2-40B4-BE49-F238E27FC236}">
                <a16:creationId xmlns:a16="http://schemas.microsoft.com/office/drawing/2014/main" id="{EBE4267F-3E6D-5528-5908-7A5D1648D8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07857" y="801688"/>
            <a:ext cx="914400" cy="914400"/>
          </a:xfrm>
          <a:prstGeom prst="rect">
            <a:avLst/>
          </a:prstGeom>
        </p:spPr>
      </p:pic>
      <p:pic>
        <p:nvPicPr>
          <p:cNvPr id="22" name="Graphic 21" descr="Checkmark with solid fill">
            <a:extLst>
              <a:ext uri="{FF2B5EF4-FFF2-40B4-BE49-F238E27FC236}">
                <a16:creationId xmlns:a16="http://schemas.microsoft.com/office/drawing/2014/main" id="{528637B3-B6D1-337E-086D-14EB6937B9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22213" y="5128519"/>
            <a:ext cx="510181" cy="510181"/>
          </a:xfrm>
          <a:prstGeom prst="rect">
            <a:avLst/>
          </a:prstGeom>
        </p:spPr>
      </p:pic>
      <p:pic>
        <p:nvPicPr>
          <p:cNvPr id="23" name="Graphic 22" descr="Checkmark with solid fill">
            <a:extLst>
              <a:ext uri="{FF2B5EF4-FFF2-40B4-BE49-F238E27FC236}">
                <a16:creationId xmlns:a16="http://schemas.microsoft.com/office/drawing/2014/main" id="{1AC9916B-9BF9-69C0-893C-D29D82D546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17331" y="5068274"/>
            <a:ext cx="510181" cy="510181"/>
          </a:xfrm>
          <a:prstGeom prst="rect">
            <a:avLst/>
          </a:prstGeom>
        </p:spPr>
      </p:pic>
      <p:sp>
        <p:nvSpPr>
          <p:cNvPr id="24" name="Multiply 23">
            <a:extLst>
              <a:ext uri="{FF2B5EF4-FFF2-40B4-BE49-F238E27FC236}">
                <a16:creationId xmlns:a16="http://schemas.microsoft.com/office/drawing/2014/main" id="{CBE9EF84-1616-4AC5-9AF9-78BD2E8FD1BC}"/>
              </a:ext>
            </a:extLst>
          </p:cNvPr>
          <p:cNvSpPr/>
          <p:nvPr/>
        </p:nvSpPr>
        <p:spPr>
          <a:xfrm>
            <a:off x="8467361" y="4873021"/>
            <a:ext cx="757164" cy="689200"/>
          </a:xfrm>
          <a:prstGeom prst="mathMultiply">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D8B6059-1C09-7346-674F-31C40727E56B}"/>
              </a:ext>
            </a:extLst>
          </p:cNvPr>
          <p:cNvSpPr txBox="1"/>
          <p:nvPr/>
        </p:nvSpPr>
        <p:spPr>
          <a:xfrm>
            <a:off x="1286179" y="2064821"/>
            <a:ext cx="2108499" cy="400110"/>
          </a:xfrm>
          <a:prstGeom prst="rect">
            <a:avLst/>
          </a:prstGeom>
          <a:noFill/>
        </p:spPr>
        <p:txBody>
          <a:bodyPr wrap="square" rtlCol="0">
            <a:spAutoFit/>
          </a:bodyPr>
          <a:lstStyle/>
          <a:p>
            <a:r>
              <a:rPr lang="en-US" sz="2000" dirty="0"/>
              <a:t>Availability</a:t>
            </a:r>
          </a:p>
        </p:txBody>
      </p:sp>
    </p:spTree>
    <p:extLst>
      <p:ext uri="{BB962C8B-B14F-4D97-AF65-F5344CB8AC3E}">
        <p14:creationId xmlns:p14="http://schemas.microsoft.com/office/powerpoint/2010/main" val="2918961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050F-0629-B93F-8585-E322F2B10ABC}"/>
              </a:ext>
            </a:extLst>
          </p:cNvPr>
          <p:cNvSpPr>
            <a:spLocks noGrp="1"/>
          </p:cNvSpPr>
          <p:nvPr>
            <p:ph type="title"/>
          </p:nvPr>
        </p:nvSpPr>
        <p:spPr/>
        <p:txBody>
          <a:bodyPr/>
          <a:lstStyle/>
          <a:p>
            <a:r>
              <a:rPr lang="en-US" dirty="0"/>
              <a:t>Load Balancing Benefits</a:t>
            </a:r>
          </a:p>
        </p:txBody>
      </p:sp>
      <p:grpSp>
        <p:nvGrpSpPr>
          <p:cNvPr id="8" name="Group 7">
            <a:extLst>
              <a:ext uri="{FF2B5EF4-FFF2-40B4-BE49-F238E27FC236}">
                <a16:creationId xmlns:a16="http://schemas.microsoft.com/office/drawing/2014/main" id="{47DDFD10-40AD-3C19-9E99-3653C09580C9}"/>
              </a:ext>
            </a:extLst>
          </p:cNvPr>
          <p:cNvGrpSpPr/>
          <p:nvPr/>
        </p:nvGrpSpPr>
        <p:grpSpPr>
          <a:xfrm>
            <a:off x="1217592" y="2997507"/>
            <a:ext cx="9396000" cy="3134245"/>
            <a:chOff x="1217592" y="2997507"/>
            <a:chExt cx="9396000" cy="3134245"/>
          </a:xfrm>
        </p:grpSpPr>
        <p:sp>
          <p:nvSpPr>
            <p:cNvPr id="9" name="Rectangle 8">
              <a:extLst>
                <a:ext uri="{FF2B5EF4-FFF2-40B4-BE49-F238E27FC236}">
                  <a16:creationId xmlns:a16="http://schemas.microsoft.com/office/drawing/2014/main" id="{BE3DB98D-6BD3-9A12-0987-2D4F51EBBB3B}"/>
                </a:ext>
              </a:extLst>
            </p:cNvPr>
            <p:cNvSpPr/>
            <p:nvPr/>
          </p:nvSpPr>
          <p:spPr>
            <a:xfrm>
              <a:off x="2405592" y="2997507"/>
              <a:ext cx="1944000" cy="1944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0" name="Freeform 9">
              <a:extLst>
                <a:ext uri="{FF2B5EF4-FFF2-40B4-BE49-F238E27FC236}">
                  <a16:creationId xmlns:a16="http://schemas.microsoft.com/office/drawing/2014/main" id="{E35987DA-F216-0DCE-803E-B20EEFEBC542}"/>
                </a:ext>
              </a:extLst>
            </p:cNvPr>
            <p:cNvSpPr/>
            <p:nvPr/>
          </p:nvSpPr>
          <p:spPr>
            <a:xfrm>
              <a:off x="1217592" y="5411752"/>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Prevent traffic bottlenecks at any one server</a:t>
              </a:r>
            </a:p>
          </p:txBody>
        </p:sp>
        <p:sp>
          <p:nvSpPr>
            <p:cNvPr id="11" name="Rectangle 10" descr="Gauge">
              <a:extLst>
                <a:ext uri="{FF2B5EF4-FFF2-40B4-BE49-F238E27FC236}">
                  <a16:creationId xmlns:a16="http://schemas.microsoft.com/office/drawing/2014/main" id="{DB0FFB3A-9FC4-9195-3ECF-47D0FDC7C85F}"/>
                </a:ext>
              </a:extLst>
            </p:cNvPr>
            <p:cNvSpPr/>
            <p:nvPr/>
          </p:nvSpPr>
          <p:spPr>
            <a:xfrm>
              <a:off x="7481592" y="2997507"/>
              <a:ext cx="1944000" cy="1944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2" name="Freeform 11">
              <a:extLst>
                <a:ext uri="{FF2B5EF4-FFF2-40B4-BE49-F238E27FC236}">
                  <a16:creationId xmlns:a16="http://schemas.microsoft.com/office/drawing/2014/main" id="{9DF1C499-DCB6-6026-B061-BB73617ADEE8}"/>
                </a:ext>
              </a:extLst>
            </p:cNvPr>
            <p:cNvSpPr/>
            <p:nvPr/>
          </p:nvSpPr>
          <p:spPr>
            <a:xfrm>
              <a:off x="6293592" y="5411752"/>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Add redundancy to your system so that you can scale with confidence </a:t>
              </a:r>
            </a:p>
          </p:txBody>
        </p:sp>
      </p:grpSp>
      <p:sp>
        <p:nvSpPr>
          <p:cNvPr id="4" name="TextBox 3">
            <a:extLst>
              <a:ext uri="{FF2B5EF4-FFF2-40B4-BE49-F238E27FC236}">
                <a16:creationId xmlns:a16="http://schemas.microsoft.com/office/drawing/2014/main" id="{98E20A38-F6C8-8DB7-3BA1-F2C89741C64E}"/>
              </a:ext>
            </a:extLst>
          </p:cNvPr>
          <p:cNvSpPr txBox="1"/>
          <p:nvPr/>
        </p:nvSpPr>
        <p:spPr>
          <a:xfrm>
            <a:off x="1251858" y="2045321"/>
            <a:ext cx="1689886" cy="800219"/>
          </a:xfrm>
          <a:prstGeom prst="rect">
            <a:avLst/>
          </a:prstGeom>
          <a:noFill/>
        </p:spPr>
        <p:txBody>
          <a:bodyPr wrap="none" rtlCol="0">
            <a:spAutoFit/>
          </a:bodyPr>
          <a:lstStyle/>
          <a:p>
            <a:r>
              <a:rPr lang="en-US" sz="2800" dirty="0"/>
              <a:t>Scalability</a:t>
            </a:r>
          </a:p>
          <a:p>
            <a:endParaRPr lang="en-US" dirty="0"/>
          </a:p>
        </p:txBody>
      </p:sp>
      <p:pic>
        <p:nvPicPr>
          <p:cNvPr id="7" name="Graphic 6" descr="Bottle outline">
            <a:extLst>
              <a:ext uri="{FF2B5EF4-FFF2-40B4-BE49-F238E27FC236}">
                <a16:creationId xmlns:a16="http://schemas.microsoft.com/office/drawing/2014/main" id="{8396476E-3D1B-9420-C9FE-9629F7D0C7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6112" y="2997507"/>
            <a:ext cx="1944000" cy="1944000"/>
          </a:xfrm>
          <a:prstGeom prst="rect">
            <a:avLst/>
          </a:prstGeom>
        </p:spPr>
      </p:pic>
    </p:spTree>
    <p:extLst>
      <p:ext uri="{BB962C8B-B14F-4D97-AF65-F5344CB8AC3E}">
        <p14:creationId xmlns:p14="http://schemas.microsoft.com/office/powerpoint/2010/main" val="464525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459E-948E-679D-ED7A-953AA0829820}"/>
              </a:ext>
            </a:extLst>
          </p:cNvPr>
          <p:cNvSpPr>
            <a:spLocks noGrp="1"/>
          </p:cNvSpPr>
          <p:nvPr>
            <p:ph type="title"/>
          </p:nvPr>
        </p:nvSpPr>
        <p:spPr/>
        <p:txBody>
          <a:bodyPr/>
          <a:lstStyle/>
          <a:p>
            <a:r>
              <a:rPr lang="en-US" dirty="0"/>
              <a:t>Load Balancing Benefits</a:t>
            </a:r>
          </a:p>
        </p:txBody>
      </p:sp>
      <p:grpSp>
        <p:nvGrpSpPr>
          <p:cNvPr id="5" name="Group 4">
            <a:extLst>
              <a:ext uri="{FF2B5EF4-FFF2-40B4-BE49-F238E27FC236}">
                <a16:creationId xmlns:a16="http://schemas.microsoft.com/office/drawing/2014/main" id="{A682B302-EB54-8B1B-2A7A-3FBECCE969B1}"/>
              </a:ext>
            </a:extLst>
          </p:cNvPr>
          <p:cNvGrpSpPr/>
          <p:nvPr/>
        </p:nvGrpSpPr>
        <p:grpSpPr>
          <a:xfrm>
            <a:off x="1250400" y="2885004"/>
            <a:ext cx="9688021" cy="3167240"/>
            <a:chOff x="1250400" y="2885004"/>
            <a:chExt cx="9688021" cy="3167240"/>
          </a:xfrm>
        </p:grpSpPr>
        <p:sp>
          <p:nvSpPr>
            <p:cNvPr id="7" name="Oval 6">
              <a:extLst>
                <a:ext uri="{FF2B5EF4-FFF2-40B4-BE49-F238E27FC236}">
                  <a16:creationId xmlns:a16="http://schemas.microsoft.com/office/drawing/2014/main" id="{E8063599-A3E1-18DE-7448-61015A612B88}"/>
                </a:ext>
              </a:extLst>
            </p:cNvPr>
            <p:cNvSpPr/>
            <p:nvPr/>
          </p:nvSpPr>
          <p:spPr>
            <a:xfrm>
              <a:off x="1250400" y="2885004"/>
              <a:ext cx="1282574" cy="1282574"/>
            </a:xfrm>
            <a:prstGeom prst="ellipse">
              <a:avLst/>
            </a:prstGeom>
          </p:spPr>
          <p:style>
            <a:lnRef idx="0">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Rectangle 7" descr="Computer">
              <a:extLst>
                <a:ext uri="{FF2B5EF4-FFF2-40B4-BE49-F238E27FC236}">
                  <a16:creationId xmlns:a16="http://schemas.microsoft.com/office/drawing/2014/main" id="{7D8C289E-FB17-AC1F-8895-BB408B2928C8}"/>
                </a:ext>
              </a:extLst>
            </p:cNvPr>
            <p:cNvSpPr/>
            <p:nvPr/>
          </p:nvSpPr>
          <p:spPr>
            <a:xfrm>
              <a:off x="1519741" y="3154345"/>
              <a:ext cx="743893" cy="74389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a:lstStyle/>
            <a:p>
              <a:endParaRPr lang="en-US"/>
            </a:p>
          </p:txBody>
        </p:sp>
        <p:sp>
          <p:nvSpPr>
            <p:cNvPr id="9" name="Freeform 8">
              <a:extLst>
                <a:ext uri="{FF2B5EF4-FFF2-40B4-BE49-F238E27FC236}">
                  <a16:creationId xmlns:a16="http://schemas.microsoft.com/office/drawing/2014/main" id="{3B58753D-EEE6-9977-2695-D4ECF7916709}"/>
                </a:ext>
              </a:extLst>
            </p:cNvPr>
            <p:cNvSpPr/>
            <p:nvPr/>
          </p:nvSpPr>
          <p:spPr>
            <a:xfrm>
              <a:off x="2807813" y="2885004"/>
              <a:ext cx="3023212" cy="1282574"/>
            </a:xfrm>
            <a:custGeom>
              <a:avLst/>
              <a:gdLst>
                <a:gd name="connsiteX0" fmla="*/ 0 w 3023212"/>
                <a:gd name="connsiteY0" fmla="*/ 0 h 1282574"/>
                <a:gd name="connsiteX1" fmla="*/ 3023212 w 3023212"/>
                <a:gd name="connsiteY1" fmla="*/ 0 h 1282574"/>
                <a:gd name="connsiteX2" fmla="*/ 3023212 w 3023212"/>
                <a:gd name="connsiteY2" fmla="*/ 1282574 h 1282574"/>
                <a:gd name="connsiteX3" fmla="*/ 0 w 3023212"/>
                <a:gd name="connsiteY3" fmla="*/ 1282574 h 1282574"/>
                <a:gd name="connsiteX4" fmla="*/ 0 w 3023212"/>
                <a:gd name="connsiteY4" fmla="*/ 0 h 128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212" h="1282574">
                  <a:moveTo>
                    <a:pt x="0" y="0"/>
                  </a:moveTo>
                  <a:lnTo>
                    <a:pt x="3023212" y="0"/>
                  </a:lnTo>
                  <a:lnTo>
                    <a:pt x="3023212" y="1282574"/>
                  </a:lnTo>
                  <a:lnTo>
                    <a:pt x="0" y="1282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Handle distributed denial of service attacks</a:t>
              </a:r>
            </a:p>
          </p:txBody>
        </p:sp>
        <p:sp>
          <p:nvSpPr>
            <p:cNvPr id="10" name="Oval 9">
              <a:extLst>
                <a:ext uri="{FF2B5EF4-FFF2-40B4-BE49-F238E27FC236}">
                  <a16:creationId xmlns:a16="http://schemas.microsoft.com/office/drawing/2014/main" id="{E42D6B01-C4A6-296F-8EF0-BA3A74C1DE59}"/>
                </a:ext>
              </a:extLst>
            </p:cNvPr>
            <p:cNvSpPr/>
            <p:nvPr/>
          </p:nvSpPr>
          <p:spPr>
            <a:xfrm>
              <a:off x="6357797" y="2885004"/>
              <a:ext cx="1282574" cy="1282574"/>
            </a:xfrm>
            <a:prstGeom prst="ellipse">
              <a:avLst/>
            </a:prstGeom>
          </p:spPr>
          <p:style>
            <a:lnRef idx="0">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descr="Warning">
              <a:extLst>
                <a:ext uri="{FF2B5EF4-FFF2-40B4-BE49-F238E27FC236}">
                  <a16:creationId xmlns:a16="http://schemas.microsoft.com/office/drawing/2014/main" id="{9DB41005-24FB-6699-2D17-249A909546D2}"/>
                </a:ext>
              </a:extLst>
            </p:cNvPr>
            <p:cNvSpPr/>
            <p:nvPr/>
          </p:nvSpPr>
          <p:spPr>
            <a:xfrm>
              <a:off x="6627138" y="3154345"/>
              <a:ext cx="743893" cy="74389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2">
                <a:shade val="50000"/>
                <a:hueOff val="151211"/>
                <a:satOff val="6134"/>
                <a:lumOff val="21591"/>
                <a:alphaOff val="0"/>
              </a:schemeClr>
            </a:effectRef>
            <a:fontRef idx="minor">
              <a:schemeClr val="lt1"/>
            </a:fontRef>
          </p:style>
          <p:txBody>
            <a:bodyPr/>
            <a:lstStyle/>
            <a:p>
              <a:endParaRPr lang="en-US"/>
            </a:p>
          </p:txBody>
        </p:sp>
        <p:sp>
          <p:nvSpPr>
            <p:cNvPr id="12" name="Freeform 11">
              <a:extLst>
                <a:ext uri="{FF2B5EF4-FFF2-40B4-BE49-F238E27FC236}">
                  <a16:creationId xmlns:a16="http://schemas.microsoft.com/office/drawing/2014/main" id="{B951322A-7F97-1D84-BE4C-15A73E5CB69E}"/>
                </a:ext>
              </a:extLst>
            </p:cNvPr>
            <p:cNvSpPr/>
            <p:nvPr/>
          </p:nvSpPr>
          <p:spPr>
            <a:xfrm>
              <a:off x="7915209" y="2885004"/>
              <a:ext cx="3023212" cy="1282574"/>
            </a:xfrm>
            <a:custGeom>
              <a:avLst/>
              <a:gdLst>
                <a:gd name="connsiteX0" fmla="*/ 0 w 3023212"/>
                <a:gd name="connsiteY0" fmla="*/ 0 h 1282574"/>
                <a:gd name="connsiteX1" fmla="*/ 3023212 w 3023212"/>
                <a:gd name="connsiteY1" fmla="*/ 0 h 1282574"/>
                <a:gd name="connsiteX2" fmla="*/ 3023212 w 3023212"/>
                <a:gd name="connsiteY2" fmla="*/ 1282574 h 1282574"/>
                <a:gd name="connsiteX3" fmla="*/ 0 w 3023212"/>
                <a:gd name="connsiteY3" fmla="*/ 1282574 h 1282574"/>
                <a:gd name="connsiteX4" fmla="*/ 0 w 3023212"/>
                <a:gd name="connsiteY4" fmla="*/ 0 h 128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212" h="1282574">
                  <a:moveTo>
                    <a:pt x="0" y="0"/>
                  </a:moveTo>
                  <a:lnTo>
                    <a:pt x="3023212" y="0"/>
                  </a:lnTo>
                  <a:lnTo>
                    <a:pt x="3023212" y="1282574"/>
                  </a:lnTo>
                  <a:lnTo>
                    <a:pt x="0" y="1282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t>Mirror traffic and block malicious content</a:t>
              </a:r>
            </a:p>
          </p:txBody>
        </p:sp>
        <p:sp>
          <p:nvSpPr>
            <p:cNvPr id="13" name="Oval 12">
              <a:extLst>
                <a:ext uri="{FF2B5EF4-FFF2-40B4-BE49-F238E27FC236}">
                  <a16:creationId xmlns:a16="http://schemas.microsoft.com/office/drawing/2014/main" id="{F02E688C-4C34-9231-EF06-16D92F59B67D}"/>
                </a:ext>
              </a:extLst>
            </p:cNvPr>
            <p:cNvSpPr/>
            <p:nvPr/>
          </p:nvSpPr>
          <p:spPr>
            <a:xfrm>
              <a:off x="1250400" y="4769670"/>
              <a:ext cx="1282574" cy="1282574"/>
            </a:xfrm>
            <a:prstGeom prst="ellipse">
              <a:avLst/>
            </a:prstGeom>
          </p:spPr>
          <p:style>
            <a:lnRef idx="0">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14">
              <a:extLst>
                <a:ext uri="{FF2B5EF4-FFF2-40B4-BE49-F238E27FC236}">
                  <a16:creationId xmlns:a16="http://schemas.microsoft.com/office/drawing/2014/main" id="{EEA3A043-A57B-B825-F21B-04FDD31C4EC5}"/>
                </a:ext>
              </a:extLst>
            </p:cNvPr>
            <p:cNvSpPr/>
            <p:nvPr/>
          </p:nvSpPr>
          <p:spPr>
            <a:xfrm>
              <a:off x="2807813" y="4769670"/>
              <a:ext cx="3023212" cy="1282574"/>
            </a:xfrm>
            <a:custGeom>
              <a:avLst/>
              <a:gdLst>
                <a:gd name="connsiteX0" fmla="*/ 0 w 3023212"/>
                <a:gd name="connsiteY0" fmla="*/ 0 h 1282574"/>
                <a:gd name="connsiteX1" fmla="*/ 3023212 w 3023212"/>
                <a:gd name="connsiteY1" fmla="*/ 0 h 1282574"/>
                <a:gd name="connsiteX2" fmla="*/ 3023212 w 3023212"/>
                <a:gd name="connsiteY2" fmla="*/ 1282574 h 1282574"/>
                <a:gd name="connsiteX3" fmla="*/ 0 w 3023212"/>
                <a:gd name="connsiteY3" fmla="*/ 1282574 h 1282574"/>
                <a:gd name="connsiteX4" fmla="*/ 0 w 3023212"/>
                <a:gd name="connsiteY4" fmla="*/ 0 h 128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212" h="1282574">
                  <a:moveTo>
                    <a:pt x="0" y="0"/>
                  </a:moveTo>
                  <a:lnTo>
                    <a:pt x="3023212" y="0"/>
                  </a:lnTo>
                  <a:lnTo>
                    <a:pt x="3023212" y="1282574"/>
                  </a:lnTo>
                  <a:lnTo>
                    <a:pt x="0" y="1282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Automatically redirect attack traffic to multiple backend servers to minimize impact</a:t>
              </a:r>
            </a:p>
          </p:txBody>
        </p:sp>
        <p:sp>
          <p:nvSpPr>
            <p:cNvPr id="16" name="Oval 15">
              <a:extLst>
                <a:ext uri="{FF2B5EF4-FFF2-40B4-BE49-F238E27FC236}">
                  <a16:creationId xmlns:a16="http://schemas.microsoft.com/office/drawing/2014/main" id="{4EA8DCFD-B489-CA3F-4CA2-28416BBB494A}"/>
                </a:ext>
              </a:extLst>
            </p:cNvPr>
            <p:cNvSpPr/>
            <p:nvPr/>
          </p:nvSpPr>
          <p:spPr>
            <a:xfrm>
              <a:off x="6357797" y="4769670"/>
              <a:ext cx="1282574" cy="1282574"/>
            </a:xfrm>
            <a:prstGeom prst="ellipse">
              <a:avLst/>
            </a:prstGeom>
          </p:spPr>
          <p:style>
            <a:lnRef idx="0">
              <a:schemeClr val="dk1">
                <a:hueOff val="0"/>
                <a:satOff val="0"/>
                <a:lumOff val="0"/>
                <a:alphaOff val="0"/>
              </a:schemeClr>
            </a:lnRef>
            <a:fillRef idx="1">
              <a:schemeClr val="accent2">
                <a:tint val="55000"/>
                <a:hueOff val="0"/>
                <a:satOff val="0"/>
                <a:lumOff val="0"/>
                <a:alphaOff val="0"/>
              </a:schemeClr>
            </a:fillRef>
            <a:effectRef idx="0">
              <a:schemeClr val="accent2">
                <a:tint val="5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Rectangle 16" descr="Wireless router">
              <a:extLst>
                <a:ext uri="{FF2B5EF4-FFF2-40B4-BE49-F238E27FC236}">
                  <a16:creationId xmlns:a16="http://schemas.microsoft.com/office/drawing/2014/main" id="{D4CB1C04-B3A1-6FC5-5C40-9BBA42464C07}"/>
                </a:ext>
              </a:extLst>
            </p:cNvPr>
            <p:cNvSpPr/>
            <p:nvPr/>
          </p:nvSpPr>
          <p:spPr>
            <a:xfrm>
              <a:off x="6627138" y="5039011"/>
              <a:ext cx="743893" cy="74389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2">
                <a:shade val="50000"/>
                <a:hueOff val="151211"/>
                <a:satOff val="6134"/>
                <a:lumOff val="21591"/>
                <a:alphaOff val="0"/>
              </a:schemeClr>
            </a:effectRef>
            <a:fontRef idx="minor">
              <a:schemeClr val="lt1"/>
            </a:fontRef>
          </p:style>
          <p:txBody>
            <a:bodyPr/>
            <a:lstStyle/>
            <a:p>
              <a:endParaRPr lang="en-US"/>
            </a:p>
          </p:txBody>
        </p:sp>
        <p:sp>
          <p:nvSpPr>
            <p:cNvPr id="18" name="Freeform 17">
              <a:extLst>
                <a:ext uri="{FF2B5EF4-FFF2-40B4-BE49-F238E27FC236}">
                  <a16:creationId xmlns:a16="http://schemas.microsoft.com/office/drawing/2014/main" id="{DA6EA574-98D8-1FC3-2A23-CEFFF24C98A6}"/>
                </a:ext>
              </a:extLst>
            </p:cNvPr>
            <p:cNvSpPr/>
            <p:nvPr/>
          </p:nvSpPr>
          <p:spPr>
            <a:xfrm>
              <a:off x="7915209" y="4769670"/>
              <a:ext cx="3023212" cy="1282574"/>
            </a:xfrm>
            <a:custGeom>
              <a:avLst/>
              <a:gdLst>
                <a:gd name="connsiteX0" fmla="*/ 0 w 3023212"/>
                <a:gd name="connsiteY0" fmla="*/ 0 h 1282574"/>
                <a:gd name="connsiteX1" fmla="*/ 3023212 w 3023212"/>
                <a:gd name="connsiteY1" fmla="*/ 0 h 1282574"/>
                <a:gd name="connsiteX2" fmla="*/ 3023212 w 3023212"/>
                <a:gd name="connsiteY2" fmla="*/ 1282574 h 1282574"/>
                <a:gd name="connsiteX3" fmla="*/ 0 w 3023212"/>
                <a:gd name="connsiteY3" fmla="*/ 1282574 h 1282574"/>
                <a:gd name="connsiteX4" fmla="*/ 0 w 3023212"/>
                <a:gd name="connsiteY4" fmla="*/ 0 h 128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212" h="1282574">
                  <a:moveTo>
                    <a:pt x="0" y="0"/>
                  </a:moveTo>
                  <a:lnTo>
                    <a:pt x="3023212" y="0"/>
                  </a:lnTo>
                  <a:lnTo>
                    <a:pt x="3023212" y="1282574"/>
                  </a:lnTo>
                  <a:lnTo>
                    <a:pt x="0" y="12825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Route trafic through a group of network firewalls for additional security</a:t>
              </a:r>
            </a:p>
          </p:txBody>
        </p:sp>
      </p:grpSp>
      <p:sp>
        <p:nvSpPr>
          <p:cNvPr id="4" name="TextBox 3">
            <a:extLst>
              <a:ext uri="{FF2B5EF4-FFF2-40B4-BE49-F238E27FC236}">
                <a16:creationId xmlns:a16="http://schemas.microsoft.com/office/drawing/2014/main" id="{9C974B2E-EC23-D2BE-DCBF-6CD9D3D38415}"/>
              </a:ext>
            </a:extLst>
          </p:cNvPr>
          <p:cNvSpPr txBox="1"/>
          <p:nvPr/>
        </p:nvSpPr>
        <p:spPr>
          <a:xfrm>
            <a:off x="1295400" y="1992085"/>
            <a:ext cx="2090057" cy="584775"/>
          </a:xfrm>
          <a:prstGeom prst="rect">
            <a:avLst/>
          </a:prstGeom>
          <a:noFill/>
        </p:spPr>
        <p:txBody>
          <a:bodyPr wrap="square" rtlCol="0">
            <a:spAutoFit/>
          </a:bodyPr>
          <a:lstStyle/>
          <a:p>
            <a:r>
              <a:rPr lang="en-US" sz="3200" dirty="0"/>
              <a:t>Security</a:t>
            </a:r>
            <a:endParaRPr lang="en-US" dirty="0"/>
          </a:p>
        </p:txBody>
      </p:sp>
      <p:pic>
        <p:nvPicPr>
          <p:cNvPr id="19" name="Graphic 18" descr="Share outline">
            <a:extLst>
              <a:ext uri="{FF2B5EF4-FFF2-40B4-BE49-F238E27FC236}">
                <a16:creationId xmlns:a16="http://schemas.microsoft.com/office/drawing/2014/main" id="{45081074-574E-17D2-EC84-486C545B2E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34487" y="4953757"/>
            <a:ext cx="914400" cy="914400"/>
          </a:xfrm>
          <a:prstGeom prst="rect">
            <a:avLst/>
          </a:prstGeom>
        </p:spPr>
      </p:pic>
      <p:sp>
        <p:nvSpPr>
          <p:cNvPr id="6" name="Rectangle 5">
            <a:extLst>
              <a:ext uri="{FF2B5EF4-FFF2-40B4-BE49-F238E27FC236}">
                <a16:creationId xmlns:a16="http://schemas.microsoft.com/office/drawing/2014/main" id="{7626E5C9-E35C-7D09-2D14-E4E59F84CA01}"/>
              </a:ext>
            </a:extLst>
          </p:cNvPr>
          <p:cNvSpPr/>
          <p:nvPr/>
        </p:nvSpPr>
        <p:spPr>
          <a:xfrm>
            <a:off x="1460354" y="4996384"/>
            <a:ext cx="820687" cy="82914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4358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320C-9B02-4AAA-544A-161393B4936C}"/>
              </a:ext>
            </a:extLst>
          </p:cNvPr>
          <p:cNvSpPr>
            <a:spLocks noGrp="1"/>
          </p:cNvSpPr>
          <p:nvPr>
            <p:ph type="title"/>
          </p:nvPr>
        </p:nvSpPr>
        <p:spPr>
          <a:xfrm>
            <a:off x="1141413" y="618518"/>
            <a:ext cx="9905998" cy="1006004"/>
          </a:xfrm>
        </p:spPr>
        <p:txBody>
          <a:bodyPr/>
          <a:lstStyle/>
          <a:p>
            <a:r>
              <a:rPr lang="en-US" dirty="0"/>
              <a:t>Load Balancing Benefits</a:t>
            </a:r>
          </a:p>
        </p:txBody>
      </p:sp>
      <p:grpSp>
        <p:nvGrpSpPr>
          <p:cNvPr id="16" name="Group 15">
            <a:extLst>
              <a:ext uri="{FF2B5EF4-FFF2-40B4-BE49-F238E27FC236}">
                <a16:creationId xmlns:a16="http://schemas.microsoft.com/office/drawing/2014/main" id="{2257B6A2-E6E8-882E-13EA-85FD6F6E428C}"/>
              </a:ext>
            </a:extLst>
          </p:cNvPr>
          <p:cNvGrpSpPr/>
          <p:nvPr/>
        </p:nvGrpSpPr>
        <p:grpSpPr>
          <a:xfrm>
            <a:off x="2568303" y="2642511"/>
            <a:ext cx="6759890" cy="3539435"/>
            <a:chOff x="2568303" y="2250625"/>
            <a:chExt cx="6759890" cy="3539435"/>
          </a:xfrm>
        </p:grpSpPr>
        <p:sp>
          <p:nvSpPr>
            <p:cNvPr id="17" name="Freeform 16">
              <a:extLst>
                <a:ext uri="{FF2B5EF4-FFF2-40B4-BE49-F238E27FC236}">
                  <a16:creationId xmlns:a16="http://schemas.microsoft.com/office/drawing/2014/main" id="{55965C3A-3CA4-5D86-3623-46D0C4AD16DE}"/>
                </a:ext>
              </a:extLst>
            </p:cNvPr>
            <p:cNvSpPr/>
            <p:nvPr/>
          </p:nvSpPr>
          <p:spPr>
            <a:xfrm rot="21600000">
              <a:off x="2935100" y="2250625"/>
              <a:ext cx="6393093" cy="733596"/>
            </a:xfrm>
            <a:custGeom>
              <a:avLst/>
              <a:gdLst>
                <a:gd name="connsiteX0" fmla="*/ 0 w 6393093"/>
                <a:gd name="connsiteY0" fmla="*/ 0 h 733594"/>
                <a:gd name="connsiteX1" fmla="*/ 6026296 w 6393093"/>
                <a:gd name="connsiteY1" fmla="*/ 0 h 733594"/>
                <a:gd name="connsiteX2" fmla="*/ 6393093 w 6393093"/>
                <a:gd name="connsiteY2" fmla="*/ 366797 h 733594"/>
                <a:gd name="connsiteX3" fmla="*/ 6026296 w 6393093"/>
                <a:gd name="connsiteY3" fmla="*/ 733594 h 733594"/>
                <a:gd name="connsiteX4" fmla="*/ 0 w 6393093"/>
                <a:gd name="connsiteY4" fmla="*/ 733594 h 733594"/>
                <a:gd name="connsiteX5" fmla="*/ 0 w 6393093"/>
                <a:gd name="connsiteY5" fmla="*/ 0 h 73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093" h="733594">
                  <a:moveTo>
                    <a:pt x="6393093" y="733593"/>
                  </a:moveTo>
                  <a:lnTo>
                    <a:pt x="366797" y="733593"/>
                  </a:lnTo>
                  <a:lnTo>
                    <a:pt x="0" y="366797"/>
                  </a:lnTo>
                  <a:lnTo>
                    <a:pt x="366797" y="1"/>
                  </a:lnTo>
                  <a:lnTo>
                    <a:pt x="6393093" y="1"/>
                  </a:lnTo>
                  <a:lnTo>
                    <a:pt x="6393093" y="7335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893" tIns="83821" rIns="156464" bIns="83821" numCol="1" spcCol="1270" anchor="ctr" anchorCtr="0">
              <a:noAutofit/>
            </a:bodyPr>
            <a:lstStyle/>
            <a:p>
              <a:pPr marL="0" lvl="0" indent="0" algn="ctr" defTabSz="977900">
                <a:lnSpc>
                  <a:spcPct val="90000"/>
                </a:lnSpc>
                <a:spcBef>
                  <a:spcPct val="0"/>
                </a:spcBef>
                <a:spcAft>
                  <a:spcPct val="35000"/>
                </a:spcAft>
                <a:buNone/>
              </a:pPr>
              <a:r>
                <a:rPr lang="en-US" sz="2200" kern="1200"/>
                <a:t>Increase response time and reduce network latency</a:t>
              </a:r>
            </a:p>
          </p:txBody>
        </p:sp>
        <p:sp>
          <p:nvSpPr>
            <p:cNvPr id="18" name="Oval 17">
              <a:extLst>
                <a:ext uri="{FF2B5EF4-FFF2-40B4-BE49-F238E27FC236}">
                  <a16:creationId xmlns:a16="http://schemas.microsoft.com/office/drawing/2014/main" id="{737CE736-B12D-9310-3499-D782556D485B}"/>
                </a:ext>
              </a:extLst>
            </p:cNvPr>
            <p:cNvSpPr/>
            <p:nvPr/>
          </p:nvSpPr>
          <p:spPr>
            <a:xfrm>
              <a:off x="2568303" y="2250626"/>
              <a:ext cx="733594" cy="73359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9" name="Freeform 18">
              <a:extLst>
                <a:ext uri="{FF2B5EF4-FFF2-40B4-BE49-F238E27FC236}">
                  <a16:creationId xmlns:a16="http://schemas.microsoft.com/office/drawing/2014/main" id="{2C82756F-E258-18BC-E555-C7D11D4A082D}"/>
                </a:ext>
              </a:extLst>
            </p:cNvPr>
            <p:cNvSpPr/>
            <p:nvPr/>
          </p:nvSpPr>
          <p:spPr>
            <a:xfrm rot="21600000">
              <a:off x="2935100" y="3185906"/>
              <a:ext cx="6393093" cy="733595"/>
            </a:xfrm>
            <a:custGeom>
              <a:avLst/>
              <a:gdLst>
                <a:gd name="connsiteX0" fmla="*/ 0 w 6393093"/>
                <a:gd name="connsiteY0" fmla="*/ 0 h 733594"/>
                <a:gd name="connsiteX1" fmla="*/ 6026296 w 6393093"/>
                <a:gd name="connsiteY1" fmla="*/ 0 h 733594"/>
                <a:gd name="connsiteX2" fmla="*/ 6393093 w 6393093"/>
                <a:gd name="connsiteY2" fmla="*/ 366797 h 733594"/>
                <a:gd name="connsiteX3" fmla="*/ 6026296 w 6393093"/>
                <a:gd name="connsiteY3" fmla="*/ 733594 h 733594"/>
                <a:gd name="connsiteX4" fmla="*/ 0 w 6393093"/>
                <a:gd name="connsiteY4" fmla="*/ 733594 h 733594"/>
                <a:gd name="connsiteX5" fmla="*/ 0 w 6393093"/>
                <a:gd name="connsiteY5" fmla="*/ 0 h 73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093" h="733594">
                  <a:moveTo>
                    <a:pt x="6393093" y="733593"/>
                  </a:moveTo>
                  <a:lnTo>
                    <a:pt x="366797" y="733593"/>
                  </a:lnTo>
                  <a:lnTo>
                    <a:pt x="0" y="366797"/>
                  </a:lnTo>
                  <a:lnTo>
                    <a:pt x="366797" y="1"/>
                  </a:lnTo>
                  <a:lnTo>
                    <a:pt x="6393093" y="1"/>
                  </a:lnTo>
                  <a:lnTo>
                    <a:pt x="6393093" y="7335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893" tIns="83820" rIns="156464" bIns="83821" numCol="1" spcCol="1270" anchor="ctr" anchorCtr="0">
              <a:noAutofit/>
            </a:bodyPr>
            <a:lstStyle/>
            <a:p>
              <a:pPr marL="0" lvl="0" indent="0" algn="ctr" defTabSz="977900">
                <a:lnSpc>
                  <a:spcPct val="90000"/>
                </a:lnSpc>
                <a:spcBef>
                  <a:spcPct val="0"/>
                </a:spcBef>
                <a:spcAft>
                  <a:spcPct val="35000"/>
                </a:spcAft>
                <a:buNone/>
              </a:pPr>
              <a:r>
                <a:rPr lang="en-US" sz="2200" kern="1200"/>
                <a:t>Distribute load evenly between servers to improve application performance</a:t>
              </a:r>
            </a:p>
          </p:txBody>
        </p:sp>
        <p:sp>
          <p:nvSpPr>
            <p:cNvPr id="20" name="Oval 19">
              <a:extLst>
                <a:ext uri="{FF2B5EF4-FFF2-40B4-BE49-F238E27FC236}">
                  <a16:creationId xmlns:a16="http://schemas.microsoft.com/office/drawing/2014/main" id="{FC11A0BB-32EC-4DFC-066E-747D8F80F671}"/>
                </a:ext>
              </a:extLst>
            </p:cNvPr>
            <p:cNvSpPr/>
            <p:nvPr/>
          </p:nvSpPr>
          <p:spPr>
            <a:xfrm>
              <a:off x="2568303" y="3185906"/>
              <a:ext cx="733594" cy="73359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1" name="Freeform 20">
              <a:extLst>
                <a:ext uri="{FF2B5EF4-FFF2-40B4-BE49-F238E27FC236}">
                  <a16:creationId xmlns:a16="http://schemas.microsoft.com/office/drawing/2014/main" id="{6FA4CECA-FA77-CE6E-B47C-0C41426678D6}"/>
                </a:ext>
              </a:extLst>
            </p:cNvPr>
            <p:cNvSpPr/>
            <p:nvPr/>
          </p:nvSpPr>
          <p:spPr>
            <a:xfrm rot="21600000">
              <a:off x="2935100" y="4121185"/>
              <a:ext cx="6393093" cy="733595"/>
            </a:xfrm>
            <a:custGeom>
              <a:avLst/>
              <a:gdLst>
                <a:gd name="connsiteX0" fmla="*/ 0 w 6393093"/>
                <a:gd name="connsiteY0" fmla="*/ 0 h 733594"/>
                <a:gd name="connsiteX1" fmla="*/ 6026296 w 6393093"/>
                <a:gd name="connsiteY1" fmla="*/ 0 h 733594"/>
                <a:gd name="connsiteX2" fmla="*/ 6393093 w 6393093"/>
                <a:gd name="connsiteY2" fmla="*/ 366797 h 733594"/>
                <a:gd name="connsiteX3" fmla="*/ 6026296 w 6393093"/>
                <a:gd name="connsiteY3" fmla="*/ 733594 h 733594"/>
                <a:gd name="connsiteX4" fmla="*/ 0 w 6393093"/>
                <a:gd name="connsiteY4" fmla="*/ 733594 h 733594"/>
                <a:gd name="connsiteX5" fmla="*/ 0 w 6393093"/>
                <a:gd name="connsiteY5" fmla="*/ 0 h 73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093" h="733594">
                  <a:moveTo>
                    <a:pt x="6393093" y="733593"/>
                  </a:moveTo>
                  <a:lnTo>
                    <a:pt x="366797" y="733593"/>
                  </a:lnTo>
                  <a:lnTo>
                    <a:pt x="0" y="366797"/>
                  </a:lnTo>
                  <a:lnTo>
                    <a:pt x="366797" y="1"/>
                  </a:lnTo>
                  <a:lnTo>
                    <a:pt x="6393093" y="1"/>
                  </a:lnTo>
                  <a:lnTo>
                    <a:pt x="6393093" y="7335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893" tIns="83821"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t>Redirect client requests to a geographically closer server to reduce latency </a:t>
              </a:r>
            </a:p>
          </p:txBody>
        </p:sp>
        <p:sp>
          <p:nvSpPr>
            <p:cNvPr id="22" name="Oval 21">
              <a:extLst>
                <a:ext uri="{FF2B5EF4-FFF2-40B4-BE49-F238E27FC236}">
                  <a16:creationId xmlns:a16="http://schemas.microsoft.com/office/drawing/2014/main" id="{35A3B42A-C2A4-C594-513D-4F2D7B574F9E}"/>
                </a:ext>
              </a:extLst>
            </p:cNvPr>
            <p:cNvSpPr/>
            <p:nvPr/>
          </p:nvSpPr>
          <p:spPr>
            <a:xfrm>
              <a:off x="2568303" y="4121186"/>
              <a:ext cx="733594" cy="73359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3" name="Freeform 22">
              <a:extLst>
                <a:ext uri="{FF2B5EF4-FFF2-40B4-BE49-F238E27FC236}">
                  <a16:creationId xmlns:a16="http://schemas.microsoft.com/office/drawing/2014/main" id="{C2410DB0-6EA5-AC29-E5FB-CA397DE73C20}"/>
                </a:ext>
              </a:extLst>
            </p:cNvPr>
            <p:cNvSpPr/>
            <p:nvPr/>
          </p:nvSpPr>
          <p:spPr>
            <a:xfrm rot="21600000">
              <a:off x="2935100" y="5056465"/>
              <a:ext cx="6393093" cy="733595"/>
            </a:xfrm>
            <a:custGeom>
              <a:avLst/>
              <a:gdLst>
                <a:gd name="connsiteX0" fmla="*/ 0 w 6393093"/>
                <a:gd name="connsiteY0" fmla="*/ 0 h 733594"/>
                <a:gd name="connsiteX1" fmla="*/ 6026296 w 6393093"/>
                <a:gd name="connsiteY1" fmla="*/ 0 h 733594"/>
                <a:gd name="connsiteX2" fmla="*/ 6393093 w 6393093"/>
                <a:gd name="connsiteY2" fmla="*/ 366797 h 733594"/>
                <a:gd name="connsiteX3" fmla="*/ 6026296 w 6393093"/>
                <a:gd name="connsiteY3" fmla="*/ 733594 h 733594"/>
                <a:gd name="connsiteX4" fmla="*/ 0 w 6393093"/>
                <a:gd name="connsiteY4" fmla="*/ 733594 h 733594"/>
                <a:gd name="connsiteX5" fmla="*/ 0 w 6393093"/>
                <a:gd name="connsiteY5" fmla="*/ 0 h 73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3093" h="733594">
                  <a:moveTo>
                    <a:pt x="6393093" y="733593"/>
                  </a:moveTo>
                  <a:lnTo>
                    <a:pt x="366797" y="733593"/>
                  </a:lnTo>
                  <a:lnTo>
                    <a:pt x="0" y="366797"/>
                  </a:lnTo>
                  <a:lnTo>
                    <a:pt x="366797" y="1"/>
                  </a:lnTo>
                  <a:lnTo>
                    <a:pt x="6393093" y="1"/>
                  </a:lnTo>
                  <a:lnTo>
                    <a:pt x="6393093" y="7335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893" tIns="83821"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t>Ensure the reliability and performance of physical and virtual computing resources</a:t>
              </a:r>
            </a:p>
          </p:txBody>
        </p:sp>
        <p:sp>
          <p:nvSpPr>
            <p:cNvPr id="24" name="Oval 23">
              <a:extLst>
                <a:ext uri="{FF2B5EF4-FFF2-40B4-BE49-F238E27FC236}">
                  <a16:creationId xmlns:a16="http://schemas.microsoft.com/office/drawing/2014/main" id="{0CF20F43-2DBD-58E5-B9AB-C49CC6C291CD}"/>
                </a:ext>
              </a:extLst>
            </p:cNvPr>
            <p:cNvSpPr/>
            <p:nvPr/>
          </p:nvSpPr>
          <p:spPr>
            <a:xfrm>
              <a:off x="2568303" y="5056466"/>
              <a:ext cx="733594" cy="733594"/>
            </a:xfrm>
            <a:prstGeom prst="ellipse">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pic>
        <p:nvPicPr>
          <p:cNvPr id="5" name="Graphic 4" descr="Stopwatch 75% outline">
            <a:extLst>
              <a:ext uri="{FF2B5EF4-FFF2-40B4-BE49-F238E27FC236}">
                <a16:creationId xmlns:a16="http://schemas.microsoft.com/office/drawing/2014/main" id="{7EDE8F03-1BA2-651E-4576-C372A6BD13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7900" y="2562549"/>
            <a:ext cx="914400" cy="914400"/>
          </a:xfrm>
          <a:prstGeom prst="rect">
            <a:avLst/>
          </a:prstGeom>
        </p:spPr>
      </p:pic>
      <p:pic>
        <p:nvPicPr>
          <p:cNvPr id="7" name="Graphic 6" descr="Share outline">
            <a:extLst>
              <a:ext uri="{FF2B5EF4-FFF2-40B4-BE49-F238E27FC236}">
                <a16:creationId xmlns:a16="http://schemas.microsoft.com/office/drawing/2014/main" id="{BEAFC7D3-6022-EC6C-CBCB-1128D49D8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8852" y="3476949"/>
            <a:ext cx="914400" cy="914400"/>
          </a:xfrm>
          <a:prstGeom prst="rect">
            <a:avLst/>
          </a:prstGeom>
        </p:spPr>
      </p:pic>
      <p:pic>
        <p:nvPicPr>
          <p:cNvPr id="9" name="Graphic 8" descr="Earth globe: Americas with solid fill">
            <a:extLst>
              <a:ext uri="{FF2B5EF4-FFF2-40B4-BE49-F238E27FC236}">
                <a16:creationId xmlns:a16="http://schemas.microsoft.com/office/drawing/2014/main" id="{95E0FE6C-60DF-C2CB-9508-5F479433B9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7900" y="4422668"/>
            <a:ext cx="914400" cy="914400"/>
          </a:xfrm>
          <a:prstGeom prst="rect">
            <a:avLst/>
          </a:prstGeom>
        </p:spPr>
      </p:pic>
      <p:pic>
        <p:nvPicPr>
          <p:cNvPr id="13" name="Graphic 12" descr="Checklist outline">
            <a:extLst>
              <a:ext uri="{FF2B5EF4-FFF2-40B4-BE49-F238E27FC236}">
                <a16:creationId xmlns:a16="http://schemas.microsoft.com/office/drawing/2014/main" id="{EC394688-C8DE-1B6D-C9F3-1F2EEA81C1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6047" y="5501594"/>
            <a:ext cx="617898" cy="617898"/>
          </a:xfrm>
          <a:prstGeom prst="rect">
            <a:avLst/>
          </a:prstGeom>
        </p:spPr>
      </p:pic>
      <p:sp>
        <p:nvSpPr>
          <p:cNvPr id="14" name="TextBox 13">
            <a:extLst>
              <a:ext uri="{FF2B5EF4-FFF2-40B4-BE49-F238E27FC236}">
                <a16:creationId xmlns:a16="http://schemas.microsoft.com/office/drawing/2014/main" id="{A0B06964-0E8C-CD25-0A01-0D7FD3813B6B}"/>
              </a:ext>
            </a:extLst>
          </p:cNvPr>
          <p:cNvSpPr txBox="1"/>
          <p:nvPr/>
        </p:nvSpPr>
        <p:spPr>
          <a:xfrm>
            <a:off x="1222036" y="1657177"/>
            <a:ext cx="2227918" cy="861774"/>
          </a:xfrm>
          <a:prstGeom prst="rect">
            <a:avLst/>
          </a:prstGeom>
          <a:noFill/>
        </p:spPr>
        <p:txBody>
          <a:bodyPr wrap="none" rtlCol="0">
            <a:spAutoFit/>
          </a:bodyPr>
          <a:lstStyle/>
          <a:p>
            <a:r>
              <a:rPr lang="en-US" sz="3200" dirty="0"/>
              <a:t>Performance</a:t>
            </a:r>
          </a:p>
          <a:p>
            <a:endParaRPr lang="en-US" dirty="0"/>
          </a:p>
        </p:txBody>
      </p:sp>
    </p:spTree>
    <p:extLst>
      <p:ext uri="{BB962C8B-B14F-4D97-AF65-F5344CB8AC3E}">
        <p14:creationId xmlns:p14="http://schemas.microsoft.com/office/powerpoint/2010/main" val="2927570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2905-C5A1-FA70-B48E-E2FE568871A1}"/>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B24B6B5C-17A0-10A6-AD53-5FB9C932FB76}"/>
              </a:ext>
            </a:extLst>
          </p:cNvPr>
          <p:cNvSpPr>
            <a:spLocks noGrp="1"/>
          </p:cNvSpPr>
          <p:nvPr>
            <p:ph idx="1"/>
          </p:nvPr>
        </p:nvSpPr>
        <p:spPr>
          <a:xfrm>
            <a:off x="1141413" y="2249487"/>
            <a:ext cx="5868988" cy="3541714"/>
          </a:xfrm>
        </p:spPr>
        <p:txBody>
          <a:bodyPr>
            <a:normAutofit/>
          </a:bodyPr>
          <a:lstStyle/>
          <a:p>
            <a:r>
              <a:rPr lang="en-US" dirty="0"/>
              <a:t>Both internet facing and private load balancers route requests to your targets using private IP addresses</a:t>
            </a:r>
          </a:p>
          <a:p>
            <a:r>
              <a:rPr lang="en-US" dirty="0"/>
              <a:t>Therefore, your resources don’t need public IP addresses</a:t>
            </a:r>
          </a:p>
        </p:txBody>
      </p:sp>
      <p:sp>
        <p:nvSpPr>
          <p:cNvPr id="4" name="Rectangle 3">
            <a:extLst>
              <a:ext uri="{FF2B5EF4-FFF2-40B4-BE49-F238E27FC236}">
                <a16:creationId xmlns:a16="http://schemas.microsoft.com/office/drawing/2014/main" id="{91230691-EC29-C255-3584-7A934F56D90C}"/>
              </a:ext>
            </a:extLst>
          </p:cNvPr>
          <p:cNvSpPr/>
          <p:nvPr/>
        </p:nvSpPr>
        <p:spPr>
          <a:xfrm>
            <a:off x="7893971" y="2518285"/>
            <a:ext cx="3829942" cy="31278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Graphic 4" descr="Server outline">
            <a:extLst>
              <a:ext uri="{FF2B5EF4-FFF2-40B4-BE49-F238E27FC236}">
                <a16:creationId xmlns:a16="http://schemas.microsoft.com/office/drawing/2014/main" id="{DB4E352D-72B6-0196-43A2-B8397204F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7857" y="4048013"/>
            <a:ext cx="914400" cy="914400"/>
          </a:xfrm>
          <a:prstGeom prst="rect">
            <a:avLst/>
          </a:prstGeom>
        </p:spPr>
      </p:pic>
      <p:pic>
        <p:nvPicPr>
          <p:cNvPr id="6" name="Graphic 5" descr="Server outline">
            <a:extLst>
              <a:ext uri="{FF2B5EF4-FFF2-40B4-BE49-F238E27FC236}">
                <a16:creationId xmlns:a16="http://schemas.microsoft.com/office/drawing/2014/main" id="{10C635D2-DA83-3BA0-3C73-63888E5BE0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8743" y="3846513"/>
            <a:ext cx="914400" cy="914400"/>
          </a:xfrm>
          <a:prstGeom prst="rect">
            <a:avLst/>
          </a:prstGeom>
        </p:spPr>
      </p:pic>
      <p:pic>
        <p:nvPicPr>
          <p:cNvPr id="7" name="Graphic 6" descr="Server outline">
            <a:extLst>
              <a:ext uri="{FF2B5EF4-FFF2-40B4-BE49-F238E27FC236}">
                <a16:creationId xmlns:a16="http://schemas.microsoft.com/office/drawing/2014/main" id="{950B8E31-184E-91AB-7799-0334628FC0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6038" y="3846513"/>
            <a:ext cx="914400" cy="914400"/>
          </a:xfrm>
          <a:prstGeom prst="rect">
            <a:avLst/>
          </a:prstGeom>
        </p:spPr>
      </p:pic>
      <p:sp>
        <p:nvSpPr>
          <p:cNvPr id="8" name="Rectangle 7">
            <a:extLst>
              <a:ext uri="{FF2B5EF4-FFF2-40B4-BE49-F238E27FC236}">
                <a16:creationId xmlns:a16="http://schemas.microsoft.com/office/drawing/2014/main" id="{ED6EA381-C11D-4C9F-0664-A0473D2187FE}"/>
              </a:ext>
            </a:extLst>
          </p:cNvPr>
          <p:cNvSpPr/>
          <p:nvPr/>
        </p:nvSpPr>
        <p:spPr>
          <a:xfrm>
            <a:off x="8350723" y="3171939"/>
            <a:ext cx="3001695" cy="283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8">
            <a:extLst>
              <a:ext uri="{FF2B5EF4-FFF2-40B4-BE49-F238E27FC236}">
                <a16:creationId xmlns:a16="http://schemas.microsoft.com/office/drawing/2014/main" id="{EA94BE7C-A5BE-CD25-026A-B1E06F53B1C0}"/>
              </a:ext>
            </a:extLst>
          </p:cNvPr>
          <p:cNvSpPr/>
          <p:nvPr/>
        </p:nvSpPr>
        <p:spPr>
          <a:xfrm>
            <a:off x="9128971" y="2358515"/>
            <a:ext cx="1445200" cy="319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myapp.com</a:t>
            </a:r>
            <a:endParaRPr lang="en-US" dirty="0"/>
          </a:p>
        </p:txBody>
      </p:sp>
      <p:cxnSp>
        <p:nvCxnSpPr>
          <p:cNvPr id="10" name="Elbow Connector 9">
            <a:extLst>
              <a:ext uri="{FF2B5EF4-FFF2-40B4-BE49-F238E27FC236}">
                <a16:creationId xmlns:a16="http://schemas.microsoft.com/office/drawing/2014/main" id="{13BF054F-1C20-A6F0-EA80-9AF12EC4A9CB}"/>
              </a:ext>
            </a:extLst>
          </p:cNvPr>
          <p:cNvCxnSpPr>
            <a:cxnSpLocks/>
          </p:cNvCxnSpPr>
          <p:nvPr/>
        </p:nvCxnSpPr>
        <p:spPr>
          <a:xfrm rot="10800000" flipV="1">
            <a:off x="9303143" y="1258887"/>
            <a:ext cx="104714" cy="1062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23213E3-F4CB-A1FB-4ECC-CA1DE5DF4999}"/>
              </a:ext>
            </a:extLst>
          </p:cNvPr>
          <p:cNvCxnSpPr>
            <a:cxnSpLocks/>
          </p:cNvCxnSpPr>
          <p:nvPr/>
        </p:nvCxnSpPr>
        <p:spPr>
          <a:xfrm>
            <a:off x="10322257" y="1258888"/>
            <a:ext cx="104714" cy="1062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29E4B9-49E4-EFEB-39AA-97345392B440}"/>
              </a:ext>
            </a:extLst>
          </p:cNvPr>
          <p:cNvCxnSpPr>
            <a:cxnSpLocks/>
            <a:endCxn id="9" idx="0"/>
          </p:cNvCxnSpPr>
          <p:nvPr/>
        </p:nvCxnSpPr>
        <p:spPr>
          <a:xfrm>
            <a:off x="9851570" y="1567542"/>
            <a:ext cx="1" cy="790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8EE664-E146-4D6B-85B4-559A922FC0CB}"/>
              </a:ext>
            </a:extLst>
          </p:cNvPr>
          <p:cNvCxnSpPr>
            <a:stCxn id="9" idx="2"/>
            <a:endCxn id="8" idx="0"/>
          </p:cNvCxnSpPr>
          <p:nvPr/>
        </p:nvCxnSpPr>
        <p:spPr>
          <a:xfrm>
            <a:off x="9851571" y="2678056"/>
            <a:ext cx="0" cy="49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49253E-61E1-D908-DCF1-9510169A1929}"/>
              </a:ext>
            </a:extLst>
          </p:cNvPr>
          <p:cNvCxnSpPr>
            <a:stCxn id="8" idx="2"/>
          </p:cNvCxnSpPr>
          <p:nvPr/>
        </p:nvCxnSpPr>
        <p:spPr>
          <a:xfrm flipH="1">
            <a:off x="8845943" y="3454968"/>
            <a:ext cx="1005628" cy="391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058CD142-70B7-3F2B-4CBA-9FAB0AE1B51A}"/>
              </a:ext>
            </a:extLst>
          </p:cNvPr>
          <p:cNvCxnSpPr>
            <a:stCxn id="8" idx="2"/>
            <a:endCxn id="7" idx="0"/>
          </p:cNvCxnSpPr>
          <p:nvPr/>
        </p:nvCxnSpPr>
        <p:spPr>
          <a:xfrm>
            <a:off x="9851571" y="3454968"/>
            <a:ext cx="1081667" cy="3915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9DC16604-BD87-A422-2C4F-5E05DF60C36A}"/>
              </a:ext>
            </a:extLst>
          </p:cNvPr>
          <p:cNvCxnSpPr>
            <a:stCxn id="8" idx="2"/>
            <a:endCxn id="5" idx="0"/>
          </p:cNvCxnSpPr>
          <p:nvPr/>
        </p:nvCxnSpPr>
        <p:spPr>
          <a:xfrm>
            <a:off x="9851571" y="3454968"/>
            <a:ext cx="13486" cy="59304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406BDA38-5DC7-4537-44E2-4318F210CF1E}"/>
              </a:ext>
            </a:extLst>
          </p:cNvPr>
          <p:cNvSpPr txBox="1"/>
          <p:nvPr/>
        </p:nvSpPr>
        <p:spPr>
          <a:xfrm>
            <a:off x="8300317" y="4649159"/>
            <a:ext cx="1331510" cy="307777"/>
          </a:xfrm>
          <a:prstGeom prst="rect">
            <a:avLst/>
          </a:prstGeom>
          <a:noFill/>
        </p:spPr>
        <p:txBody>
          <a:bodyPr wrap="square" rtlCol="0">
            <a:spAutoFit/>
          </a:bodyPr>
          <a:lstStyle/>
          <a:p>
            <a:r>
              <a:rPr lang="en-US" sz="1400" dirty="0"/>
              <a:t>App Server 1</a:t>
            </a:r>
          </a:p>
        </p:txBody>
      </p:sp>
      <p:sp>
        <p:nvSpPr>
          <p:cNvPr id="18" name="TextBox 17">
            <a:extLst>
              <a:ext uri="{FF2B5EF4-FFF2-40B4-BE49-F238E27FC236}">
                <a16:creationId xmlns:a16="http://schemas.microsoft.com/office/drawing/2014/main" id="{93717C31-2EBB-3245-AD71-BB00D67FCD4D}"/>
              </a:ext>
            </a:extLst>
          </p:cNvPr>
          <p:cNvSpPr txBox="1"/>
          <p:nvPr/>
        </p:nvSpPr>
        <p:spPr>
          <a:xfrm>
            <a:off x="9407857" y="4899111"/>
            <a:ext cx="1330939" cy="307777"/>
          </a:xfrm>
          <a:prstGeom prst="rect">
            <a:avLst/>
          </a:prstGeom>
          <a:noFill/>
        </p:spPr>
        <p:txBody>
          <a:bodyPr wrap="square" rtlCol="0">
            <a:spAutoFit/>
          </a:bodyPr>
          <a:lstStyle/>
          <a:p>
            <a:r>
              <a:rPr lang="en-US" sz="1400" dirty="0"/>
              <a:t>App Server 2</a:t>
            </a:r>
          </a:p>
        </p:txBody>
      </p:sp>
      <p:sp>
        <p:nvSpPr>
          <p:cNvPr id="19" name="TextBox 18">
            <a:extLst>
              <a:ext uri="{FF2B5EF4-FFF2-40B4-BE49-F238E27FC236}">
                <a16:creationId xmlns:a16="http://schemas.microsoft.com/office/drawing/2014/main" id="{6649453A-9021-99B3-38CB-CC3DF1331E6F}"/>
              </a:ext>
            </a:extLst>
          </p:cNvPr>
          <p:cNvSpPr txBox="1"/>
          <p:nvPr/>
        </p:nvSpPr>
        <p:spPr>
          <a:xfrm>
            <a:off x="10398434" y="4612906"/>
            <a:ext cx="1331510" cy="307777"/>
          </a:xfrm>
          <a:prstGeom prst="rect">
            <a:avLst/>
          </a:prstGeom>
          <a:noFill/>
        </p:spPr>
        <p:txBody>
          <a:bodyPr wrap="square" rtlCol="0">
            <a:spAutoFit/>
          </a:bodyPr>
          <a:lstStyle/>
          <a:p>
            <a:r>
              <a:rPr lang="en-US" sz="1400" dirty="0"/>
              <a:t>App Server 3</a:t>
            </a:r>
          </a:p>
        </p:txBody>
      </p:sp>
      <p:pic>
        <p:nvPicPr>
          <p:cNvPr id="20" name="Graphic 19" descr="Users outline">
            <a:extLst>
              <a:ext uri="{FF2B5EF4-FFF2-40B4-BE49-F238E27FC236}">
                <a16:creationId xmlns:a16="http://schemas.microsoft.com/office/drawing/2014/main" id="{DB211917-CBAF-AD56-423A-9AD5304B9B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7857" y="801688"/>
            <a:ext cx="914400" cy="914400"/>
          </a:xfrm>
          <a:prstGeom prst="rect">
            <a:avLst/>
          </a:prstGeom>
        </p:spPr>
      </p:pic>
      <p:sp>
        <p:nvSpPr>
          <p:cNvPr id="21" name="TextBox 20">
            <a:extLst>
              <a:ext uri="{FF2B5EF4-FFF2-40B4-BE49-F238E27FC236}">
                <a16:creationId xmlns:a16="http://schemas.microsoft.com/office/drawing/2014/main" id="{75FF0A4F-944B-2E4F-36B4-6CA47E86D315}"/>
              </a:ext>
            </a:extLst>
          </p:cNvPr>
          <p:cNvSpPr txBox="1"/>
          <p:nvPr/>
        </p:nvSpPr>
        <p:spPr>
          <a:xfrm>
            <a:off x="8331402" y="4956936"/>
            <a:ext cx="971741" cy="369332"/>
          </a:xfrm>
          <a:prstGeom prst="rect">
            <a:avLst/>
          </a:prstGeom>
          <a:noFill/>
        </p:spPr>
        <p:txBody>
          <a:bodyPr wrap="none" rtlCol="0">
            <a:spAutoFit/>
          </a:bodyPr>
          <a:lstStyle/>
          <a:p>
            <a:r>
              <a:rPr lang="en-US" dirty="0"/>
              <a:t>10.0.0.7</a:t>
            </a:r>
          </a:p>
        </p:txBody>
      </p:sp>
      <p:sp>
        <p:nvSpPr>
          <p:cNvPr id="22" name="TextBox 21">
            <a:extLst>
              <a:ext uri="{FF2B5EF4-FFF2-40B4-BE49-F238E27FC236}">
                <a16:creationId xmlns:a16="http://schemas.microsoft.com/office/drawing/2014/main" id="{248B7DC7-5B34-E6E3-06F4-C16DBD84380D}"/>
              </a:ext>
            </a:extLst>
          </p:cNvPr>
          <p:cNvSpPr txBox="1"/>
          <p:nvPr/>
        </p:nvSpPr>
        <p:spPr>
          <a:xfrm>
            <a:off x="9455230" y="5130025"/>
            <a:ext cx="971741" cy="369332"/>
          </a:xfrm>
          <a:prstGeom prst="rect">
            <a:avLst/>
          </a:prstGeom>
          <a:noFill/>
        </p:spPr>
        <p:txBody>
          <a:bodyPr wrap="none" rtlCol="0">
            <a:spAutoFit/>
          </a:bodyPr>
          <a:lstStyle/>
          <a:p>
            <a:r>
              <a:rPr lang="en-US" dirty="0"/>
              <a:t>10.0.0.8</a:t>
            </a:r>
          </a:p>
        </p:txBody>
      </p:sp>
      <p:sp>
        <p:nvSpPr>
          <p:cNvPr id="23" name="TextBox 22">
            <a:extLst>
              <a:ext uri="{FF2B5EF4-FFF2-40B4-BE49-F238E27FC236}">
                <a16:creationId xmlns:a16="http://schemas.microsoft.com/office/drawing/2014/main" id="{0A2BEABF-126C-3738-0375-8D6CCEFFAC91}"/>
              </a:ext>
            </a:extLst>
          </p:cNvPr>
          <p:cNvSpPr txBox="1"/>
          <p:nvPr/>
        </p:nvSpPr>
        <p:spPr>
          <a:xfrm>
            <a:off x="10535231" y="4840688"/>
            <a:ext cx="971741" cy="369332"/>
          </a:xfrm>
          <a:prstGeom prst="rect">
            <a:avLst/>
          </a:prstGeom>
          <a:noFill/>
        </p:spPr>
        <p:txBody>
          <a:bodyPr wrap="none" rtlCol="0">
            <a:spAutoFit/>
          </a:bodyPr>
          <a:lstStyle/>
          <a:p>
            <a:r>
              <a:rPr lang="en-US" dirty="0"/>
              <a:t>10.0.0.9</a:t>
            </a:r>
          </a:p>
        </p:txBody>
      </p:sp>
    </p:spTree>
    <p:extLst>
      <p:ext uri="{BB962C8B-B14F-4D97-AF65-F5344CB8AC3E}">
        <p14:creationId xmlns:p14="http://schemas.microsoft.com/office/powerpoint/2010/main" val="42323688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AA79-8153-CC57-D0F6-48BB54C3CF45}"/>
              </a:ext>
            </a:extLst>
          </p:cNvPr>
          <p:cNvSpPr>
            <a:spLocks noGrp="1"/>
          </p:cNvSpPr>
          <p:nvPr>
            <p:ph type="title"/>
          </p:nvPr>
        </p:nvSpPr>
        <p:spPr/>
        <p:txBody>
          <a:bodyPr/>
          <a:lstStyle/>
          <a:p>
            <a:r>
              <a:rPr lang="en-US" dirty="0"/>
              <a:t>Load Balancing Algorithms</a:t>
            </a:r>
          </a:p>
        </p:txBody>
      </p:sp>
      <p:graphicFrame>
        <p:nvGraphicFramePr>
          <p:cNvPr id="6" name="Content Placeholder 5">
            <a:extLst>
              <a:ext uri="{FF2B5EF4-FFF2-40B4-BE49-F238E27FC236}">
                <a16:creationId xmlns:a16="http://schemas.microsoft.com/office/drawing/2014/main" id="{8E0862B9-5230-7BC7-1819-49FDCC769A25}"/>
              </a:ext>
            </a:extLst>
          </p:cNvPr>
          <p:cNvGraphicFramePr>
            <a:graphicFrameLocks noGrp="1"/>
          </p:cNvGraphicFramePr>
          <p:nvPr>
            <p:ph idx="1"/>
          </p:nvPr>
        </p:nvGraphicFramePr>
        <p:xfrm>
          <a:off x="1141411" y="2634343"/>
          <a:ext cx="9905999" cy="2917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1401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Lecture 1-Introduction to the Clooud" id="{EF52AB9B-5D80-BD41-8E97-AFC8AA84601E}" vid="{E5FE70CC-18AB-5448-A5FA-03375359C2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themeOverride>
</file>

<file path=docProps/app.xml><?xml version="1.0" encoding="utf-8"?>
<Properties xmlns="http://schemas.openxmlformats.org/officeDocument/2006/extended-properties" xmlns:vt="http://schemas.openxmlformats.org/officeDocument/2006/docPropsVTypes">
  <Template/>
  <TotalTime>5421</TotalTime>
  <Words>7441</Words>
  <Application>Microsoft Macintosh PowerPoint</Application>
  <PresentationFormat>Widescreen</PresentationFormat>
  <Paragraphs>941</Paragraphs>
  <Slides>118</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118</vt:i4>
      </vt:variant>
    </vt:vector>
  </HeadingPairs>
  <TitlesOfParts>
    <vt:vector size="127" baseType="lpstr">
      <vt:lpstr>Aptos</vt:lpstr>
      <vt:lpstr>Arial</vt:lpstr>
      <vt:lpstr>Calibri</vt:lpstr>
      <vt:lpstr>EB Garamond</vt:lpstr>
      <vt:lpstr>Roboto</vt:lpstr>
      <vt:lpstr>Tw Cen MT</vt:lpstr>
      <vt:lpstr>Wingdings</vt:lpstr>
      <vt:lpstr>Circuit</vt:lpstr>
      <vt:lpstr>1_Circuit</vt:lpstr>
      <vt:lpstr>MIS 547</vt:lpstr>
      <vt:lpstr>Admin</vt:lpstr>
      <vt:lpstr>Lecture 9: Exam 1 Review</vt:lpstr>
      <vt:lpstr>What is the Cloud</vt:lpstr>
      <vt:lpstr>DEFINING CLOUD COMPUTING</vt:lpstr>
      <vt:lpstr>DEFINING CLOUD COMPUTING</vt:lpstr>
      <vt:lpstr>DEFINING CLOUD COMPUTING</vt:lpstr>
      <vt:lpstr>DEFINING CLOUD COMPUTING</vt:lpstr>
      <vt:lpstr>DEFINING CLOUD COMPUTING</vt:lpstr>
      <vt:lpstr>DEFINING CLOUD COMPUTING</vt:lpstr>
      <vt:lpstr>Defining Cloud Computing</vt:lpstr>
      <vt:lpstr>Software as a service</vt:lpstr>
      <vt:lpstr>Platform as a service</vt:lpstr>
      <vt:lpstr>Infrastructure as a service </vt:lpstr>
      <vt:lpstr>Defining Cloud Computing:  Cloud deployment models</vt:lpstr>
      <vt:lpstr>Public Cloud</vt:lpstr>
      <vt:lpstr>Public Cloud</vt:lpstr>
      <vt:lpstr>Private Cloud</vt:lpstr>
      <vt:lpstr>PowerPoint Presentation</vt:lpstr>
      <vt:lpstr>PowerPoint Presentation</vt:lpstr>
      <vt:lpstr>Six Advantages of Cloud Computing</vt:lpstr>
      <vt:lpstr>What is an Operating System?</vt:lpstr>
      <vt:lpstr>What is a Process?</vt:lpstr>
      <vt:lpstr>Multitasking</vt:lpstr>
      <vt:lpstr>Processes vs. Threads</vt:lpstr>
      <vt:lpstr>Processes vs. Services</vt:lpstr>
      <vt:lpstr>Operating system Kernel</vt:lpstr>
      <vt:lpstr>What is Linux?</vt:lpstr>
      <vt:lpstr>Process IDs</vt:lpstr>
      <vt:lpstr>NaMESPACES</vt:lpstr>
      <vt:lpstr>PROCESS Isolation</vt:lpstr>
      <vt:lpstr>Virtualization &amp;  Hypervisors</vt:lpstr>
      <vt:lpstr>Types of Hypervisors</vt:lpstr>
      <vt:lpstr>Types of Hypervisors</vt:lpstr>
      <vt:lpstr>Types of Hypervisors</vt:lpstr>
      <vt:lpstr>Common Type 1 Hypervisors</vt:lpstr>
      <vt:lpstr>Benefits </vt:lpstr>
      <vt:lpstr>Benefits, cont.</vt:lpstr>
      <vt:lpstr>High-Availability, Redundancy, Failover</vt:lpstr>
      <vt:lpstr>High-Availability, Redundancy, Failover</vt:lpstr>
      <vt:lpstr>High-Availability, Redundancy, Failover</vt:lpstr>
      <vt:lpstr>High-Availability, Redundancy, Failover</vt:lpstr>
      <vt:lpstr>High-Availability, Redundancy, Failover</vt:lpstr>
      <vt:lpstr>High-Availability, Redundancy, Failover</vt:lpstr>
      <vt:lpstr>Virtual Machines</vt:lpstr>
      <vt:lpstr>What is an image?</vt:lpstr>
      <vt:lpstr>Creating a Virtual Machine: Types of VMS</vt:lpstr>
      <vt:lpstr>Creating a virtual Machine: Inbound Ports</vt:lpstr>
      <vt:lpstr>Virtual Machines: Scaling Out vs Scaling UP</vt:lpstr>
      <vt:lpstr>Virtual Machines, cont.</vt:lpstr>
      <vt:lpstr>Virtual Machines, Cont.</vt:lpstr>
      <vt:lpstr>VM Limitations</vt:lpstr>
      <vt:lpstr>Containers!</vt:lpstr>
      <vt:lpstr>Containers</vt:lpstr>
      <vt:lpstr>Containers</vt:lpstr>
      <vt:lpstr>What are Containers?</vt:lpstr>
      <vt:lpstr>Why Do We need Containers?</vt:lpstr>
      <vt:lpstr>Containers vs Virtual machines</vt:lpstr>
      <vt:lpstr>Containers vs virtual machines</vt:lpstr>
      <vt:lpstr>Images</vt:lpstr>
      <vt:lpstr>Images and Containers</vt:lpstr>
      <vt:lpstr>Container Registries</vt:lpstr>
      <vt:lpstr>Container Registries</vt:lpstr>
      <vt:lpstr>Benefits of Using containers</vt:lpstr>
      <vt:lpstr>Cloud Storage</vt:lpstr>
      <vt:lpstr>Comparing Storage Types</vt:lpstr>
      <vt:lpstr>Interfacing with Object Storage</vt:lpstr>
      <vt:lpstr>Relational VS. Non-Relational DATABASES</vt:lpstr>
      <vt:lpstr>Relational Vs. Non-Relational Database Performance</vt:lpstr>
      <vt:lpstr>Recall: vertical and horizontal Scaling</vt:lpstr>
      <vt:lpstr>Vertical Scaling</vt:lpstr>
      <vt:lpstr>Horizontal Scaling</vt:lpstr>
      <vt:lpstr>Scaling Relational Vs. Non-Relational Databases</vt:lpstr>
      <vt:lpstr>Scaling Databases</vt:lpstr>
      <vt:lpstr>Cloud Databases</vt:lpstr>
      <vt:lpstr>Cloud Databases: Full Picture</vt:lpstr>
      <vt:lpstr>Network Address Translation (NAT)</vt:lpstr>
      <vt:lpstr>Network access control lists</vt:lpstr>
      <vt:lpstr>DNS Servers</vt:lpstr>
      <vt:lpstr>What is a Subnet</vt:lpstr>
      <vt:lpstr>Subnetting in VPCs</vt:lpstr>
      <vt:lpstr>Subnetting in VPCs</vt:lpstr>
      <vt:lpstr>Subnetting in VPCs</vt:lpstr>
      <vt:lpstr>NAT Gateways</vt:lpstr>
      <vt:lpstr>Elastic IP addresses</vt:lpstr>
      <vt:lpstr>Elastic IP addresses</vt:lpstr>
      <vt:lpstr>Cloud Networking</vt:lpstr>
      <vt:lpstr>When to Use Elastic IP</vt:lpstr>
      <vt:lpstr>Route Tables</vt:lpstr>
      <vt:lpstr>Route Tables</vt:lpstr>
      <vt:lpstr>Internet Gateway (IGW)</vt:lpstr>
      <vt:lpstr>Load Balancers</vt:lpstr>
      <vt:lpstr>Why Use Load Balancing?</vt:lpstr>
      <vt:lpstr>Load Balancing Benefits</vt:lpstr>
      <vt:lpstr>Load Balancing Benefits</vt:lpstr>
      <vt:lpstr>Load Balancing Benefits</vt:lpstr>
      <vt:lpstr>Load Balancing Benefits</vt:lpstr>
      <vt:lpstr>Load Balancing</vt:lpstr>
      <vt:lpstr>Load Balancing Algorithms</vt:lpstr>
      <vt:lpstr>Load Balancing: Dynamic Algorithms</vt:lpstr>
      <vt:lpstr>Load Balancing: Static Algorithms</vt:lpstr>
      <vt:lpstr>Security Groups</vt:lpstr>
      <vt:lpstr>Security Groups</vt:lpstr>
      <vt:lpstr>Security Groups</vt:lpstr>
      <vt:lpstr>Security Groups</vt:lpstr>
      <vt:lpstr>Security Groups</vt:lpstr>
      <vt:lpstr>Security Group Best Practices</vt:lpstr>
      <vt:lpstr>Default Security Group</vt:lpstr>
      <vt:lpstr>Security Group Summary</vt:lpstr>
      <vt:lpstr>Network ACLs</vt:lpstr>
      <vt:lpstr>Network access control lists</vt:lpstr>
      <vt:lpstr>Network Access Control Lists</vt:lpstr>
      <vt:lpstr>Network Access control lists</vt:lpstr>
      <vt:lpstr>NACL Rules</vt:lpstr>
      <vt:lpstr>Ephemeral Ports</vt:lpstr>
      <vt:lpstr>NACL + Ephemeral Ports</vt:lpstr>
      <vt:lpstr>NACL + Ephemeral Ports</vt:lpstr>
      <vt:lpstr>Good Luck!!!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Zara Ahmad-Post</dc:creator>
  <cp:lastModifiedBy>Zara Ahmad-Post</cp:lastModifiedBy>
  <cp:revision>5</cp:revision>
  <dcterms:created xsi:type="dcterms:W3CDTF">2024-09-19T20:22:03Z</dcterms:created>
  <dcterms:modified xsi:type="dcterms:W3CDTF">2024-09-23T14:43:09Z</dcterms:modified>
</cp:coreProperties>
</file>